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F8EB4BC-9BA6-44BC-A9AD-775447DA9B13}" v="162" dt="2024-04-05T17:01:56.6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9" d="100"/>
          <a:sy n="59" d="100"/>
        </p:scale>
        <p:origin x="-1686" y="-2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EF8EB4BC-9BA6-44BC-A9AD-775447DA9B13}"/>
    <pc:docChg chg="modSld">
      <pc:chgData name="" userId="" providerId="" clId="Web-{EF8EB4BC-9BA6-44BC-A9AD-775447DA9B13}" dt="2024-04-05T17:00:33.517" v="8" actId="20577"/>
      <pc:docMkLst>
        <pc:docMk/>
      </pc:docMkLst>
      <pc:sldChg chg="modSp">
        <pc:chgData name="" userId="" providerId="" clId="Web-{EF8EB4BC-9BA6-44BC-A9AD-775447DA9B13}" dt="2024-04-05T17:00:33.517" v="8" actId="20577"/>
        <pc:sldMkLst>
          <pc:docMk/>
          <pc:sldMk cId="0" sldId="257"/>
        </pc:sldMkLst>
        <pc:spChg chg="mod">
          <ac:chgData name="" userId="" providerId="" clId="Web-{EF8EB4BC-9BA6-44BC-A9AD-775447DA9B13}" dt="2024-04-05T17:00:33.517" v="8" actId="20577"/>
          <ac:spMkLst>
            <pc:docMk/>
            <pc:sldMk cId="0" sldId="257"/>
            <ac:spMk id="8" creationId="{00000000-0000-0000-0000-000000000000}"/>
          </ac:spMkLst>
        </pc:spChg>
      </pc:sldChg>
    </pc:docChg>
  </pc:docChgLst>
  <pc:docChgLst>
    <pc:chgData name="Hariharaprasad R" userId="9b8fa874a3995023" providerId="Windows Live" clId="Web-{EF8EB4BC-9BA6-44BC-A9AD-775447DA9B13}"/>
    <pc:docChg chg="modSld">
      <pc:chgData name="Hariharaprasad R" userId="9b8fa874a3995023" providerId="Windows Live" clId="Web-{EF8EB4BC-9BA6-44BC-A9AD-775447DA9B13}" dt="2024-04-05T17:01:56.629" v="75" actId="14100"/>
      <pc:docMkLst>
        <pc:docMk/>
      </pc:docMkLst>
      <pc:sldChg chg="modSp">
        <pc:chgData name="Hariharaprasad R" userId="9b8fa874a3995023" providerId="Windows Live" clId="Web-{EF8EB4BC-9BA6-44BC-A9AD-775447DA9B13}" dt="2024-04-05T17:01:56.629" v="75" actId="14100"/>
        <pc:sldMkLst>
          <pc:docMk/>
          <pc:sldMk cId="0" sldId="257"/>
        </pc:sldMkLst>
        <pc:spChg chg="mod">
          <ac:chgData name="Hariharaprasad R" userId="9b8fa874a3995023" providerId="Windows Live" clId="Web-{EF8EB4BC-9BA6-44BC-A9AD-775447DA9B13}" dt="2024-04-05T17:01:56.629" v="75" actId="14100"/>
          <ac:spMkLst>
            <pc:docMk/>
            <pc:sldMk cId="0" sldId="257"/>
            <ac:spMk id="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291334-EE9B-4CE4-A293-9346EE3E4068}" type="datetimeFigureOut">
              <a:rPr lang="en-US" smtClean="0"/>
              <a:pPr/>
              <a:t>4/5/2024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6CB1D1B-2163-4A84-8838-84A559ECE8E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6CB1D1B-2163-4A84-8838-84A559ECE8EF}"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DAAA43D-66E6-4C4A-AEFE-63444CE08537}"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8AE74-9111-4E10-92CF-6F161D3302C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AAA43D-66E6-4C4A-AEFE-63444CE08537}"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8AE74-9111-4E10-92CF-6F161D3302C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AAA43D-66E6-4C4A-AEFE-63444CE08537}"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8AE74-9111-4E10-92CF-6F161D3302C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AAA43D-66E6-4C4A-AEFE-63444CE08537}"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8AE74-9111-4E10-92CF-6F161D3302C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AAA43D-66E6-4C4A-AEFE-63444CE08537}"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8AE74-9111-4E10-92CF-6F161D3302C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AAA43D-66E6-4C4A-AEFE-63444CE08537}"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C8AE74-9111-4E10-92CF-6F161D3302C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DAAA43D-66E6-4C4A-AEFE-63444CE08537}" type="datetimeFigureOut">
              <a:rPr lang="en-US" smtClean="0"/>
              <a:pPr/>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C8AE74-9111-4E10-92CF-6F161D3302C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DAAA43D-66E6-4C4A-AEFE-63444CE08537}" type="datetimeFigureOut">
              <a:rPr lang="en-US" smtClean="0"/>
              <a:pPr/>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C8AE74-9111-4E10-92CF-6F161D3302C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AAA43D-66E6-4C4A-AEFE-63444CE08537}" type="datetimeFigureOut">
              <a:rPr lang="en-US" smtClean="0"/>
              <a:pPr/>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C8AE74-9111-4E10-92CF-6F161D3302C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AAA43D-66E6-4C4A-AEFE-63444CE08537}"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C8AE74-9111-4E10-92CF-6F161D3302C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AAA43D-66E6-4C4A-AEFE-63444CE08537}"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C8AE74-9111-4E10-92CF-6F161D3302C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AAA43D-66E6-4C4A-AEFE-63444CE08537}" type="datetimeFigureOut">
              <a:rPr lang="en-US" smtClean="0"/>
              <a:pPr/>
              <a:t>4/5/2024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C8AE74-9111-4E10-92CF-6F161D3302C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www.tensorflow.org/" TargetMode="External"/><Relationship Id="rId7" Type="http://schemas.openxmlformats.org/officeDocument/2006/relationships/hyperlink" Target="https://www.kaggle.com/datasets/emmarex/plantdisease" TargetMode="External"/><Relationship Id="rId2" Type="http://schemas.openxmlformats.org/officeDocument/2006/relationships/image" Target="../media/image15.jpeg"/><Relationship Id="rId1" Type="http://schemas.openxmlformats.org/officeDocument/2006/relationships/slideLayout" Target="../slideLayouts/slideLayout7.xml"/><Relationship Id="rId6" Type="http://schemas.openxmlformats.org/officeDocument/2006/relationships/hyperlink" Target="https://matplotlib.org/" TargetMode="External"/><Relationship Id="rId5" Type="http://schemas.openxmlformats.org/officeDocument/2006/relationships/hyperlink" Target="https://numpy.org/" TargetMode="External"/><Relationship Id="rId4" Type="http://schemas.openxmlformats.org/officeDocument/2006/relationships/hyperlink" Target="https://keras.io/"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 Id="rId5" Type="http://schemas.openxmlformats.org/officeDocument/2006/relationships/image" Target="../media/image6.jpe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ront1.jpg"/>
          <p:cNvPicPr>
            <a:picLocks noChangeAspect="1"/>
          </p:cNvPicPr>
          <p:nvPr/>
        </p:nvPicPr>
        <p:blipFill>
          <a:blip r:embed="rId2"/>
          <a:stretch>
            <a:fillRect/>
          </a:stretch>
        </p:blipFill>
        <p:spPr>
          <a:xfrm>
            <a:off x="0" y="-24"/>
            <a:ext cx="9429784" cy="7072338"/>
          </a:xfrm>
          <a:prstGeom prst="rect">
            <a:avLst/>
          </a:prstGeom>
        </p:spPr>
      </p:pic>
      <p:sp>
        <p:nvSpPr>
          <p:cNvPr id="5" name="TextBox 4"/>
          <p:cNvSpPr txBox="1"/>
          <p:nvPr/>
        </p:nvSpPr>
        <p:spPr>
          <a:xfrm>
            <a:off x="2143108" y="2214554"/>
            <a:ext cx="5429288" cy="523220"/>
          </a:xfrm>
          <a:prstGeom prst="rect">
            <a:avLst/>
          </a:prstGeom>
          <a:noFill/>
        </p:spPr>
        <p:txBody>
          <a:bodyPr wrap="square" rtlCol="0">
            <a:spAutoFit/>
          </a:bodyPr>
          <a:lstStyle/>
          <a:p>
            <a:r>
              <a:rPr lang="en-IN" sz="2800" b="1" dirty="0">
                <a:solidFill>
                  <a:schemeClr val="bg1"/>
                </a:solidFill>
              </a:rPr>
              <a:t> POTATO DISEASE CLASSIFICATION</a:t>
            </a:r>
            <a:endParaRPr lang="en-US" sz="2800" b="1" dirty="0">
              <a:solidFill>
                <a:schemeClr val="bg1"/>
              </a:solidFill>
            </a:endParaRPr>
          </a:p>
        </p:txBody>
      </p:sp>
      <p:sp>
        <p:nvSpPr>
          <p:cNvPr id="6" name="TextBox 5"/>
          <p:cNvSpPr txBox="1"/>
          <p:nvPr/>
        </p:nvSpPr>
        <p:spPr>
          <a:xfrm>
            <a:off x="2857488" y="2928934"/>
            <a:ext cx="3429024" cy="523220"/>
          </a:xfrm>
          <a:prstGeom prst="rect">
            <a:avLst/>
          </a:prstGeom>
          <a:noFill/>
        </p:spPr>
        <p:txBody>
          <a:bodyPr wrap="square" rtlCol="0">
            <a:spAutoFit/>
          </a:bodyPr>
          <a:lstStyle/>
          <a:p>
            <a:r>
              <a:rPr lang="en-IN" sz="2800" b="1" dirty="0">
                <a:solidFill>
                  <a:schemeClr val="bg1"/>
                </a:solidFill>
              </a:rPr>
              <a:t>               USING </a:t>
            </a:r>
            <a:endParaRPr lang="en-US" sz="2800" b="1" dirty="0">
              <a:solidFill>
                <a:schemeClr val="bg1"/>
              </a:solidFill>
            </a:endParaRPr>
          </a:p>
        </p:txBody>
      </p:sp>
      <p:sp>
        <p:nvSpPr>
          <p:cNvPr id="7" name="TextBox 6"/>
          <p:cNvSpPr txBox="1"/>
          <p:nvPr/>
        </p:nvSpPr>
        <p:spPr>
          <a:xfrm>
            <a:off x="2071670" y="3643314"/>
            <a:ext cx="6215106" cy="523220"/>
          </a:xfrm>
          <a:prstGeom prst="rect">
            <a:avLst/>
          </a:prstGeom>
          <a:noFill/>
        </p:spPr>
        <p:txBody>
          <a:bodyPr wrap="square" rtlCol="0">
            <a:spAutoFit/>
          </a:bodyPr>
          <a:lstStyle/>
          <a:p>
            <a:r>
              <a:rPr lang="en-IN" sz="2800" b="1" dirty="0">
                <a:solidFill>
                  <a:schemeClr val="bg1"/>
                </a:solidFill>
              </a:rPr>
              <a:t>  CONVOLUTIONAL  NEURAL  NETWORK</a:t>
            </a:r>
            <a:endParaRPr lang="en-US" sz="2800" b="1" dirty="0">
              <a:solidFill>
                <a:schemeClr val="bg1"/>
              </a:solidFill>
            </a:endParaRPr>
          </a:p>
        </p:txBody>
      </p:sp>
      <p:sp>
        <p:nvSpPr>
          <p:cNvPr id="8" name="TextBox 7"/>
          <p:cNvSpPr txBox="1"/>
          <p:nvPr/>
        </p:nvSpPr>
        <p:spPr>
          <a:xfrm>
            <a:off x="4714638" y="4731111"/>
            <a:ext cx="4434480" cy="1938992"/>
          </a:xfrm>
          <a:prstGeom prst="rect">
            <a:avLst/>
          </a:prstGeom>
          <a:noFill/>
        </p:spPr>
        <p:txBody>
          <a:bodyPr wrap="square" lIns="91440" tIns="45720" rIns="91440" bIns="45720" rtlCol="0" anchor="t">
            <a:spAutoFit/>
          </a:bodyPr>
          <a:lstStyle/>
          <a:p>
            <a:r>
              <a:rPr lang="en-IN" sz="2000" b="1" dirty="0">
                <a:solidFill>
                  <a:schemeClr val="bg1"/>
                </a:solidFill>
              </a:rPr>
              <a:t>Presented  by,</a:t>
            </a:r>
          </a:p>
          <a:p>
            <a:r>
              <a:rPr lang="en-IN" sz="2000" b="1" dirty="0">
                <a:solidFill>
                  <a:schemeClr val="bg1"/>
                </a:solidFill>
              </a:rPr>
              <a:t>MATHI T</a:t>
            </a:r>
            <a:endParaRPr lang="en-IN" sz="2000" b="1" dirty="0">
              <a:solidFill>
                <a:schemeClr val="bg1"/>
              </a:solidFill>
              <a:ea typeface="Calibri"/>
              <a:cs typeface="Calibri"/>
            </a:endParaRPr>
          </a:p>
          <a:p>
            <a:r>
              <a:rPr lang="en-IN" sz="2000" b="1" dirty="0" err="1">
                <a:solidFill>
                  <a:schemeClr val="bg1"/>
                </a:solidFill>
              </a:rPr>
              <a:t>RegNo</a:t>
            </a:r>
            <a:r>
              <a:rPr lang="en-IN" sz="2000" b="1" dirty="0">
                <a:solidFill>
                  <a:schemeClr val="bg1"/>
                </a:solidFill>
              </a:rPr>
              <a:t>: 513121104020</a:t>
            </a:r>
            <a:endParaRPr lang="en-IN" sz="2000" b="1" dirty="0">
              <a:solidFill>
                <a:schemeClr val="bg1"/>
              </a:solidFill>
              <a:ea typeface="Calibri"/>
              <a:cs typeface="Calibri"/>
            </a:endParaRPr>
          </a:p>
          <a:p>
            <a:r>
              <a:rPr lang="en-IN" sz="2000" b="1" dirty="0">
                <a:solidFill>
                  <a:schemeClr val="bg1"/>
                </a:solidFill>
              </a:rPr>
              <a:t>THANTHAI PERIYAR GOVERNMENT INSTITUTE OF TECHNOLOGY,</a:t>
            </a:r>
            <a:endParaRPr lang="en-IN" sz="2000" b="1" dirty="0">
              <a:solidFill>
                <a:schemeClr val="bg1"/>
              </a:solidFill>
              <a:ea typeface="Calibri"/>
              <a:cs typeface="Calibri"/>
            </a:endParaRPr>
          </a:p>
          <a:p>
            <a:r>
              <a:rPr lang="en-IN" sz="2000" b="1" dirty="0">
                <a:solidFill>
                  <a:schemeClr val="bg1"/>
                </a:solidFill>
              </a:rPr>
              <a:t>VELLORE.</a:t>
            </a:r>
            <a:endParaRPr lang="en-US" sz="2000" b="1"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ront6.jpg"/>
          <p:cNvPicPr>
            <a:picLocks noChangeAspect="1"/>
          </p:cNvPicPr>
          <p:nvPr/>
        </p:nvPicPr>
        <p:blipFill>
          <a:blip r:embed="rId2"/>
          <a:stretch>
            <a:fillRect/>
          </a:stretch>
        </p:blipFill>
        <p:spPr>
          <a:xfrm>
            <a:off x="0" y="0"/>
            <a:ext cx="9144000" cy="6858000"/>
          </a:xfrm>
          <a:prstGeom prst="rect">
            <a:avLst/>
          </a:prstGeom>
        </p:spPr>
      </p:pic>
      <p:sp>
        <p:nvSpPr>
          <p:cNvPr id="8" name="TextBox 7"/>
          <p:cNvSpPr txBox="1"/>
          <p:nvPr/>
        </p:nvSpPr>
        <p:spPr>
          <a:xfrm>
            <a:off x="1142976" y="1071546"/>
            <a:ext cx="7072362" cy="369332"/>
          </a:xfrm>
          <a:prstGeom prst="rect">
            <a:avLst/>
          </a:prstGeom>
          <a:noFill/>
        </p:spPr>
        <p:txBody>
          <a:bodyPr wrap="square" rtlCol="0">
            <a:spAutoFit/>
          </a:bodyPr>
          <a:lstStyle/>
          <a:p>
            <a:endParaRPr lang="en-US" dirty="0"/>
          </a:p>
        </p:txBody>
      </p:sp>
      <p:pic>
        <p:nvPicPr>
          <p:cNvPr id="9" name="Picture 8" descr="potato3.jpg"/>
          <p:cNvPicPr>
            <a:picLocks noChangeAspect="1"/>
          </p:cNvPicPr>
          <p:nvPr/>
        </p:nvPicPr>
        <p:blipFill>
          <a:blip r:embed="rId3"/>
          <a:stretch>
            <a:fillRect/>
          </a:stretch>
        </p:blipFill>
        <p:spPr>
          <a:xfrm>
            <a:off x="571472" y="1142984"/>
            <a:ext cx="8001056" cy="421484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ront7.jpg"/>
          <p:cNvPicPr>
            <a:picLocks noChangeAspect="1"/>
          </p:cNvPicPr>
          <p:nvPr/>
        </p:nvPicPr>
        <p:blipFill>
          <a:blip r:embed="rId2"/>
          <a:stretch>
            <a:fillRect/>
          </a:stretch>
        </p:blipFill>
        <p:spPr>
          <a:xfrm>
            <a:off x="0" y="0"/>
            <a:ext cx="9144000" cy="7215214"/>
          </a:xfrm>
          <a:prstGeom prst="rect">
            <a:avLst/>
          </a:prstGeom>
        </p:spPr>
      </p:pic>
      <p:sp>
        <p:nvSpPr>
          <p:cNvPr id="4" name="TextBox 3"/>
          <p:cNvSpPr txBox="1"/>
          <p:nvPr/>
        </p:nvSpPr>
        <p:spPr>
          <a:xfrm>
            <a:off x="1285852" y="785794"/>
            <a:ext cx="7000924" cy="523220"/>
          </a:xfrm>
          <a:prstGeom prst="rect">
            <a:avLst/>
          </a:prstGeom>
          <a:noFill/>
        </p:spPr>
        <p:txBody>
          <a:bodyPr wrap="square" rtlCol="0">
            <a:spAutoFit/>
          </a:bodyPr>
          <a:lstStyle/>
          <a:p>
            <a:r>
              <a:rPr lang="en-IN" sz="2800" b="1" dirty="0">
                <a:solidFill>
                  <a:srgbClr val="00B0F0"/>
                </a:solidFill>
              </a:rPr>
              <a:t>Result</a:t>
            </a:r>
            <a:endParaRPr lang="en-US" sz="2800" b="1" dirty="0">
              <a:solidFill>
                <a:srgbClr val="00B0F0"/>
              </a:solidFill>
            </a:endParaRPr>
          </a:p>
        </p:txBody>
      </p:sp>
      <p:pic>
        <p:nvPicPr>
          <p:cNvPr id="6" name="Picture 5" descr="out1.png"/>
          <p:cNvPicPr>
            <a:picLocks noChangeAspect="1"/>
          </p:cNvPicPr>
          <p:nvPr/>
        </p:nvPicPr>
        <p:blipFill>
          <a:blip r:embed="rId3"/>
          <a:stretch>
            <a:fillRect/>
          </a:stretch>
        </p:blipFill>
        <p:spPr>
          <a:xfrm>
            <a:off x="1643042" y="1668188"/>
            <a:ext cx="6144781" cy="418970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ront7.jpg"/>
          <p:cNvPicPr>
            <a:picLocks noChangeAspect="1"/>
          </p:cNvPicPr>
          <p:nvPr/>
        </p:nvPicPr>
        <p:blipFill>
          <a:blip r:embed="rId2"/>
          <a:stretch>
            <a:fillRect/>
          </a:stretch>
        </p:blipFill>
        <p:spPr>
          <a:xfrm>
            <a:off x="0" y="0"/>
            <a:ext cx="9144000" cy="7358090"/>
          </a:xfrm>
          <a:prstGeom prst="rect">
            <a:avLst/>
          </a:prstGeom>
        </p:spPr>
      </p:pic>
      <p:sp>
        <p:nvSpPr>
          <p:cNvPr id="4" name="TextBox 3"/>
          <p:cNvSpPr txBox="1"/>
          <p:nvPr/>
        </p:nvSpPr>
        <p:spPr>
          <a:xfrm>
            <a:off x="928662" y="928670"/>
            <a:ext cx="7500990" cy="523220"/>
          </a:xfrm>
          <a:prstGeom prst="rect">
            <a:avLst/>
          </a:prstGeom>
          <a:noFill/>
        </p:spPr>
        <p:txBody>
          <a:bodyPr wrap="square" rtlCol="0">
            <a:spAutoFit/>
          </a:bodyPr>
          <a:lstStyle/>
          <a:p>
            <a:r>
              <a:rPr lang="en-IN" sz="2800" b="1" dirty="0">
                <a:solidFill>
                  <a:srgbClr val="00B0F0"/>
                </a:solidFill>
              </a:rPr>
              <a:t>Result(cont...)</a:t>
            </a:r>
            <a:endParaRPr lang="en-US" sz="2800" b="1" dirty="0">
              <a:solidFill>
                <a:srgbClr val="00B0F0"/>
              </a:solidFill>
            </a:endParaRPr>
          </a:p>
        </p:txBody>
      </p:sp>
      <p:pic>
        <p:nvPicPr>
          <p:cNvPr id="6" name="Picture 5" descr="out2.png"/>
          <p:cNvPicPr>
            <a:picLocks noChangeAspect="1"/>
          </p:cNvPicPr>
          <p:nvPr/>
        </p:nvPicPr>
        <p:blipFill>
          <a:blip r:embed="rId3"/>
          <a:stretch>
            <a:fillRect/>
          </a:stretch>
        </p:blipFill>
        <p:spPr>
          <a:xfrm>
            <a:off x="2714612" y="2714620"/>
            <a:ext cx="3931928" cy="3822200"/>
          </a:xfrm>
          <a:prstGeom prst="rect">
            <a:avLst/>
          </a:prstGeom>
        </p:spPr>
      </p:pic>
      <p:sp>
        <p:nvSpPr>
          <p:cNvPr id="7" name="TextBox 6"/>
          <p:cNvSpPr txBox="1"/>
          <p:nvPr/>
        </p:nvSpPr>
        <p:spPr>
          <a:xfrm>
            <a:off x="1785918" y="1643050"/>
            <a:ext cx="6143668" cy="1015663"/>
          </a:xfrm>
          <a:prstGeom prst="rect">
            <a:avLst/>
          </a:prstGeom>
          <a:noFill/>
        </p:spPr>
        <p:txBody>
          <a:bodyPr wrap="square" rtlCol="0">
            <a:spAutoFit/>
          </a:bodyPr>
          <a:lstStyle/>
          <a:p>
            <a:r>
              <a:rPr lang="en-US" sz="2000" dirty="0">
                <a:solidFill>
                  <a:schemeClr val="bg1"/>
                </a:solidFill>
              </a:rPr>
              <a:t>first image to predict actual label: </a:t>
            </a:r>
            <a:r>
              <a:rPr lang="en-US" sz="2000" dirty="0" err="1">
                <a:solidFill>
                  <a:schemeClr val="bg1"/>
                </a:solidFill>
              </a:rPr>
              <a:t>Potato___Late_blight</a:t>
            </a:r>
            <a:endParaRPr lang="en-US" sz="2000" dirty="0">
              <a:solidFill>
                <a:schemeClr val="bg1"/>
              </a:solidFill>
            </a:endParaRPr>
          </a:p>
          <a:p>
            <a:r>
              <a:rPr lang="en-US" sz="2000" dirty="0">
                <a:solidFill>
                  <a:schemeClr val="bg1"/>
                </a:solidFill>
              </a:rPr>
              <a:t> 1/1 [==============================] - 0s 131ms/step predicted label: </a:t>
            </a:r>
            <a:r>
              <a:rPr lang="en-US" sz="2000" dirty="0" err="1">
                <a:solidFill>
                  <a:schemeClr val="bg1"/>
                </a:solidFill>
              </a:rPr>
              <a:t>Potato___Late_blight</a:t>
            </a:r>
            <a:endParaRPr lang="en-US" sz="2000" dirty="0">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ront8.jpg"/>
          <p:cNvPicPr>
            <a:picLocks noChangeAspect="1"/>
          </p:cNvPicPr>
          <p:nvPr/>
        </p:nvPicPr>
        <p:blipFill>
          <a:blip r:embed="rId2"/>
          <a:stretch>
            <a:fillRect/>
          </a:stretch>
        </p:blipFill>
        <p:spPr>
          <a:xfrm>
            <a:off x="-214346" y="-214338"/>
            <a:ext cx="9358346" cy="7286676"/>
          </a:xfrm>
          <a:prstGeom prst="rect">
            <a:avLst/>
          </a:prstGeom>
        </p:spPr>
      </p:pic>
      <p:sp>
        <p:nvSpPr>
          <p:cNvPr id="5" name="TextBox 4"/>
          <p:cNvSpPr txBox="1"/>
          <p:nvPr/>
        </p:nvSpPr>
        <p:spPr>
          <a:xfrm>
            <a:off x="642910" y="357166"/>
            <a:ext cx="6715172" cy="523220"/>
          </a:xfrm>
          <a:prstGeom prst="rect">
            <a:avLst/>
          </a:prstGeom>
          <a:noFill/>
        </p:spPr>
        <p:txBody>
          <a:bodyPr wrap="square" rtlCol="0">
            <a:spAutoFit/>
          </a:bodyPr>
          <a:lstStyle/>
          <a:p>
            <a:r>
              <a:rPr lang="en-IN" sz="2800" b="1" dirty="0">
                <a:solidFill>
                  <a:srgbClr val="00B0F0"/>
                </a:solidFill>
              </a:rPr>
              <a:t>Conclusion</a:t>
            </a:r>
            <a:endParaRPr lang="en-US" sz="2800" dirty="0">
              <a:solidFill>
                <a:srgbClr val="00B0F0"/>
              </a:solidFill>
            </a:endParaRPr>
          </a:p>
        </p:txBody>
      </p:sp>
      <p:sp>
        <p:nvSpPr>
          <p:cNvPr id="6" name="TextBox 5"/>
          <p:cNvSpPr txBox="1"/>
          <p:nvPr/>
        </p:nvSpPr>
        <p:spPr>
          <a:xfrm>
            <a:off x="785786" y="1000108"/>
            <a:ext cx="7715304" cy="5016758"/>
          </a:xfrm>
          <a:prstGeom prst="rect">
            <a:avLst/>
          </a:prstGeom>
          <a:noFill/>
        </p:spPr>
        <p:txBody>
          <a:bodyPr wrap="square" rtlCol="0">
            <a:spAutoFit/>
          </a:bodyPr>
          <a:lstStyle/>
          <a:p>
            <a:r>
              <a:rPr lang="en-US" sz="2000" dirty="0">
                <a:solidFill>
                  <a:schemeClr val="bg1"/>
                </a:solidFill>
              </a:rPr>
              <a:t>In conclusion, the development of a </a:t>
            </a:r>
            <a:r>
              <a:rPr lang="en-US" sz="2000" dirty="0" err="1">
                <a:solidFill>
                  <a:schemeClr val="bg1"/>
                </a:solidFill>
              </a:rPr>
              <a:t>Convolutional</a:t>
            </a:r>
            <a:r>
              <a:rPr lang="en-US" sz="2000" dirty="0">
                <a:solidFill>
                  <a:schemeClr val="bg1"/>
                </a:solidFill>
              </a:rPr>
              <a:t> Neural Network (CNN) model for potato disease classification presents a promising solution for addressing the challenges faced by farmers in managing crop health. By leveraging deep learning techniques, we can create a robust system capable of accurately identifying various diseases affecting potato plants based on images of their leaves or stems. This system offers several benefits, including early disease detection, timely intervention, and improved agricultural productivity. However, successful implementation requires careful consideration of software and hardware requirements, as well as systematic approaches to data collection, preprocessing, model development, training, evaluation, and deployment. Overall, the proposed solution has the potential to revolutionize agricultural practices, contributing to enhanced crop yields, food security, and sustainable farming practices.</a:t>
            </a:r>
          </a:p>
          <a:p>
            <a:br>
              <a:rPr lang="en-US" sz="2000" dirty="0">
                <a:solidFill>
                  <a:schemeClr val="bg1"/>
                </a:solidFill>
              </a:rPr>
            </a:br>
            <a:endParaRPr lang="en-US" sz="2000" dirty="0">
              <a:solidFill>
                <a:schemeClr val="bg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ront9.jpg"/>
          <p:cNvPicPr>
            <a:picLocks noChangeAspect="1"/>
          </p:cNvPicPr>
          <p:nvPr/>
        </p:nvPicPr>
        <p:blipFill>
          <a:blip r:embed="rId2"/>
          <a:stretch>
            <a:fillRect/>
          </a:stretch>
        </p:blipFill>
        <p:spPr>
          <a:xfrm>
            <a:off x="-1" y="0"/>
            <a:ext cx="10079949" cy="6857999"/>
          </a:xfrm>
          <a:prstGeom prst="rect">
            <a:avLst/>
          </a:prstGeom>
        </p:spPr>
      </p:pic>
      <p:sp>
        <p:nvSpPr>
          <p:cNvPr id="5" name="TextBox 4"/>
          <p:cNvSpPr txBox="1"/>
          <p:nvPr/>
        </p:nvSpPr>
        <p:spPr>
          <a:xfrm>
            <a:off x="1285852" y="1214422"/>
            <a:ext cx="5770425" cy="523220"/>
          </a:xfrm>
          <a:prstGeom prst="rect">
            <a:avLst/>
          </a:prstGeom>
          <a:noFill/>
        </p:spPr>
        <p:txBody>
          <a:bodyPr wrap="square" rtlCol="0">
            <a:spAutoFit/>
          </a:bodyPr>
          <a:lstStyle/>
          <a:p>
            <a:r>
              <a:rPr lang="en-IN" sz="2800" b="1" dirty="0">
                <a:solidFill>
                  <a:srgbClr val="00B0F0"/>
                </a:solidFill>
              </a:rPr>
              <a:t>References</a:t>
            </a:r>
            <a:endParaRPr lang="en-US" sz="2800" b="1" dirty="0">
              <a:solidFill>
                <a:srgbClr val="00B0F0"/>
              </a:solidFill>
            </a:endParaRPr>
          </a:p>
        </p:txBody>
      </p:sp>
      <p:sp>
        <p:nvSpPr>
          <p:cNvPr id="8" name="TextBox 7"/>
          <p:cNvSpPr txBox="1"/>
          <p:nvPr/>
        </p:nvSpPr>
        <p:spPr>
          <a:xfrm>
            <a:off x="1500166" y="2000240"/>
            <a:ext cx="6500858" cy="3046988"/>
          </a:xfrm>
          <a:prstGeom prst="rect">
            <a:avLst/>
          </a:prstGeom>
          <a:noFill/>
        </p:spPr>
        <p:txBody>
          <a:bodyPr wrap="square" rtlCol="0">
            <a:spAutoFit/>
          </a:bodyPr>
          <a:lstStyle/>
          <a:p>
            <a:pPr>
              <a:buClr>
                <a:srgbClr val="92D050"/>
              </a:buClr>
              <a:buFont typeface="Wingdings" pitchFamily="2" charset="2"/>
              <a:buChar char="§"/>
            </a:pPr>
            <a:r>
              <a:rPr lang="en-US" sz="2400" dirty="0">
                <a:solidFill>
                  <a:schemeClr val="bg1"/>
                </a:solidFill>
                <a:hlinkClick r:id="rId3"/>
              </a:rPr>
              <a:t>https://www.tensorflow.org/</a:t>
            </a:r>
            <a:endParaRPr lang="en-US" sz="2400" dirty="0">
              <a:solidFill>
                <a:schemeClr val="bg1"/>
              </a:solidFill>
            </a:endParaRPr>
          </a:p>
          <a:p>
            <a:pPr>
              <a:buClr>
                <a:srgbClr val="92D050"/>
              </a:buClr>
              <a:buFont typeface="Wingdings" pitchFamily="2" charset="2"/>
              <a:buChar char="§"/>
            </a:pPr>
            <a:r>
              <a:rPr lang="en-US" sz="2400" dirty="0">
                <a:solidFill>
                  <a:schemeClr val="bg1"/>
                </a:solidFill>
                <a:hlinkClick r:id="rId4"/>
              </a:rPr>
              <a:t>https://keras.io/</a:t>
            </a:r>
            <a:endParaRPr lang="en-US" sz="2400" dirty="0">
              <a:solidFill>
                <a:schemeClr val="bg1"/>
              </a:solidFill>
            </a:endParaRPr>
          </a:p>
          <a:p>
            <a:pPr>
              <a:buClr>
                <a:srgbClr val="92D050"/>
              </a:buClr>
              <a:buFont typeface="Wingdings" pitchFamily="2" charset="2"/>
              <a:buChar char="§"/>
            </a:pPr>
            <a:r>
              <a:rPr lang="en-US" sz="2400" dirty="0">
                <a:solidFill>
                  <a:schemeClr val="bg1"/>
                </a:solidFill>
                <a:hlinkClick r:id="rId5"/>
              </a:rPr>
              <a:t>https://numpy.org/</a:t>
            </a:r>
            <a:endParaRPr lang="en-US" sz="2400" dirty="0">
              <a:solidFill>
                <a:schemeClr val="bg1"/>
              </a:solidFill>
            </a:endParaRPr>
          </a:p>
          <a:p>
            <a:pPr>
              <a:buClr>
                <a:srgbClr val="92D050"/>
              </a:buClr>
              <a:buFont typeface="Wingdings" pitchFamily="2" charset="2"/>
              <a:buChar char="§"/>
            </a:pPr>
            <a:r>
              <a:rPr lang="en-US" sz="2400" dirty="0">
                <a:solidFill>
                  <a:schemeClr val="bg1"/>
                </a:solidFill>
                <a:hlinkClick r:id="rId6"/>
              </a:rPr>
              <a:t>https://matplotlib.org/</a:t>
            </a:r>
            <a:endParaRPr lang="en-US" sz="2400" dirty="0">
              <a:solidFill>
                <a:schemeClr val="bg1"/>
              </a:solidFill>
            </a:endParaRPr>
          </a:p>
          <a:p>
            <a:pPr>
              <a:buClr>
                <a:srgbClr val="92D050"/>
              </a:buClr>
              <a:buFont typeface="Wingdings" pitchFamily="2" charset="2"/>
              <a:buChar char="§"/>
            </a:pPr>
            <a:r>
              <a:rPr lang="en-US" sz="2400" dirty="0">
                <a:solidFill>
                  <a:schemeClr val="bg1"/>
                </a:solidFill>
                <a:hlinkClick r:id="rId7"/>
              </a:rPr>
              <a:t>https://www.kaggle.com/datasets/emmarex/plantdisease</a:t>
            </a:r>
            <a:endParaRPr lang="en-US" sz="2400" dirty="0">
              <a:solidFill>
                <a:schemeClr val="bg1"/>
              </a:solidFill>
            </a:endParaRPr>
          </a:p>
          <a:p>
            <a:pPr>
              <a:buClr>
                <a:srgbClr val="00B0F0"/>
              </a:buClr>
              <a:buFont typeface="Wingdings" pitchFamily="2" charset="2"/>
              <a:buChar char="§"/>
            </a:pPr>
            <a:endParaRPr lang="en-IN" sz="2400" dirty="0">
              <a:solidFill>
                <a:schemeClr val="bg1"/>
              </a:solidFill>
            </a:endParaRPr>
          </a:p>
          <a:p>
            <a:pPr>
              <a:buClr>
                <a:srgbClr val="92D050"/>
              </a:buClr>
              <a:buFont typeface="Wingdings" pitchFamily="2" charset="2"/>
              <a:buChar char="§"/>
            </a:pPr>
            <a:endParaRPr lang="en-US" sz="2400" dirty="0">
              <a:solidFill>
                <a:schemeClr val="bg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57356" y="2000240"/>
            <a:ext cx="4572032" cy="369332"/>
          </a:xfrm>
          <a:prstGeom prst="rect">
            <a:avLst/>
          </a:prstGeom>
          <a:noFill/>
        </p:spPr>
        <p:txBody>
          <a:bodyPr wrap="square" rtlCol="0">
            <a:spAutoFit/>
          </a:bodyPr>
          <a:lstStyle/>
          <a:p>
            <a:endParaRPr lang="en-US" dirty="0"/>
          </a:p>
        </p:txBody>
      </p:sp>
      <p:pic>
        <p:nvPicPr>
          <p:cNvPr id="3" name="Picture 2" descr="front10.jpg"/>
          <p:cNvPicPr>
            <a:picLocks noChangeAspect="1"/>
          </p:cNvPicPr>
          <p:nvPr/>
        </p:nvPicPr>
        <p:blipFill>
          <a:blip r:embed="rId2"/>
          <a:stretch>
            <a:fillRect/>
          </a:stretch>
        </p:blipFill>
        <p:spPr>
          <a:xfrm>
            <a:off x="-214346" y="0"/>
            <a:ext cx="9596448" cy="6858000"/>
          </a:xfrm>
          <a:prstGeom prst="rect">
            <a:avLst/>
          </a:prstGeom>
        </p:spPr>
      </p:pic>
      <p:sp>
        <p:nvSpPr>
          <p:cNvPr id="4" name="TextBox 3"/>
          <p:cNvSpPr txBox="1"/>
          <p:nvPr/>
        </p:nvSpPr>
        <p:spPr>
          <a:xfrm>
            <a:off x="2428860" y="3071810"/>
            <a:ext cx="5072098" cy="769441"/>
          </a:xfrm>
          <a:prstGeom prst="rect">
            <a:avLst/>
          </a:prstGeom>
          <a:noFill/>
        </p:spPr>
        <p:txBody>
          <a:bodyPr wrap="square" rtlCol="0">
            <a:spAutoFit/>
          </a:bodyPr>
          <a:lstStyle/>
          <a:p>
            <a:r>
              <a:rPr lang="en-IN" sz="4400" b="1" dirty="0">
                <a:solidFill>
                  <a:schemeClr val="bg1"/>
                </a:solidFill>
              </a:rPr>
              <a:t>      Thank you</a:t>
            </a:r>
            <a:endParaRPr lang="en-US" sz="4400" b="1"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ront2.jpg"/>
          <p:cNvPicPr>
            <a:picLocks noChangeAspect="1"/>
          </p:cNvPicPr>
          <p:nvPr/>
        </p:nvPicPr>
        <p:blipFill>
          <a:blip r:embed="rId3"/>
          <a:stretch>
            <a:fillRect/>
          </a:stretch>
        </p:blipFill>
        <p:spPr>
          <a:xfrm>
            <a:off x="-335913" y="0"/>
            <a:ext cx="11551647" cy="8858288"/>
          </a:xfrm>
          <a:prstGeom prst="rect">
            <a:avLst/>
          </a:prstGeom>
        </p:spPr>
      </p:pic>
      <p:sp>
        <p:nvSpPr>
          <p:cNvPr id="6" name="TextBox 5"/>
          <p:cNvSpPr txBox="1"/>
          <p:nvPr/>
        </p:nvSpPr>
        <p:spPr>
          <a:xfrm>
            <a:off x="642910" y="1357298"/>
            <a:ext cx="7358114" cy="584775"/>
          </a:xfrm>
          <a:prstGeom prst="rect">
            <a:avLst/>
          </a:prstGeom>
          <a:noFill/>
        </p:spPr>
        <p:txBody>
          <a:bodyPr wrap="square" rtlCol="0">
            <a:spAutoFit/>
          </a:bodyPr>
          <a:lstStyle/>
          <a:p>
            <a:r>
              <a:rPr lang="en-IN" sz="2800" b="1" dirty="0">
                <a:solidFill>
                  <a:schemeClr val="accent5">
                    <a:lumMod val="60000"/>
                    <a:lumOff val="40000"/>
                  </a:schemeClr>
                </a:solidFill>
              </a:rPr>
              <a:t> </a:t>
            </a:r>
            <a:r>
              <a:rPr lang="en-IN" sz="3200" b="1" dirty="0">
                <a:solidFill>
                  <a:srgbClr val="00B0F0"/>
                </a:solidFill>
              </a:rPr>
              <a:t>  Agenda</a:t>
            </a:r>
            <a:endParaRPr lang="en-US" sz="3200" b="1" dirty="0">
              <a:solidFill>
                <a:srgbClr val="00B0F0"/>
              </a:solidFill>
            </a:endParaRPr>
          </a:p>
        </p:txBody>
      </p:sp>
      <p:sp>
        <p:nvSpPr>
          <p:cNvPr id="9" name="TextBox 8"/>
          <p:cNvSpPr txBox="1"/>
          <p:nvPr/>
        </p:nvSpPr>
        <p:spPr>
          <a:xfrm>
            <a:off x="928662" y="1928803"/>
            <a:ext cx="8215338" cy="3913059"/>
          </a:xfrm>
          <a:prstGeom prst="rect">
            <a:avLst/>
          </a:prstGeom>
          <a:noFill/>
        </p:spPr>
        <p:txBody>
          <a:bodyPr wrap="square" rtlCol="0">
            <a:spAutoFit/>
          </a:bodyPr>
          <a:lstStyle/>
          <a:p>
            <a:pPr>
              <a:lnSpc>
                <a:spcPct val="150000"/>
              </a:lnSpc>
              <a:buClr>
                <a:schemeClr val="accent5">
                  <a:lumMod val="60000"/>
                  <a:lumOff val="40000"/>
                </a:schemeClr>
              </a:buClr>
              <a:buFont typeface="Wingdings" pitchFamily="2" charset="2"/>
              <a:buChar char="§"/>
            </a:pPr>
            <a:r>
              <a:rPr lang="en-IN" sz="2400" b="1" dirty="0">
                <a:solidFill>
                  <a:schemeClr val="bg1"/>
                </a:solidFill>
              </a:rPr>
              <a:t>Problem Statement</a:t>
            </a:r>
          </a:p>
          <a:p>
            <a:pPr>
              <a:lnSpc>
                <a:spcPct val="150000"/>
              </a:lnSpc>
              <a:buClr>
                <a:schemeClr val="accent5">
                  <a:lumMod val="60000"/>
                  <a:lumOff val="40000"/>
                </a:schemeClr>
              </a:buClr>
              <a:buFont typeface="Wingdings" pitchFamily="2" charset="2"/>
              <a:buChar char="§"/>
            </a:pPr>
            <a:r>
              <a:rPr lang="en-IN" sz="2400" b="1" dirty="0">
                <a:solidFill>
                  <a:schemeClr val="bg1"/>
                </a:solidFill>
              </a:rPr>
              <a:t>Proposed System/Solution</a:t>
            </a:r>
          </a:p>
          <a:p>
            <a:pPr>
              <a:lnSpc>
                <a:spcPct val="150000"/>
              </a:lnSpc>
              <a:buClr>
                <a:schemeClr val="accent5">
                  <a:lumMod val="60000"/>
                  <a:lumOff val="40000"/>
                </a:schemeClr>
              </a:buClr>
              <a:buFont typeface="Wingdings" pitchFamily="2" charset="2"/>
              <a:buChar char="§"/>
            </a:pPr>
            <a:r>
              <a:rPr lang="en-IN" sz="2400" b="1" dirty="0">
                <a:solidFill>
                  <a:schemeClr val="bg1"/>
                </a:solidFill>
              </a:rPr>
              <a:t>System Development Approach</a:t>
            </a:r>
          </a:p>
          <a:p>
            <a:pPr>
              <a:lnSpc>
                <a:spcPct val="150000"/>
              </a:lnSpc>
              <a:buClr>
                <a:schemeClr val="accent5">
                  <a:lumMod val="60000"/>
                  <a:lumOff val="40000"/>
                </a:schemeClr>
              </a:buClr>
              <a:buFont typeface="Wingdings" pitchFamily="2" charset="2"/>
              <a:buChar char="§"/>
            </a:pPr>
            <a:r>
              <a:rPr lang="en-IN" sz="2400" b="1" dirty="0">
                <a:solidFill>
                  <a:schemeClr val="bg1"/>
                </a:solidFill>
              </a:rPr>
              <a:t>Algorithm &amp; Deployment</a:t>
            </a:r>
          </a:p>
          <a:p>
            <a:pPr>
              <a:lnSpc>
                <a:spcPct val="150000"/>
              </a:lnSpc>
              <a:buClr>
                <a:schemeClr val="accent5">
                  <a:lumMod val="60000"/>
                  <a:lumOff val="40000"/>
                </a:schemeClr>
              </a:buClr>
              <a:buFont typeface="Wingdings" pitchFamily="2" charset="2"/>
              <a:buChar char="§"/>
            </a:pPr>
            <a:r>
              <a:rPr lang="en-IN" sz="2400" b="1" dirty="0">
                <a:solidFill>
                  <a:schemeClr val="bg1"/>
                </a:solidFill>
              </a:rPr>
              <a:t>Result</a:t>
            </a:r>
          </a:p>
          <a:p>
            <a:pPr>
              <a:lnSpc>
                <a:spcPct val="150000"/>
              </a:lnSpc>
              <a:buClr>
                <a:schemeClr val="accent5">
                  <a:lumMod val="60000"/>
                  <a:lumOff val="40000"/>
                </a:schemeClr>
              </a:buClr>
              <a:buFont typeface="Wingdings" pitchFamily="2" charset="2"/>
              <a:buChar char="§"/>
            </a:pPr>
            <a:r>
              <a:rPr lang="en-IN" sz="2400" b="1" dirty="0">
                <a:solidFill>
                  <a:schemeClr val="bg1"/>
                </a:solidFill>
              </a:rPr>
              <a:t>Conclusion</a:t>
            </a:r>
          </a:p>
          <a:p>
            <a:pPr>
              <a:lnSpc>
                <a:spcPct val="150000"/>
              </a:lnSpc>
              <a:buClr>
                <a:schemeClr val="accent5">
                  <a:lumMod val="60000"/>
                  <a:lumOff val="40000"/>
                </a:schemeClr>
              </a:buClr>
              <a:buFont typeface="Wingdings" pitchFamily="2" charset="2"/>
              <a:buChar char="§"/>
            </a:pPr>
            <a:r>
              <a:rPr lang="en-IN" sz="2400" b="1" dirty="0">
                <a:solidFill>
                  <a:schemeClr val="bg1"/>
                </a:solidFill>
              </a:rPr>
              <a:t>References</a:t>
            </a:r>
            <a:endParaRPr lang="en-US" sz="2400" b="1"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ront3.jpg"/>
          <p:cNvPicPr>
            <a:picLocks noChangeAspect="1"/>
          </p:cNvPicPr>
          <p:nvPr/>
        </p:nvPicPr>
        <p:blipFill>
          <a:blip r:embed="rId2"/>
          <a:stretch>
            <a:fillRect/>
          </a:stretch>
        </p:blipFill>
        <p:spPr>
          <a:xfrm>
            <a:off x="0" y="0"/>
            <a:ext cx="9144000" cy="6858000"/>
          </a:xfrm>
          <a:prstGeom prst="rect">
            <a:avLst/>
          </a:prstGeom>
        </p:spPr>
      </p:pic>
      <p:sp>
        <p:nvSpPr>
          <p:cNvPr id="5" name="TextBox 4"/>
          <p:cNvSpPr txBox="1"/>
          <p:nvPr/>
        </p:nvSpPr>
        <p:spPr>
          <a:xfrm>
            <a:off x="428596" y="428604"/>
            <a:ext cx="7858180" cy="523220"/>
          </a:xfrm>
          <a:prstGeom prst="rect">
            <a:avLst/>
          </a:prstGeom>
          <a:noFill/>
        </p:spPr>
        <p:txBody>
          <a:bodyPr wrap="square" rtlCol="0">
            <a:spAutoFit/>
          </a:bodyPr>
          <a:lstStyle/>
          <a:p>
            <a:r>
              <a:rPr lang="en-IN" sz="2800" b="1" dirty="0">
                <a:solidFill>
                  <a:srgbClr val="00B0F0"/>
                </a:solidFill>
              </a:rPr>
              <a:t>Problem Statement</a:t>
            </a:r>
            <a:endParaRPr lang="en-US" sz="2800" b="1" dirty="0">
              <a:solidFill>
                <a:srgbClr val="00B0F0"/>
              </a:solidFill>
            </a:endParaRPr>
          </a:p>
        </p:txBody>
      </p:sp>
      <p:sp>
        <p:nvSpPr>
          <p:cNvPr id="6" name="TextBox 5"/>
          <p:cNvSpPr txBox="1"/>
          <p:nvPr/>
        </p:nvSpPr>
        <p:spPr>
          <a:xfrm>
            <a:off x="642910" y="1071546"/>
            <a:ext cx="7072362" cy="4708981"/>
          </a:xfrm>
          <a:prstGeom prst="rect">
            <a:avLst/>
          </a:prstGeom>
          <a:noFill/>
        </p:spPr>
        <p:txBody>
          <a:bodyPr wrap="square" rtlCol="0">
            <a:spAutoFit/>
          </a:bodyPr>
          <a:lstStyle/>
          <a:p>
            <a:r>
              <a:rPr lang="en-US" sz="2000" dirty="0">
                <a:solidFill>
                  <a:schemeClr val="bg1"/>
                </a:solidFill>
              </a:rPr>
              <a:t>The aim is to create a </a:t>
            </a:r>
            <a:r>
              <a:rPr lang="en-US" sz="2000" dirty="0" err="1">
                <a:solidFill>
                  <a:schemeClr val="bg1"/>
                </a:solidFill>
              </a:rPr>
              <a:t>Convolutional</a:t>
            </a:r>
            <a:r>
              <a:rPr lang="en-US" sz="2000" dirty="0">
                <a:solidFill>
                  <a:schemeClr val="bg1"/>
                </a:solidFill>
              </a:rPr>
              <a:t> Neural Network (CNN) model capable of accurately classifying diseases in potato plants through analysis of leaf or stem images. This model will contribute to early detection and effective management of potato diseases, thereby enhancing agricultural productivity and ensuring food security. By leveraging machine learning techniques, the goal is to provide farmers with a reliable tool for timely intervention, ultimately reducing crop losses and improving overall yield and quality of potato crops.</a:t>
            </a:r>
          </a:p>
          <a:p>
            <a:endParaRPr lang="en-IN" sz="2000" dirty="0">
              <a:solidFill>
                <a:schemeClr val="bg1"/>
              </a:solidFill>
            </a:endParaRPr>
          </a:p>
          <a:p>
            <a:endParaRPr lang="en-IN" sz="2000" dirty="0">
              <a:solidFill>
                <a:schemeClr val="bg1"/>
              </a:solidFill>
            </a:endParaRPr>
          </a:p>
          <a:p>
            <a:endParaRPr lang="en-IN" sz="2000" dirty="0">
              <a:solidFill>
                <a:schemeClr val="bg1"/>
              </a:solidFill>
            </a:endParaRPr>
          </a:p>
          <a:p>
            <a:endParaRPr lang="en-IN" sz="2000" dirty="0">
              <a:solidFill>
                <a:schemeClr val="bg1"/>
              </a:solidFill>
            </a:endParaRPr>
          </a:p>
          <a:p>
            <a:endParaRPr lang="en-IN" sz="2000" dirty="0">
              <a:solidFill>
                <a:schemeClr val="bg1"/>
              </a:solidFill>
            </a:endParaRPr>
          </a:p>
          <a:p>
            <a:endParaRPr lang="en-US" sz="2000" dirty="0">
              <a:solidFill>
                <a:schemeClr val="bg1"/>
              </a:solidFill>
            </a:endParaRPr>
          </a:p>
        </p:txBody>
      </p:sp>
      <p:sp>
        <p:nvSpPr>
          <p:cNvPr id="6146" name="AutoShape 2" descr="image.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148" name="AutoShape 4" descr="image.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4" name="Picture 13" descr="leaf3.jpg"/>
          <p:cNvPicPr>
            <a:picLocks noChangeAspect="1"/>
          </p:cNvPicPr>
          <p:nvPr/>
        </p:nvPicPr>
        <p:blipFill>
          <a:blip r:embed="rId3"/>
          <a:stretch>
            <a:fillRect/>
          </a:stretch>
        </p:blipFill>
        <p:spPr>
          <a:xfrm>
            <a:off x="3357554" y="4071942"/>
            <a:ext cx="2143140" cy="1785928"/>
          </a:xfrm>
          <a:prstGeom prst="rect">
            <a:avLst/>
          </a:prstGeom>
        </p:spPr>
      </p:pic>
      <p:pic>
        <p:nvPicPr>
          <p:cNvPr id="16" name="Picture 15" descr="leaf5.jpg"/>
          <p:cNvPicPr>
            <a:picLocks noChangeAspect="1"/>
          </p:cNvPicPr>
          <p:nvPr/>
        </p:nvPicPr>
        <p:blipFill>
          <a:blip r:embed="rId4"/>
          <a:stretch>
            <a:fillRect/>
          </a:stretch>
        </p:blipFill>
        <p:spPr>
          <a:xfrm>
            <a:off x="5715008" y="4071942"/>
            <a:ext cx="2357454" cy="1714512"/>
          </a:xfrm>
          <a:prstGeom prst="rect">
            <a:avLst/>
          </a:prstGeom>
        </p:spPr>
      </p:pic>
      <p:sp>
        <p:nvSpPr>
          <p:cNvPr id="17" name="TextBox 16"/>
          <p:cNvSpPr txBox="1"/>
          <p:nvPr/>
        </p:nvSpPr>
        <p:spPr>
          <a:xfrm>
            <a:off x="857224" y="6072206"/>
            <a:ext cx="7500990" cy="369332"/>
          </a:xfrm>
          <a:prstGeom prst="rect">
            <a:avLst/>
          </a:prstGeom>
          <a:noFill/>
        </p:spPr>
        <p:txBody>
          <a:bodyPr wrap="square" rtlCol="0">
            <a:spAutoFit/>
          </a:bodyPr>
          <a:lstStyle/>
          <a:p>
            <a:r>
              <a:rPr lang="en-IN" dirty="0">
                <a:solidFill>
                  <a:schemeClr val="bg1"/>
                </a:solidFill>
              </a:rPr>
              <a:t>Late blight leaves                   Early blight  leaves              Healthy leaves</a:t>
            </a:r>
            <a:endParaRPr lang="en-US" dirty="0">
              <a:solidFill>
                <a:schemeClr val="bg1"/>
              </a:solidFill>
            </a:endParaRPr>
          </a:p>
        </p:txBody>
      </p:sp>
      <p:pic>
        <p:nvPicPr>
          <p:cNvPr id="19" name="Picture 18" descr="leaf7.jpg"/>
          <p:cNvPicPr>
            <a:picLocks noChangeAspect="1"/>
          </p:cNvPicPr>
          <p:nvPr/>
        </p:nvPicPr>
        <p:blipFill>
          <a:blip r:embed="rId5"/>
          <a:stretch>
            <a:fillRect/>
          </a:stretch>
        </p:blipFill>
        <p:spPr>
          <a:xfrm>
            <a:off x="785786" y="4071942"/>
            <a:ext cx="2338739" cy="175158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ront4.jpg"/>
          <p:cNvPicPr>
            <a:picLocks noChangeAspect="1"/>
          </p:cNvPicPr>
          <p:nvPr/>
        </p:nvPicPr>
        <p:blipFill>
          <a:blip r:embed="rId2"/>
          <a:stretch>
            <a:fillRect/>
          </a:stretch>
        </p:blipFill>
        <p:spPr>
          <a:xfrm>
            <a:off x="0" y="0"/>
            <a:ext cx="9144000" cy="6858000"/>
          </a:xfrm>
          <a:prstGeom prst="rect">
            <a:avLst/>
          </a:prstGeom>
        </p:spPr>
      </p:pic>
      <p:sp>
        <p:nvSpPr>
          <p:cNvPr id="4" name="TextBox 3"/>
          <p:cNvSpPr txBox="1"/>
          <p:nvPr/>
        </p:nvSpPr>
        <p:spPr>
          <a:xfrm>
            <a:off x="571472" y="928670"/>
            <a:ext cx="6858048" cy="523220"/>
          </a:xfrm>
          <a:prstGeom prst="rect">
            <a:avLst/>
          </a:prstGeom>
          <a:noFill/>
        </p:spPr>
        <p:txBody>
          <a:bodyPr wrap="square" rtlCol="0">
            <a:spAutoFit/>
          </a:bodyPr>
          <a:lstStyle/>
          <a:p>
            <a:r>
              <a:rPr lang="en-IN" sz="2800" b="1" dirty="0">
                <a:solidFill>
                  <a:srgbClr val="00B0F0"/>
                </a:solidFill>
              </a:rPr>
              <a:t>Proposed solution</a:t>
            </a:r>
            <a:endParaRPr lang="en-US" sz="2800" b="1" dirty="0">
              <a:solidFill>
                <a:srgbClr val="00B0F0"/>
              </a:solidFill>
            </a:endParaRPr>
          </a:p>
        </p:txBody>
      </p:sp>
      <p:sp>
        <p:nvSpPr>
          <p:cNvPr id="5" name="TextBox 4"/>
          <p:cNvSpPr txBox="1"/>
          <p:nvPr/>
        </p:nvSpPr>
        <p:spPr>
          <a:xfrm>
            <a:off x="785786" y="1571612"/>
            <a:ext cx="7215238" cy="4401205"/>
          </a:xfrm>
          <a:prstGeom prst="rect">
            <a:avLst/>
          </a:prstGeom>
          <a:noFill/>
        </p:spPr>
        <p:txBody>
          <a:bodyPr wrap="square" rtlCol="0">
            <a:spAutoFit/>
          </a:bodyPr>
          <a:lstStyle/>
          <a:p>
            <a:r>
              <a:rPr lang="en-US" sz="2000" dirty="0">
                <a:solidFill>
                  <a:schemeClr val="bg1"/>
                </a:solidFill>
              </a:rPr>
              <a:t>Utilizing </a:t>
            </a:r>
            <a:r>
              <a:rPr lang="en-US" sz="2000" dirty="0" err="1">
                <a:solidFill>
                  <a:schemeClr val="bg1"/>
                </a:solidFill>
              </a:rPr>
              <a:t>Convolutional</a:t>
            </a:r>
            <a:r>
              <a:rPr lang="en-US" sz="2000" dirty="0">
                <a:solidFill>
                  <a:schemeClr val="bg1"/>
                </a:solidFill>
              </a:rPr>
              <a:t> Neural Networks (CNNs), we intend to develop a robust model for potato disease classification. The solution involves several key steps:</a:t>
            </a:r>
          </a:p>
          <a:p>
            <a:endParaRPr lang="en-US" sz="2000" dirty="0">
              <a:solidFill>
                <a:schemeClr val="bg1"/>
              </a:solidFill>
            </a:endParaRPr>
          </a:p>
          <a:p>
            <a:r>
              <a:rPr lang="en-US" sz="2000" b="1" dirty="0">
                <a:solidFill>
                  <a:schemeClr val="bg1"/>
                </a:solidFill>
              </a:rPr>
              <a:t>Data Collection:</a:t>
            </a:r>
            <a:r>
              <a:rPr lang="en-US" sz="2000" dirty="0">
                <a:solidFill>
                  <a:schemeClr val="bg1"/>
                </a:solidFill>
              </a:rPr>
              <a:t> We will gather a diverse dataset comprising labeled images of healthy potato plants and those affected by various diseases. This dataset will encompass different disease stages, environmental conditions, and potato varieties to ensure model generalization.</a:t>
            </a:r>
          </a:p>
          <a:p>
            <a:endParaRPr lang="en-US" sz="2000" dirty="0">
              <a:solidFill>
                <a:schemeClr val="bg1"/>
              </a:solidFill>
            </a:endParaRPr>
          </a:p>
          <a:p>
            <a:r>
              <a:rPr lang="en-US" sz="2000" b="1" dirty="0">
                <a:solidFill>
                  <a:schemeClr val="bg1"/>
                </a:solidFill>
              </a:rPr>
              <a:t>Preprocessing:</a:t>
            </a:r>
            <a:r>
              <a:rPr lang="en-US" sz="2000" dirty="0">
                <a:solidFill>
                  <a:schemeClr val="bg1"/>
                </a:solidFill>
              </a:rPr>
              <a:t> The collected images will undergo preprocessing steps such as resizing, normalization, and augmentation to enhance the quality and diversity of the dataset. This step aims to improve the model's ability to learn relevant features from the input images.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ront4.jpg"/>
          <p:cNvPicPr>
            <a:picLocks noChangeAspect="1"/>
          </p:cNvPicPr>
          <p:nvPr/>
        </p:nvPicPr>
        <p:blipFill>
          <a:blip r:embed="rId2"/>
          <a:stretch>
            <a:fillRect/>
          </a:stretch>
        </p:blipFill>
        <p:spPr>
          <a:xfrm>
            <a:off x="0" y="0"/>
            <a:ext cx="9144000" cy="6858000"/>
          </a:xfrm>
          <a:prstGeom prst="rect">
            <a:avLst/>
          </a:prstGeom>
        </p:spPr>
      </p:pic>
      <p:sp>
        <p:nvSpPr>
          <p:cNvPr id="4" name="TextBox 3"/>
          <p:cNvSpPr txBox="1"/>
          <p:nvPr/>
        </p:nvSpPr>
        <p:spPr>
          <a:xfrm>
            <a:off x="1000100" y="714356"/>
            <a:ext cx="7286676" cy="5324535"/>
          </a:xfrm>
          <a:prstGeom prst="rect">
            <a:avLst/>
          </a:prstGeom>
          <a:noFill/>
        </p:spPr>
        <p:txBody>
          <a:bodyPr wrap="square" rtlCol="0">
            <a:spAutoFit/>
          </a:bodyPr>
          <a:lstStyle/>
          <a:p>
            <a:r>
              <a:rPr lang="en-US" sz="2000" b="1" dirty="0">
                <a:solidFill>
                  <a:schemeClr val="bg1"/>
                </a:solidFill>
              </a:rPr>
              <a:t>Training:</a:t>
            </a:r>
            <a:r>
              <a:rPr lang="en-US" sz="2000" dirty="0">
                <a:solidFill>
                  <a:schemeClr val="bg1"/>
                </a:solidFill>
              </a:rPr>
              <a:t> The CNN model will be trained on the preprocessed dataset using appropriate optimization algorithms and loss functions. </a:t>
            </a:r>
            <a:r>
              <a:rPr lang="en-US" sz="2000" dirty="0" err="1">
                <a:solidFill>
                  <a:schemeClr val="bg1"/>
                </a:solidFill>
              </a:rPr>
              <a:t>Hyperparameter</a:t>
            </a:r>
            <a:r>
              <a:rPr lang="en-US" sz="2000" dirty="0">
                <a:solidFill>
                  <a:schemeClr val="bg1"/>
                </a:solidFill>
              </a:rPr>
              <a:t> tuning will be conducted to optimize model performance in terms of accuracy and efficiency.</a:t>
            </a:r>
            <a:endParaRPr lang="en-US" sz="2000" b="1" dirty="0">
              <a:solidFill>
                <a:schemeClr val="bg1"/>
              </a:solidFill>
            </a:endParaRPr>
          </a:p>
          <a:p>
            <a:endParaRPr lang="en-US" sz="2000" b="1" dirty="0">
              <a:solidFill>
                <a:schemeClr val="bg1"/>
              </a:solidFill>
            </a:endParaRPr>
          </a:p>
          <a:p>
            <a:r>
              <a:rPr lang="en-US" sz="2000" b="1" dirty="0">
                <a:solidFill>
                  <a:schemeClr val="bg1"/>
                </a:solidFill>
              </a:rPr>
              <a:t>Evaluation: </a:t>
            </a:r>
            <a:r>
              <a:rPr lang="en-US" sz="2000" dirty="0">
                <a:solidFill>
                  <a:schemeClr val="bg1"/>
                </a:solidFill>
              </a:rPr>
              <a:t>The trained model will be evaluated using metrics such as accuracy, precision, recall, and F1-score on a separate validation dataset. Cross-validation techniques may be employed to assess the model's generalization across different datasets.</a:t>
            </a:r>
          </a:p>
          <a:p>
            <a:endParaRPr lang="en-US" sz="2000" dirty="0">
              <a:solidFill>
                <a:schemeClr val="bg1"/>
              </a:solidFill>
            </a:endParaRPr>
          </a:p>
          <a:p>
            <a:r>
              <a:rPr lang="en-US" sz="2000" b="1" dirty="0">
                <a:solidFill>
                  <a:schemeClr val="bg1"/>
                </a:solidFill>
              </a:rPr>
              <a:t>Deployment:</a:t>
            </a:r>
            <a:r>
              <a:rPr lang="en-US" sz="2000" dirty="0">
                <a:solidFill>
                  <a:schemeClr val="bg1"/>
                </a:solidFill>
              </a:rPr>
              <a:t> Upon successful evaluation, the trained model will be deployed as a user-friendly application or integrated into existing agricultural systems. This deployment will enable farmers to upload images of potato plants and receive real-time disease classification results, facilitating timely interventions and crop management decisions.</a:t>
            </a:r>
          </a:p>
          <a:p>
            <a:endParaRPr lang="en-US" sz="2000"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ront5.jpg"/>
          <p:cNvPicPr>
            <a:picLocks noChangeAspect="1"/>
          </p:cNvPicPr>
          <p:nvPr/>
        </p:nvPicPr>
        <p:blipFill>
          <a:blip r:embed="rId2"/>
          <a:stretch>
            <a:fillRect/>
          </a:stretch>
        </p:blipFill>
        <p:spPr>
          <a:xfrm>
            <a:off x="0" y="0"/>
            <a:ext cx="9379138" cy="6858000"/>
          </a:xfrm>
          <a:prstGeom prst="rect">
            <a:avLst/>
          </a:prstGeom>
        </p:spPr>
      </p:pic>
      <p:sp>
        <p:nvSpPr>
          <p:cNvPr id="4" name="TextBox 3"/>
          <p:cNvSpPr txBox="1"/>
          <p:nvPr/>
        </p:nvSpPr>
        <p:spPr>
          <a:xfrm>
            <a:off x="500034" y="785794"/>
            <a:ext cx="8001056" cy="523220"/>
          </a:xfrm>
          <a:prstGeom prst="rect">
            <a:avLst/>
          </a:prstGeom>
          <a:noFill/>
        </p:spPr>
        <p:txBody>
          <a:bodyPr wrap="square" rtlCol="0">
            <a:spAutoFit/>
          </a:bodyPr>
          <a:lstStyle/>
          <a:p>
            <a:r>
              <a:rPr lang="en-IN" sz="2800" b="1" dirty="0">
                <a:solidFill>
                  <a:srgbClr val="00B0F0"/>
                </a:solidFill>
              </a:rPr>
              <a:t>System approach</a:t>
            </a:r>
            <a:endParaRPr lang="en-US" sz="2800" b="1" dirty="0">
              <a:solidFill>
                <a:srgbClr val="00B0F0"/>
              </a:solidFill>
            </a:endParaRPr>
          </a:p>
        </p:txBody>
      </p:sp>
      <p:sp>
        <p:nvSpPr>
          <p:cNvPr id="5" name="TextBox 4"/>
          <p:cNvSpPr txBox="1"/>
          <p:nvPr/>
        </p:nvSpPr>
        <p:spPr>
          <a:xfrm>
            <a:off x="857224" y="1857364"/>
            <a:ext cx="7215238" cy="4062651"/>
          </a:xfrm>
          <a:prstGeom prst="rect">
            <a:avLst/>
          </a:prstGeom>
          <a:noFill/>
        </p:spPr>
        <p:txBody>
          <a:bodyPr wrap="square" rtlCol="0">
            <a:spAutoFit/>
          </a:bodyPr>
          <a:lstStyle/>
          <a:p>
            <a:r>
              <a:rPr lang="en-US" sz="2000" b="1" dirty="0">
                <a:solidFill>
                  <a:schemeClr val="bg1"/>
                </a:solidFill>
              </a:rPr>
              <a:t>Software Requirements:</a:t>
            </a:r>
          </a:p>
          <a:p>
            <a:endParaRPr lang="en-US" sz="2000" b="1" dirty="0">
              <a:solidFill>
                <a:schemeClr val="bg1"/>
              </a:solidFill>
            </a:endParaRPr>
          </a:p>
          <a:p>
            <a:r>
              <a:rPr lang="en-US" sz="2000" b="1" dirty="0">
                <a:solidFill>
                  <a:schemeClr val="bg1"/>
                </a:solidFill>
              </a:rPr>
              <a:t>Python:</a:t>
            </a:r>
            <a:r>
              <a:rPr lang="en-US" sz="2000" dirty="0">
                <a:solidFill>
                  <a:schemeClr val="bg1"/>
                </a:solidFill>
              </a:rPr>
              <a:t> Programming language for developing the machine learning model and application.</a:t>
            </a:r>
          </a:p>
          <a:p>
            <a:r>
              <a:rPr lang="en-US" sz="2000" b="1" dirty="0">
                <a:solidFill>
                  <a:schemeClr val="bg1"/>
                </a:solidFill>
              </a:rPr>
              <a:t>Deep Learning Frameworks:</a:t>
            </a:r>
            <a:r>
              <a:rPr lang="en-US" sz="2000" dirty="0">
                <a:solidFill>
                  <a:schemeClr val="bg1"/>
                </a:solidFill>
              </a:rPr>
              <a:t> Such as </a:t>
            </a:r>
            <a:r>
              <a:rPr lang="en-US" sz="2000" dirty="0" err="1">
                <a:solidFill>
                  <a:schemeClr val="bg1"/>
                </a:solidFill>
              </a:rPr>
              <a:t>TensorFlow</a:t>
            </a:r>
            <a:r>
              <a:rPr lang="en-US" sz="2000" dirty="0">
                <a:solidFill>
                  <a:schemeClr val="bg1"/>
                </a:solidFill>
              </a:rPr>
              <a:t>, </a:t>
            </a:r>
            <a:r>
              <a:rPr lang="en-US" sz="2000" dirty="0" err="1">
                <a:solidFill>
                  <a:schemeClr val="bg1"/>
                </a:solidFill>
              </a:rPr>
              <a:t>PyTorch</a:t>
            </a:r>
            <a:r>
              <a:rPr lang="en-US" sz="2000" dirty="0">
                <a:solidFill>
                  <a:schemeClr val="bg1"/>
                </a:solidFill>
              </a:rPr>
              <a:t>, or </a:t>
            </a:r>
            <a:r>
              <a:rPr lang="en-US" sz="2000" dirty="0" err="1">
                <a:solidFill>
                  <a:schemeClr val="bg1"/>
                </a:solidFill>
              </a:rPr>
              <a:t>Keras</a:t>
            </a:r>
            <a:r>
              <a:rPr lang="en-US" sz="2000" dirty="0">
                <a:solidFill>
                  <a:schemeClr val="bg1"/>
                </a:solidFill>
              </a:rPr>
              <a:t> for building and training the </a:t>
            </a:r>
            <a:r>
              <a:rPr lang="en-US" sz="2000" dirty="0" err="1">
                <a:solidFill>
                  <a:schemeClr val="bg1"/>
                </a:solidFill>
              </a:rPr>
              <a:t>Convolutional</a:t>
            </a:r>
            <a:r>
              <a:rPr lang="en-US" sz="2000" dirty="0">
                <a:solidFill>
                  <a:schemeClr val="bg1"/>
                </a:solidFill>
              </a:rPr>
              <a:t> Neural Network (CNN) model.</a:t>
            </a:r>
          </a:p>
          <a:p>
            <a:r>
              <a:rPr lang="en-US" sz="2000" b="1" dirty="0">
                <a:solidFill>
                  <a:schemeClr val="bg1"/>
                </a:solidFill>
              </a:rPr>
              <a:t>Image Processing Libraries</a:t>
            </a:r>
            <a:r>
              <a:rPr lang="en-US" sz="2000" dirty="0">
                <a:solidFill>
                  <a:schemeClr val="bg1"/>
                </a:solidFill>
              </a:rPr>
              <a:t>: PIL (Python Imaging Library), or </a:t>
            </a:r>
            <a:r>
              <a:rPr lang="en-US" sz="2000" dirty="0" err="1">
                <a:solidFill>
                  <a:schemeClr val="bg1"/>
                </a:solidFill>
              </a:rPr>
              <a:t>scikit</a:t>
            </a:r>
            <a:r>
              <a:rPr lang="en-US" sz="2000" dirty="0">
                <a:solidFill>
                  <a:schemeClr val="bg1"/>
                </a:solidFill>
              </a:rPr>
              <a:t>-image for image preprocessing tasks.</a:t>
            </a:r>
          </a:p>
          <a:p>
            <a:r>
              <a:rPr lang="en-US" sz="2000" b="1" dirty="0">
                <a:solidFill>
                  <a:schemeClr val="bg1"/>
                </a:solidFill>
              </a:rPr>
              <a:t>IDE (Integrated Development Environment):</a:t>
            </a:r>
            <a:r>
              <a:rPr lang="en-US" sz="2000" dirty="0">
                <a:solidFill>
                  <a:schemeClr val="bg1"/>
                </a:solidFill>
              </a:rPr>
              <a:t> Such as </a:t>
            </a:r>
            <a:r>
              <a:rPr lang="en-US" sz="2000" dirty="0" err="1">
                <a:solidFill>
                  <a:schemeClr val="bg1"/>
                </a:solidFill>
              </a:rPr>
              <a:t>PyCharm</a:t>
            </a:r>
            <a:r>
              <a:rPr lang="en-US" sz="2000" dirty="0">
                <a:solidFill>
                  <a:schemeClr val="bg1"/>
                </a:solidFill>
              </a:rPr>
              <a:t>, </a:t>
            </a:r>
            <a:r>
              <a:rPr lang="en-US" sz="2000" dirty="0" err="1">
                <a:solidFill>
                  <a:schemeClr val="bg1"/>
                </a:solidFill>
              </a:rPr>
              <a:t>Jupyter</a:t>
            </a:r>
            <a:r>
              <a:rPr lang="en-US" sz="2000" dirty="0">
                <a:solidFill>
                  <a:schemeClr val="bg1"/>
                </a:solidFill>
              </a:rPr>
              <a:t> Notebook, or Visual Studio Code or </a:t>
            </a:r>
            <a:r>
              <a:rPr lang="en-US" sz="2000" dirty="0" err="1">
                <a:solidFill>
                  <a:schemeClr val="bg1"/>
                </a:solidFill>
              </a:rPr>
              <a:t>google</a:t>
            </a:r>
            <a:r>
              <a:rPr lang="en-US" sz="2000" dirty="0">
                <a:solidFill>
                  <a:schemeClr val="bg1"/>
                </a:solidFill>
              </a:rPr>
              <a:t> </a:t>
            </a:r>
            <a:r>
              <a:rPr lang="en-US" sz="2000" dirty="0" err="1">
                <a:solidFill>
                  <a:schemeClr val="bg1"/>
                </a:solidFill>
              </a:rPr>
              <a:t>colab</a:t>
            </a:r>
            <a:r>
              <a:rPr lang="en-US" sz="2000" dirty="0">
                <a:solidFill>
                  <a:schemeClr val="bg1"/>
                </a:solidFill>
              </a:rPr>
              <a:t> for coding and development.</a:t>
            </a:r>
          </a:p>
          <a:p>
            <a:endParaRPr lang="en-US"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ront5.jpg"/>
          <p:cNvPicPr>
            <a:picLocks noChangeAspect="1"/>
          </p:cNvPicPr>
          <p:nvPr/>
        </p:nvPicPr>
        <p:blipFill>
          <a:blip r:embed="rId2"/>
          <a:stretch>
            <a:fillRect/>
          </a:stretch>
        </p:blipFill>
        <p:spPr>
          <a:xfrm>
            <a:off x="0" y="0"/>
            <a:ext cx="9237756" cy="6858000"/>
          </a:xfrm>
          <a:prstGeom prst="rect">
            <a:avLst/>
          </a:prstGeom>
        </p:spPr>
      </p:pic>
      <p:sp>
        <p:nvSpPr>
          <p:cNvPr id="5" name="TextBox 4"/>
          <p:cNvSpPr txBox="1"/>
          <p:nvPr/>
        </p:nvSpPr>
        <p:spPr>
          <a:xfrm>
            <a:off x="857224" y="1000108"/>
            <a:ext cx="7643834" cy="4401205"/>
          </a:xfrm>
          <a:prstGeom prst="rect">
            <a:avLst/>
          </a:prstGeom>
          <a:noFill/>
        </p:spPr>
        <p:txBody>
          <a:bodyPr wrap="square" rtlCol="0">
            <a:spAutoFit/>
          </a:bodyPr>
          <a:lstStyle/>
          <a:p>
            <a:r>
              <a:rPr lang="en-US" sz="2000" b="1" dirty="0">
                <a:solidFill>
                  <a:schemeClr val="bg1"/>
                </a:solidFill>
              </a:rPr>
              <a:t>Hardware Requirements:</a:t>
            </a:r>
          </a:p>
          <a:p>
            <a:endParaRPr lang="en-US" sz="2000" dirty="0">
              <a:solidFill>
                <a:schemeClr val="bg1"/>
              </a:solidFill>
            </a:endParaRPr>
          </a:p>
          <a:p>
            <a:r>
              <a:rPr lang="en-US" sz="2000" b="1" dirty="0">
                <a:solidFill>
                  <a:schemeClr val="bg1"/>
                </a:solidFill>
              </a:rPr>
              <a:t>GPU (Graphics Processing Unit):</a:t>
            </a:r>
            <a:r>
              <a:rPr lang="en-US" sz="2000" dirty="0">
                <a:solidFill>
                  <a:schemeClr val="bg1"/>
                </a:solidFill>
              </a:rPr>
              <a:t> Optional but highly recommended for faster model training. NVIDIA GPUs, such as </a:t>
            </a:r>
            <a:r>
              <a:rPr lang="en-US" sz="2000" dirty="0" err="1">
                <a:solidFill>
                  <a:schemeClr val="bg1"/>
                </a:solidFill>
              </a:rPr>
              <a:t>GeForce</a:t>
            </a:r>
            <a:r>
              <a:rPr lang="en-US" sz="2000" dirty="0">
                <a:solidFill>
                  <a:schemeClr val="bg1"/>
                </a:solidFill>
              </a:rPr>
              <a:t> or Tesla series, are commonly used for deep learning tasks.</a:t>
            </a:r>
          </a:p>
          <a:p>
            <a:r>
              <a:rPr lang="en-US" sz="2000" b="1" dirty="0">
                <a:solidFill>
                  <a:schemeClr val="bg1"/>
                </a:solidFill>
              </a:rPr>
              <a:t>CPU (Central Processing Unit):</a:t>
            </a:r>
            <a:r>
              <a:rPr lang="en-US" sz="2000" dirty="0">
                <a:solidFill>
                  <a:schemeClr val="bg1"/>
                </a:solidFill>
              </a:rPr>
              <a:t> A multi-core CPU with sufficient processing power for data preprocessing, model training, and inference.</a:t>
            </a:r>
          </a:p>
          <a:p>
            <a:r>
              <a:rPr lang="en-US" sz="2000" b="1" dirty="0">
                <a:solidFill>
                  <a:schemeClr val="bg1"/>
                </a:solidFill>
              </a:rPr>
              <a:t>Memory (RAM): </a:t>
            </a:r>
            <a:r>
              <a:rPr lang="en-US" sz="2000" dirty="0">
                <a:solidFill>
                  <a:schemeClr val="bg1"/>
                </a:solidFill>
              </a:rPr>
              <a:t>At least 8GB of RAM is recommended for handling large datasets and training deep learning models.</a:t>
            </a:r>
          </a:p>
          <a:p>
            <a:r>
              <a:rPr lang="en-US" sz="2000" b="1" dirty="0">
                <a:solidFill>
                  <a:schemeClr val="bg1"/>
                </a:solidFill>
              </a:rPr>
              <a:t>Storage: </a:t>
            </a:r>
            <a:r>
              <a:rPr lang="en-US" sz="2000" dirty="0">
                <a:solidFill>
                  <a:schemeClr val="bg1"/>
                </a:solidFill>
              </a:rPr>
              <a:t>Sufficient disk space for storing datasets, model checkpoints, and application files. SSD (Solid State Drive) is preferred for faster data access.</a:t>
            </a:r>
          </a:p>
          <a:p>
            <a:r>
              <a:rPr lang="en-US" sz="2000" b="1" dirty="0">
                <a:solidFill>
                  <a:schemeClr val="bg1"/>
                </a:solidFill>
              </a:rPr>
              <a:t>Internet Connection:</a:t>
            </a:r>
            <a:r>
              <a:rPr lang="en-US" sz="2000" dirty="0">
                <a:solidFill>
                  <a:schemeClr val="bg1"/>
                </a:solidFill>
              </a:rPr>
              <a:t> Required for downloading libraries, datasets, and updates, as well as for deploying web-based applications.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ront6.jpg"/>
          <p:cNvPicPr>
            <a:picLocks noChangeAspect="1"/>
          </p:cNvPicPr>
          <p:nvPr/>
        </p:nvPicPr>
        <p:blipFill>
          <a:blip r:embed="rId2"/>
          <a:stretch>
            <a:fillRect/>
          </a:stretch>
        </p:blipFill>
        <p:spPr>
          <a:xfrm>
            <a:off x="0" y="0"/>
            <a:ext cx="9144000" cy="6858000"/>
          </a:xfrm>
          <a:prstGeom prst="rect">
            <a:avLst/>
          </a:prstGeom>
        </p:spPr>
      </p:pic>
      <p:sp>
        <p:nvSpPr>
          <p:cNvPr id="6" name="TextBox 5"/>
          <p:cNvSpPr txBox="1"/>
          <p:nvPr/>
        </p:nvSpPr>
        <p:spPr>
          <a:xfrm>
            <a:off x="1071538" y="642918"/>
            <a:ext cx="7072362" cy="523220"/>
          </a:xfrm>
          <a:prstGeom prst="rect">
            <a:avLst/>
          </a:prstGeom>
          <a:noFill/>
        </p:spPr>
        <p:txBody>
          <a:bodyPr wrap="square" rtlCol="0">
            <a:spAutoFit/>
          </a:bodyPr>
          <a:lstStyle/>
          <a:p>
            <a:r>
              <a:rPr lang="en-IN" sz="2800" b="1" dirty="0">
                <a:solidFill>
                  <a:srgbClr val="00B0F0"/>
                </a:solidFill>
              </a:rPr>
              <a:t>Algorithm &amp; Deployment</a:t>
            </a:r>
            <a:endParaRPr lang="en-US" sz="2800" b="1" dirty="0">
              <a:solidFill>
                <a:srgbClr val="00B0F0"/>
              </a:solidFill>
            </a:endParaRPr>
          </a:p>
        </p:txBody>
      </p:sp>
      <p:sp>
        <p:nvSpPr>
          <p:cNvPr id="7" name="TextBox 6"/>
          <p:cNvSpPr txBox="1"/>
          <p:nvPr/>
        </p:nvSpPr>
        <p:spPr>
          <a:xfrm>
            <a:off x="1142976" y="1214422"/>
            <a:ext cx="7000924" cy="4708981"/>
          </a:xfrm>
          <a:prstGeom prst="rect">
            <a:avLst/>
          </a:prstGeom>
          <a:noFill/>
        </p:spPr>
        <p:txBody>
          <a:bodyPr wrap="square" rtlCol="0">
            <a:spAutoFit/>
          </a:bodyPr>
          <a:lstStyle/>
          <a:p>
            <a:r>
              <a:rPr lang="en-US" sz="2000" dirty="0">
                <a:solidFill>
                  <a:schemeClr val="bg1"/>
                </a:solidFill>
              </a:rPr>
              <a:t>The algorithm for potato disease classification using </a:t>
            </a:r>
            <a:r>
              <a:rPr lang="en-US" sz="2000" dirty="0" err="1">
                <a:solidFill>
                  <a:schemeClr val="bg1"/>
                </a:solidFill>
              </a:rPr>
              <a:t>Convolutional</a:t>
            </a:r>
            <a:r>
              <a:rPr lang="en-US" sz="2000" dirty="0">
                <a:solidFill>
                  <a:schemeClr val="bg1"/>
                </a:solidFill>
              </a:rPr>
              <a:t> Neural Networks (CNNs) involves the following steps:</a:t>
            </a:r>
          </a:p>
          <a:p>
            <a:pPr>
              <a:buClr>
                <a:srgbClr val="00B0F0"/>
              </a:buClr>
              <a:buFont typeface="Wingdings" pitchFamily="2" charset="2"/>
              <a:buChar char="§"/>
            </a:pPr>
            <a:r>
              <a:rPr lang="en-US" sz="2000" b="1" dirty="0">
                <a:solidFill>
                  <a:schemeClr val="bg1"/>
                </a:solidFill>
              </a:rPr>
              <a:t>Data Collection:</a:t>
            </a:r>
            <a:r>
              <a:rPr lang="en-US" sz="2000" dirty="0">
                <a:solidFill>
                  <a:schemeClr val="bg1"/>
                </a:solidFill>
              </a:rPr>
              <a:t> Gather a dataset of labeled images containing healthy potato plants and those affected by various diseases</a:t>
            </a:r>
          </a:p>
          <a:p>
            <a:pPr>
              <a:buClr>
                <a:srgbClr val="00B0F0"/>
              </a:buClr>
              <a:buFont typeface="Wingdings" pitchFamily="2" charset="2"/>
              <a:buChar char="§"/>
            </a:pPr>
            <a:r>
              <a:rPr lang="en-US" sz="2000" b="1" dirty="0">
                <a:solidFill>
                  <a:schemeClr val="bg1"/>
                </a:solidFill>
              </a:rPr>
              <a:t>Data Preprocessing:</a:t>
            </a:r>
            <a:r>
              <a:rPr lang="en-US" sz="2000" dirty="0">
                <a:solidFill>
                  <a:schemeClr val="bg1"/>
                </a:solidFill>
              </a:rPr>
              <a:t> Clean and preprocess the images by resizing, normalization, and augmentation to improve the dataset's quality and diversity.</a:t>
            </a:r>
            <a:endParaRPr lang="en-US" sz="2000" b="1" dirty="0">
              <a:solidFill>
                <a:schemeClr val="bg1"/>
              </a:solidFill>
            </a:endParaRPr>
          </a:p>
          <a:p>
            <a:pPr>
              <a:buClr>
                <a:srgbClr val="00B0F0"/>
              </a:buClr>
              <a:buFont typeface="Wingdings" pitchFamily="2" charset="2"/>
              <a:buChar char="§"/>
            </a:pPr>
            <a:r>
              <a:rPr lang="en-US" sz="2000" b="1" dirty="0">
                <a:solidFill>
                  <a:schemeClr val="bg1"/>
                </a:solidFill>
              </a:rPr>
              <a:t>Model Architecture Design:</a:t>
            </a:r>
            <a:r>
              <a:rPr lang="en-US" sz="2000" dirty="0">
                <a:solidFill>
                  <a:schemeClr val="bg1"/>
                </a:solidFill>
              </a:rPr>
              <a:t> Design a CNN architecture suitable for image classification tasks, comprising </a:t>
            </a:r>
            <a:r>
              <a:rPr lang="en-US" sz="2000" dirty="0" err="1">
                <a:solidFill>
                  <a:schemeClr val="bg1"/>
                </a:solidFill>
              </a:rPr>
              <a:t>convolutional</a:t>
            </a:r>
            <a:r>
              <a:rPr lang="en-US" sz="2000" dirty="0">
                <a:solidFill>
                  <a:schemeClr val="bg1"/>
                </a:solidFill>
              </a:rPr>
              <a:t>, pooling, and fully connected layers.</a:t>
            </a:r>
          </a:p>
          <a:p>
            <a:pPr>
              <a:buClr>
                <a:srgbClr val="00B0F0"/>
              </a:buClr>
              <a:buFont typeface="Wingdings" pitchFamily="2" charset="2"/>
              <a:buChar char="§"/>
            </a:pPr>
            <a:r>
              <a:rPr lang="en-US" sz="2000" b="1" dirty="0">
                <a:solidFill>
                  <a:schemeClr val="bg1"/>
                </a:solidFill>
              </a:rPr>
              <a:t>Training:</a:t>
            </a:r>
            <a:r>
              <a:rPr lang="en-US" sz="2000" dirty="0">
                <a:solidFill>
                  <a:schemeClr val="bg1"/>
                </a:solidFill>
              </a:rPr>
              <a:t> Train the CNN model using the preprocessed dataset. Employ techniques such as transfer learning and fine-tuning to leverage pre-trained models and improve training efficiency.</a:t>
            </a:r>
          </a:p>
          <a:p>
            <a:endParaRPr lang="en-US" sz="2000" dirty="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ront6.jpg"/>
          <p:cNvPicPr>
            <a:picLocks noChangeAspect="1"/>
          </p:cNvPicPr>
          <p:nvPr/>
        </p:nvPicPr>
        <p:blipFill>
          <a:blip r:embed="rId2"/>
          <a:stretch>
            <a:fillRect/>
          </a:stretch>
        </p:blipFill>
        <p:spPr>
          <a:xfrm>
            <a:off x="0" y="0"/>
            <a:ext cx="9144000" cy="7143776"/>
          </a:xfrm>
          <a:prstGeom prst="rect">
            <a:avLst/>
          </a:prstGeom>
        </p:spPr>
      </p:pic>
      <p:sp>
        <p:nvSpPr>
          <p:cNvPr id="4" name="TextBox 3"/>
          <p:cNvSpPr txBox="1"/>
          <p:nvPr/>
        </p:nvSpPr>
        <p:spPr>
          <a:xfrm>
            <a:off x="928662" y="571480"/>
            <a:ext cx="7429552" cy="5940088"/>
          </a:xfrm>
          <a:prstGeom prst="rect">
            <a:avLst/>
          </a:prstGeom>
          <a:noFill/>
        </p:spPr>
        <p:txBody>
          <a:bodyPr wrap="square" rtlCol="0">
            <a:spAutoFit/>
          </a:bodyPr>
          <a:lstStyle/>
          <a:p>
            <a:pPr>
              <a:buClr>
                <a:srgbClr val="00B0F0"/>
              </a:buClr>
              <a:buFont typeface="Wingdings" pitchFamily="2" charset="2"/>
              <a:buChar char="§"/>
            </a:pPr>
            <a:r>
              <a:rPr lang="en-US" sz="2000" b="1" dirty="0">
                <a:solidFill>
                  <a:schemeClr val="bg1"/>
                </a:solidFill>
              </a:rPr>
              <a:t>Building the Model:</a:t>
            </a:r>
          </a:p>
          <a:p>
            <a:r>
              <a:rPr lang="en-US" sz="2000" b="1" dirty="0">
                <a:solidFill>
                  <a:schemeClr val="bg1"/>
                </a:solidFill>
              </a:rPr>
              <a:t>Creating a Layer for Resizing and Normalization:</a:t>
            </a:r>
          </a:p>
          <a:p>
            <a:endParaRPr lang="en-US" sz="2000" b="1" dirty="0">
              <a:solidFill>
                <a:schemeClr val="bg1"/>
              </a:solidFill>
            </a:endParaRPr>
          </a:p>
          <a:p>
            <a:r>
              <a:rPr lang="en-US" sz="2000" dirty="0">
                <a:solidFill>
                  <a:schemeClr val="bg1"/>
                </a:solidFill>
              </a:rPr>
              <a:t>Before we feed our images to network, we should be resizing it to the desired size. Moreover, to improve model performance, we should normalize the image pixel value (keeping them in range 0 and 1 by dividing by 256). This should happen while training as well as inference. Hence we can add that as a layer in our Sequential Model.</a:t>
            </a:r>
          </a:p>
          <a:p>
            <a:r>
              <a:rPr lang="en-US" sz="2000" dirty="0">
                <a:solidFill>
                  <a:schemeClr val="bg1"/>
                </a:solidFill>
              </a:rPr>
              <a:t>While resizing the image from (256,256) to (256,256) is not strictly necessary, it will be useful for prediction scenarios where the input image may not be of the expected size.</a:t>
            </a:r>
          </a:p>
          <a:p>
            <a:r>
              <a:rPr lang="en-IN" sz="2000" dirty="0" err="1">
                <a:solidFill>
                  <a:schemeClr val="bg1"/>
                </a:solidFill>
              </a:rPr>
              <a:t>Plantvillage</a:t>
            </a:r>
            <a:r>
              <a:rPr lang="en-IN" sz="2000" dirty="0">
                <a:solidFill>
                  <a:schemeClr val="bg1"/>
                </a:solidFill>
              </a:rPr>
              <a:t> dataset used. It’s consist of three classes(Early </a:t>
            </a:r>
            <a:r>
              <a:rPr lang="en-IN" sz="2000" dirty="0" err="1">
                <a:solidFill>
                  <a:schemeClr val="bg1"/>
                </a:solidFill>
              </a:rPr>
              <a:t>blight,late</a:t>
            </a:r>
            <a:r>
              <a:rPr lang="en-IN" sz="2000" dirty="0">
                <a:solidFill>
                  <a:schemeClr val="bg1"/>
                </a:solidFill>
              </a:rPr>
              <a:t> </a:t>
            </a:r>
            <a:r>
              <a:rPr lang="en-IN" sz="2000" dirty="0" err="1">
                <a:solidFill>
                  <a:schemeClr val="bg1"/>
                </a:solidFill>
              </a:rPr>
              <a:t>blight,healthy</a:t>
            </a:r>
            <a:r>
              <a:rPr lang="en-IN" sz="2000">
                <a:solidFill>
                  <a:schemeClr val="bg1"/>
                </a:solidFill>
              </a:rPr>
              <a:t> leaves)</a:t>
            </a:r>
            <a:endParaRPr lang="en-IN" sz="2000" dirty="0">
              <a:solidFill>
                <a:schemeClr val="bg1"/>
              </a:solidFill>
            </a:endParaRPr>
          </a:p>
          <a:p>
            <a:pPr>
              <a:buClr>
                <a:srgbClr val="00B0F0"/>
              </a:buClr>
              <a:buFont typeface="Wingdings" pitchFamily="2" charset="2"/>
              <a:buChar char="§"/>
            </a:pPr>
            <a:r>
              <a:rPr lang="en-IN" sz="2000" b="1" dirty="0">
                <a:solidFill>
                  <a:schemeClr val="bg1"/>
                </a:solidFill>
              </a:rPr>
              <a:t>Data augmentation</a:t>
            </a:r>
          </a:p>
          <a:p>
            <a:pPr>
              <a:buClr>
                <a:srgbClr val="00B0F0"/>
              </a:buClr>
              <a:buFont typeface="Wingdings" pitchFamily="2" charset="2"/>
              <a:buChar char="§"/>
            </a:pPr>
            <a:r>
              <a:rPr lang="en-IN" sz="2000" b="1" dirty="0">
                <a:solidFill>
                  <a:schemeClr val="bg1"/>
                </a:solidFill>
              </a:rPr>
              <a:t>Compiling the model</a:t>
            </a:r>
          </a:p>
          <a:p>
            <a:pPr>
              <a:buClr>
                <a:srgbClr val="00B0F0"/>
              </a:buClr>
              <a:buFont typeface="Wingdings" pitchFamily="2" charset="2"/>
              <a:buChar char="§"/>
            </a:pPr>
            <a:r>
              <a:rPr lang="en-US" sz="2000" b="1" dirty="0">
                <a:solidFill>
                  <a:schemeClr val="bg1"/>
                </a:solidFill>
              </a:rPr>
              <a:t>Run prediction on a sample image</a:t>
            </a:r>
          </a:p>
          <a:p>
            <a:pPr>
              <a:buClr>
                <a:srgbClr val="00B0F0"/>
              </a:buClr>
            </a:pPr>
            <a:endParaRPr lang="en-US" sz="2000" b="1" dirty="0">
              <a:solidFill>
                <a:schemeClr val="bg1"/>
              </a:solidFill>
            </a:endParaRPr>
          </a:p>
          <a:p>
            <a:endParaRPr lang="en-US" sz="2000" dirty="0">
              <a:solidFill>
                <a:schemeClr val="bg1"/>
              </a:solidFill>
            </a:endParaRPr>
          </a:p>
          <a:p>
            <a:endParaRPr lang="en-US" sz="2000" dirty="0">
              <a:solidFill>
                <a:schemeClr val="bg1"/>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376</TotalTime>
  <Words>1039</Words>
  <Application>Microsoft Office PowerPoint</Application>
  <PresentationFormat>On-screen Show (4:3)</PresentationFormat>
  <Paragraphs>79</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ELCOT</dc:creator>
  <cp:lastModifiedBy>ELCOT</cp:lastModifiedBy>
  <cp:revision>75</cp:revision>
  <dcterms:created xsi:type="dcterms:W3CDTF">2024-04-03T15:37:58Z</dcterms:created>
  <dcterms:modified xsi:type="dcterms:W3CDTF">2024-04-05T17:02:02Z</dcterms:modified>
</cp:coreProperties>
</file>