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0" d="100"/>
          <a:sy n="9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a:t>Total</a:t>
            </a:r>
          </a:p>
        </c:rich>
      </c:tx>
      <c:layout/>
      <c:overlay val="0"/>
      <c:spPr>
        <a:ln>
          <a:noFill/>
        </a:ln>
      </c:spPr>
    </c:title>
    <c:autoTitleDeleted val="0"/>
    <c:plotArea>
      <c:layout/>
      <c:pieChart>
        <c:varyColors val="1"/>
        <c:ser>
          <c:idx val="0"/>
          <c:order val="0"/>
          <c:tx>
            <c:v>Total</c:v>
          </c:tx>
          <c:dLbls>
            <c:showLegendKey val="0"/>
            <c:showVal val="0"/>
            <c:showCatName val="0"/>
            <c:showSerName val="0"/>
            <c:showPercent val="0"/>
            <c:showBubbleSize val="0"/>
            <c:showLeaderLines val="1"/>
          </c:dLbls>
          <c:val>
            <c:numRef>
              <c:f/>
              <c:numCache>
                <c:formatCode>General</c:formatCode>
                <c:ptCount val="5"/>
                <c:pt idx="0">
                  <c:v>68980.52</c:v>
                </c:pt>
                <c:pt idx="1">
                  <c:v>69192.85</c:v>
                </c:pt>
                <c:pt idx="2">
                  <c:v>88360.79</c:v>
                </c:pt>
                <c:pt idx="3">
                  <c:v>66017.18</c:v>
                </c:pt>
                <c:pt idx="4">
                  <c:v>85879.23</c:v>
                </c:pt>
              </c:numCache>
            </c:numRef>
          </c:val>
        </c:ser>
        <c:firstSliceAng val="0"/>
      </c:pieChart>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8/27/2024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290672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247213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731685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565767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05866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165366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226450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819969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57482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062105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184890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389908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510493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8417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777183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13817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554527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9169039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2812022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6"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5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8"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758479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179818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203267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77944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798857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835699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658260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840573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405871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32499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362200" y="215776"/>
            <a:ext cx="11810999" cy="616585"/>
          </a:xfrm>
          <a:prstGeom prst="rect"/>
          <a:noFill/>
          <a:ln w="12700" cmpd="sng" cap="flat">
            <a:noFill/>
            <a:prstDash val="solid"/>
            <a:miter/>
          </a:ln>
        </p:spPr>
        <p:txBody>
          <a:bodyPr vert="horz" wrap="square" lIns="0" tIns="16510" rIns="0" bIns="0" anchor="t" anchorCtr="0">
            <a:prstTxWarp prst="textNoShape"/>
            <a:spAutoFit/>
          </a:bodyPr>
          <a:lstStyle/>
          <a:p>
            <a:pPr marL="3213735" indent="0" algn="ctr">
              <a:lnSpc>
                <a:spcPct val="100000"/>
              </a:lnSpc>
              <a:spcBef>
                <a:spcPts val="130"/>
              </a:spcBef>
              <a:spcAft>
                <a:spcPts val="0"/>
              </a:spcAft>
              <a:buNone/>
            </a:pPr>
            <a:r>
              <a:rPr lang="en-US" altLang="zh-CN" sz="40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4000" b="1" i="0" u="none" strike="noStrike" kern="0" cap="none" spc="0" baseline="0">
                <a:solidFill>
                  <a:srgbClr val="0F0F0F"/>
                </a:solidFill>
                <a:latin typeface="Times New Roman" pitchFamily="18" charset="0"/>
                <a:ea typeface="宋体" pitchFamily="0" charset="0"/>
                <a:cs typeface="Times New Roman" pitchFamily="18" charset="0"/>
              </a:rPr>
              <a:t> </a:t>
            </a:r>
            <a:endParaRPr lang="zh-CN" altLang="en-US" sz="40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876298" y="2914957"/>
            <a:ext cx="9334501" cy="2034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ubai Medium" pitchFamily="34" charset="-78"/>
                <a:ea typeface="宋体" pitchFamily="0" charset="0"/>
                <a:cs typeface="Dubai Medium" pitchFamily="34" charset="-78"/>
              </a:rPr>
              <a:t>STUDENT NAME: </a:t>
            </a:r>
            <a:r>
              <a:rPr lang="en-US" altLang="zh-CN" sz="3200" b="0" i="0" u="none" strike="noStrike" kern="1200" cap="none" spc="0" baseline="0">
                <a:solidFill>
                  <a:schemeClr val="tx1"/>
                </a:solidFill>
                <a:latin typeface="Dubai Medium" pitchFamily="34" charset="-78"/>
                <a:ea typeface="宋体" pitchFamily="0" charset="0"/>
                <a:cs typeface="Dubai Medium" pitchFamily="34" charset="-78"/>
              </a:rPr>
              <a:t>VENMATHI S</a:t>
            </a:r>
            <a:endParaRPr lang="en-US" altLang="zh-CN" sz="3200" b="0" i="0" u="none" strike="noStrike" kern="1200" cap="none" spc="0" baseline="0">
              <a:solidFill>
                <a:schemeClr val="tx1"/>
              </a:solidFill>
              <a:latin typeface="Dubai Medium" pitchFamily="34" charset="-78"/>
              <a:ea typeface="宋体" pitchFamily="0" charset="0"/>
              <a:cs typeface="Dubai Medium" pitchFamily="34" charset="-78"/>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ubai Medium" pitchFamily="34" charset="-78"/>
                <a:ea typeface="宋体" pitchFamily="0" charset="0"/>
                <a:cs typeface="Dubai Medium" pitchFamily="34" charset="-78"/>
              </a:rPr>
              <a:t>REGISTER NO: </a:t>
            </a:r>
            <a:r>
              <a:rPr lang="en-US" altLang="zh-CN" sz="3200" b="0" i="0" u="none" strike="noStrike" kern="1200" cap="none" spc="0" baseline="0">
                <a:solidFill>
                  <a:schemeClr val="tx1"/>
                </a:solidFill>
                <a:latin typeface="Dubai Medium" pitchFamily="34" charset="-78"/>
                <a:ea typeface="宋体" pitchFamily="0" charset="0"/>
                <a:cs typeface="Dubai Medium" pitchFamily="34" charset="-78"/>
              </a:rPr>
              <a:t>3</a:t>
            </a:r>
            <a:r>
              <a:rPr lang="en-US" altLang="zh-CN" sz="3200" b="0" i="0" u="none" strike="noStrike" kern="1200" cap="none" spc="0" baseline="0">
                <a:solidFill>
                  <a:schemeClr val="tx1"/>
                </a:solidFill>
                <a:latin typeface="Dubai Medium" pitchFamily="34" charset="-78"/>
                <a:ea typeface="宋体" pitchFamily="0" charset="0"/>
                <a:cs typeface="Dubai Medium" pitchFamily="34" charset="-78"/>
              </a:rPr>
              <a:t>12209160</a:t>
            </a:r>
            <a:endParaRPr lang="en-US" altLang="zh-CN" sz="3200" b="0" i="0" u="none" strike="noStrike" kern="1200" cap="none" spc="0" baseline="0">
              <a:solidFill>
                <a:schemeClr val="tx1"/>
              </a:solidFill>
              <a:latin typeface="Dubai Medium" pitchFamily="34" charset="-78"/>
              <a:ea typeface="宋体" pitchFamily="0" charset="0"/>
              <a:cs typeface="Dubai Medium" pitchFamily="34" charset="-78"/>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ubai Medium" pitchFamily="34" charset="-78"/>
                <a:ea typeface="宋体" pitchFamily="0" charset="0"/>
                <a:cs typeface="Dubai Medium" pitchFamily="34" charset="-78"/>
              </a:rPr>
              <a:t>DEPARTMENT:COMMERCE </a:t>
            </a:r>
            <a:endParaRPr lang="en-US" altLang="zh-CN" sz="3200" b="0" i="0" u="none" strike="noStrike" kern="1200" cap="none" spc="0" baseline="0">
              <a:solidFill>
                <a:schemeClr val="tx1"/>
              </a:solidFill>
              <a:latin typeface="Dubai Medium" pitchFamily="34" charset="-78"/>
              <a:ea typeface="宋体" pitchFamily="0" charset="0"/>
              <a:cs typeface="Dubai Medium" pitchFamily="34" charset="-78"/>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ubai Medium" pitchFamily="34" charset="-78"/>
                <a:ea typeface="宋体" pitchFamily="0" charset="0"/>
                <a:cs typeface="Dubai Medium" pitchFamily="34" charset="-78"/>
              </a:rPr>
              <a:t>COLLEGE: ANNA ADARSH COLLEGE FOR WOME</a:t>
            </a:r>
            <a:r>
              <a:rPr lang="en-US" altLang="zh-CN" sz="3200" b="0" i="0" u="none" strike="noStrike" kern="1200" cap="none" spc="0" baseline="0">
                <a:solidFill>
                  <a:schemeClr val="tx1"/>
                </a:solidFill>
                <a:latin typeface="Dubai Medium" pitchFamily="34" charset="-78"/>
                <a:ea typeface="宋体" pitchFamily="0" charset="0"/>
                <a:cs typeface="Dubai Medium" pitchFamily="34" charset="-78"/>
              </a:rPr>
              <a:t>N</a:t>
            </a:r>
            <a:endParaRPr lang="zh-CN" altLang="en-US" sz="3200" b="0" i="0" u="none" strike="noStrike" kern="1200" cap="none" spc="0" baseline="0">
              <a:solidFill>
                <a:schemeClr val="tx1"/>
              </a:solidFill>
              <a:latin typeface="Dubai Medium" pitchFamily="34" charset="-78"/>
              <a:ea typeface="宋体" pitchFamily="0" charset="0"/>
              <a:cs typeface="Dubai Medium" pitchFamily="34" charset="-78"/>
            </a:endParaRPr>
          </a:p>
        </p:txBody>
      </p:sp>
    </p:spTree>
    <p:extLst>
      <p:ext uri="{BB962C8B-B14F-4D97-AF65-F5344CB8AC3E}">
        <p14:creationId xmlns:p14="http://schemas.microsoft.com/office/powerpoint/2010/main" val="182332378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62000" y="151130"/>
            <a:ext cx="3303904" cy="68008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4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4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4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4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4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4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4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4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4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1316736" y="876257"/>
            <a:ext cx="9669779" cy="5849302"/>
          </a:xfrm>
          <a:prstGeom prst="rect"/>
          <a:noFill/>
          <a:ln w="12700" cmpd="sng" cap="flat">
            <a:noFill/>
            <a:prstDash val="solid"/>
            <a:miter/>
          </a:ln>
        </p:spPr>
        <p:txBody>
          <a:bodyPr vert="horz" wrap="square" lIns="91440" tIns="45720" rIns="91440" bIns="45720" anchor="t" anchorCtr="0">
            <a:prstTxWarp prst="textNoShape"/>
            <a:spAutoFit/>
          </a:bodyPr>
          <a:lstStyle/>
          <a:p>
            <a:pPr lvl="1" marL="742950" indent="-285750" algn="l">
              <a:lnSpc>
                <a:spcPct val="150000"/>
              </a:lnSpc>
              <a:spcBef>
                <a:spcPts val="0"/>
              </a:spcBef>
              <a:spcAft>
                <a:spcPts val="0"/>
              </a:spcAft>
              <a:buFont typeface="Arial" pitchFamily="34" charset="0"/>
              <a:buChar char="•"/>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Step 1:</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Define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the Objectives:-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Clearly define what you want to achieve with the analysis, such as understanding turnover patterns, and discovering key factors to engage with HR managers, department heads, and other key stakeholders to understand their specific needs and concerns regarding employee turnover</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Font typeface="Arial" pitchFamily="34" charset="0"/>
              <a:buChar char="•"/>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Step 2: Collect and Prepare the Data</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Collect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the employee turnover data from relevant sources, such as HR databases or employee records and remove any duplicates, correct errors, and handle missing values. Make sure all relevant columns are included</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Font typeface="Arial" pitchFamily="34" charset="0"/>
              <a:buChar char="•"/>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Step 3: Set Up Pivot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Tables: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Create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Pivot Tables</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Using Excel, set up pivot tables to summarize the data. Start by dragging and dropping the relevant fields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into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the Rows, Columns, and Values areas to create meaningful summaries</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Font typeface="Arial" pitchFamily="34" charset="0"/>
              <a:buChar char="•"/>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Step 4: Apply Conditional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Formatting: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Highlight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Key Trends</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Apply conditional formatting to the pivot tables to visually emphasize important trends. For example, use color scales to highlight females , males and salary above certain range</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Font typeface="Arial" pitchFamily="34" charset="0"/>
              <a:buChar char="•"/>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Set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Thresholds</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Customize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the conditional formatting rules based on specific thresholds or benchmarks relevant to the analysis (e.g., salary above a certain range).</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Font typeface="Arial" pitchFamily="34" charset="0"/>
              <a:buChar char="•"/>
            </a:pP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7259970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矩形"/>
          <p:cNvSpPr>
            <a:spLocks/>
          </p:cNvSpPr>
          <p:nvPr/>
        </p:nvSpPr>
        <p:spPr>
          <a:xfrm rot="0">
            <a:off x="914400" y="1219200"/>
            <a:ext cx="9296400" cy="46253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Step 5: Use Filtering for Targeted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Analysis: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Filter Data: Apply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filters to focus on specific subsets of the data, such as a particular department, job role, or demographic group. This allows for a more in-depth exploration of turnover within targeted segments of the workforce</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Step 6: Create Visualizations with Pie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Charts: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Simplify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Communication</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Use these charts in reports and presentations to clearly communicate the key findings to non-technical stakeholders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Step 7: Interpret and Present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Findings: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Analyze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Results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Interpret the findings from the pivot tables, conditional formatting, and pie charts to draw meaningful conclusions about the factors driving employee turnover</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Step 8: Develop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Recommendations: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Strategic Actions: Based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on the analysis, develop targeted recommendations for reducing turnover. This might include improving onboarding processes, enhancing employee engagement, or addressing specific issues identified in high-turnover departments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Step 9: Implement and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Follow-Up: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Follow-Up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Analysis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Conduct follow-up analysis periodically to assess the impact of the implemented strategies and refine them as necessary based on new data.</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9964313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3693702" y="69319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Table"/>
          <p:cNvGraphicFramePr>
            <a:graphicFrameLocks noGrp="1"/>
          </p:cNvGraphicFramePr>
          <p:nvPr>
            <p:extLst>
              <p:ext uri="{D42A27DB-BD31-4B8C-83A1-F6EECF244321}"/>
            </p:extLst>
          </p:nvPr>
        </p:nvGraphicFramePr>
        <p:xfrm>
          <a:off x="1295399" y="1478271"/>
          <a:ext cx="2895600" cy="4448184"/>
        </p:xfrm>
        <a:graphic>
          <a:graphicData uri="http://schemas.openxmlformats.org/drawingml/2006/table">
            <a:tbl>
              <a:tblPr bandRow="1">
                <a:noFill/>
              </a:tblPr>
              <a:tblGrid>
                <a:gridCol w="1447787"/>
                <a:gridCol w="1447787"/>
              </a:tblGrid>
              <a:tr h="19229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Row Labels</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Sum of Salary</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PR00419</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68980.52</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Billi Fellgate</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68980.52</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Female</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18288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68980.52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Permanent</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2743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68980.52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PR04473</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69192.85</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Wyn Treadger</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69192.85</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Female</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18288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69192.85</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Permanent</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2743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69192.85</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PR04686</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88360.79</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Oona Donan</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88360.79</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Female</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18288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88360.79</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Permanent</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2743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88360.79</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42464">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SQ01854</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66017.18</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Jessica Callcott</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66017.18</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Female</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18288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66017.18</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Permanent</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2743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66017.18</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SQ04612</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85879.23</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Mick Spraberry</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85879.23</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Female</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18288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85879.23</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Permanent</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2743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85879.23</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00650">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Grand Total</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378430.57</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7620" marT="7620" marR="7620"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bl>
          </a:graphicData>
        </a:graphic>
      </p:graphicFrame>
      <p:graphicFrame>
        <p:nvGraphicFramePr>
          <p:cNvPr id="177" name="图表"/>
          <p:cNvGraphicFramePr/>
          <p:nvPr/>
        </p:nvGraphicFramePr>
        <p:xfrm>
          <a:off x="4928996" y="2133600"/>
          <a:ext cx="4572000" cy="2743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3535200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609600" y="2286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9" name="矩形"/>
          <p:cNvSpPr>
            <a:spLocks/>
          </p:cNvSpPr>
          <p:nvPr/>
        </p:nvSpPr>
        <p:spPr>
          <a:xfrm rot="0">
            <a:off x="1856232" y="1219200"/>
            <a:ext cx="6096000" cy="48158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our project on employee turnover analysis using pivot tables, conditional formatting, filtering, and pie charts has successfully demonstrated the power of Excel as a comprehensive tool for HR analytics.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By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leveraging these features, we’ve been able to transform raw employee data into meaningful insights that can guide strategic decision-making</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This project not only highlights the versatility of Excel as an analytical tool but also underscores the importance of data-driven decision-making in today’s competitive business environment.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insights gained from this analysis will serve as a valuable foundation for ongoing efforts to build a more satisfied and stable workforce, driving long-term success for the organization.</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4261919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5356225" cy="7404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80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80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596009" y="2436763"/>
            <a:ext cx="8593227"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1" i="0" u="none" strike="noStrike" kern="1200" cap="none" spc="0" baseline="0">
                <a:solidFill>
                  <a:srgbClr val="0F0F0F"/>
                </a:solidFill>
                <a:latin typeface="Times New Roman" pitchFamily="18" charset="0"/>
                <a:ea typeface="宋体" pitchFamily="0" charset="0"/>
                <a:cs typeface="Times New Roman" pitchFamily="18" charset="0"/>
              </a:rPr>
              <a:t>USING PIVOT TABLE FOR EMPLOYEE TRUNOVER ANALYSIS</a:t>
            </a:r>
            <a:endParaRPr lang="zh-CN" altLang="en-US" sz="32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6898167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841624" cy="83248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54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54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54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54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54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54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61744" y="1328352"/>
            <a:ext cx="5839305" cy="4949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3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2064236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307592" y="1580453"/>
            <a:ext cx="6477000" cy="4491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5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Employee turnover is a critical issue that affects the overall productivity, morale, and financial health of an organization.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5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High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turnover rates can lead to increased recruitment and training costs, disruptions in operations, and loss of valuable knowledge.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5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Understanding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factors that contribute to employee turnover is essential for developing effective retention strategies.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5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problem is to analyze employee turnover data to identify patterns, trends, and key factors that influence why employees leave the organization.</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5023898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33842" y="2657474"/>
            <a:ext cx="3533774" cy="3810000"/>
            <a:chOff x="8633842" y="2657474"/>
            <a:chExt cx="3533774" cy="3810000"/>
          </a:xfrm>
        </p:grpSpPr>
        <p:sp>
          <p:nvSpPr>
            <p:cNvPr id="115" name="曲线"/>
            <p:cNvSpPr>
              <a:spLocks/>
            </p:cNvSpPr>
            <p:nvPr/>
          </p:nvSpPr>
          <p:spPr>
            <a:xfrm rot="0">
              <a:off x="9329166" y="5372100"/>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29166" y="5905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33842" y="2657474"/>
              <a:ext cx="3533774"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066800" y="2133600"/>
            <a:ext cx="60960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This project aims to analyze employee turnover data using pivot tables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Excel. Pivot tables are powerful tools that allow us to summarize, filter, and analyze large datasets with ease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By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utilizing pivot tables, we can explore the data from various angles, identify trends, and gain insights into the reasons behind employee turnover.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ultimate goal is to help the organization develop data-driven strategies to reduce turnover and improve employee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satisfaction</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038124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7784024" y="1248027"/>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723900" y="577469"/>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066800" y="1571876"/>
            <a:ext cx="7379776"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primary end users of this analysis are:-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HR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Managers and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Executives: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To understand the reasons behind employee turnover and develop strategies to improve retention.-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Department Heads: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To identify turnover trends within their departments and address specific issues.-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Senior Leadership: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To gain insights into organizational health and make informed decisions regarding workforce management.-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Analysts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and Data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Scientists: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To further explore the data and build predictive models based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on the findings from the pivot table analysis.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5591062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10092689" y="4876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10108123" y="5715000"/>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828544" y="1696260"/>
            <a:ext cx="7694546" cy="41490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Our solution involves a multifaceted approach to analyzing employee turnover data using Excel's powerful features, including pivot tables, conditional formatting, filtering, and pie charts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Pivot Tables: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We will use pivot tables to summarize and analyze the employee turnover data. Pivot tables allow us to easily slice and dice the data, providing insights into various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dimensions</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Conditional Formatting: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To highlight critical trends and outliers, we will apply conditional formatting to our pivot tables. For instance, we can use color scales to identify females and persons with salary of more than Rs.50000</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Filtering: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Filtering will enable us to drill down into specific subsets of the data.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Pie Charts: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Pie charts will be used to visualize the distribution of categorical data.</a:t>
            </a:r>
            <a:endParaRPr lang="zh-CN" altLang="en-US" sz="16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0561952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371600" y="1752599"/>
            <a:ext cx="6096000" cy="4520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This dataset is taken from the website: </a:t>
            </a:r>
            <a:r>
              <a:rPr lang="en-US" altLang="zh-CN" sz="2000" b="0" i="0" u="sng" strike="noStrike" kern="1200" cap="none" spc="0" baseline="0">
                <a:solidFill>
                  <a:srgbClr val="376091"/>
                </a:solidFill>
                <a:latin typeface="Times New Roman" pitchFamily="18" charset="0"/>
                <a:ea typeface="宋体" pitchFamily="0" charset="0"/>
                <a:cs typeface="Times New Roman" pitchFamily="18" charset="0"/>
              </a:rPr>
              <a:t>https://www.kagg</a:t>
            </a:r>
            <a:r>
              <a:rPr lang="en-US" altLang="zh-CN" sz="2000" b="0" i="0" u="sng" strike="noStrike" kern="1200" cap="none" spc="0" baseline="0">
                <a:solidFill>
                  <a:srgbClr val="376091"/>
                </a:solidFill>
                <a:latin typeface="Times New Roman" pitchFamily="18" charset="0"/>
                <a:ea typeface="宋体" pitchFamily="0" charset="0"/>
                <a:cs typeface="Times New Roman" pitchFamily="18" charset="0"/>
              </a:rPr>
              <a:t>le.</a:t>
            </a:r>
            <a:r>
              <a:rPr lang="en-US" altLang="zh-CN" sz="2000" b="0" i="0" u="sng" strike="noStrike" kern="1200" cap="none" spc="0" baseline="0">
                <a:solidFill>
                  <a:srgbClr val="376091"/>
                </a:solidFill>
                <a:latin typeface="Times New Roman" pitchFamily="18" charset="0"/>
                <a:ea typeface="宋体" pitchFamily="0" charset="0"/>
                <a:cs typeface="Times New Roman" pitchFamily="18" charset="0"/>
              </a:rPr>
              <a:t>com</a:t>
            </a:r>
            <a:endParaRPr lang="en-US" altLang="zh-CN" sz="2000" b="0" i="0" u="sng" strike="noStrike" kern="1200" cap="none" spc="0" baseline="0">
              <a:solidFill>
                <a:srgbClr val="37609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sng" strike="noStrike" kern="1200" cap="none" spc="0" baseline="0">
              <a:solidFill>
                <a:srgbClr val="37609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dataset used for this analysis typically includes the following columns:-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Employee ID: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 unique identifier for each employee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Department: The department where the employee worked.(Alphanumeric)</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Job Role: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specific role or position held by the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employee.(Text)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Gender: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gender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of the employee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.(Male, Female)</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Job type: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whether the employee is permanent or temporary.</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2328779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10439400" y="429873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8763000" y="914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11091480" y="375614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2608473" y="1541888"/>
            <a:ext cx="7849215"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What sets our solution apart and adds the "wow" factor is the seamless integration of multiple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Excel features—pivot tables, conditional formatting, filtering, and pie charts—into a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powerful and intuitive analytical framework. Here’s why our approach stands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out: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Holistic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Analysis with Depth and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Flexibility using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Pivot tables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Immediate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Visual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Insights using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Conditional formatting</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Targeted Exploration using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Filtering</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Engaging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and Clear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Communication using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Pie</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charts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Actionable Insights at Your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Fingertips.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Scalability and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Customization.</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3992503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587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24</cp:revision>
  <dcterms:created xsi:type="dcterms:W3CDTF">2024-03-29T15:07:22Z</dcterms:created>
  <dcterms:modified xsi:type="dcterms:W3CDTF">2024-08-27T04:52:08Z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