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0" r:id="rId5"/>
    <p:sldMasterId id="2147483667" r:id="rId6"/>
    <p:sldMasterId id="2147483674" r:id="rId7"/>
    <p:sldMasterId id="2147483681" r:id="rId8"/>
    <p:sldMasterId id="2147483688" r:id="rId9"/>
    <p:sldMasterId id="2147483695" r:id="rId10"/>
  </p:sldMasterIdLst>
  <p:notesMasterIdLst>
    <p:notesMasterId r:id="rId12"/>
  </p:notesMasterIdLst>
  <p:handoutMasterIdLst>
    <p:handoutMasterId r:id="rId13"/>
  </p:handoutMasterIdLst>
  <p:sldIdLst>
    <p:sldId id="257" r:id="rId11"/>
  </p:sldIdLst>
  <p:sldSz cx="30275213" cy="42803763"/>
  <p:notesSz cx="32083375" cy="45619988"/>
  <p:defaultTextStyle>
    <a:defPPr>
      <a:defRPr lang="en-US"/>
    </a:defPPr>
    <a:lvl1pPr marL="0" algn="l" defTabSz="2104638" rtl="0" eaLnBrk="1" latinLnBrk="0" hangingPunct="1">
      <a:defRPr sz="8286" kern="1200">
        <a:solidFill>
          <a:schemeClr val="tx1"/>
        </a:solidFill>
        <a:latin typeface="+mn-lt"/>
        <a:ea typeface="+mn-ea"/>
        <a:cs typeface="+mn-cs"/>
      </a:defRPr>
    </a:lvl1pPr>
    <a:lvl2pPr marL="2104638" algn="l" defTabSz="2104638" rtl="0" eaLnBrk="1" latinLnBrk="0" hangingPunct="1">
      <a:defRPr sz="8286" kern="1200">
        <a:solidFill>
          <a:schemeClr val="tx1"/>
        </a:solidFill>
        <a:latin typeface="+mn-lt"/>
        <a:ea typeface="+mn-ea"/>
        <a:cs typeface="+mn-cs"/>
      </a:defRPr>
    </a:lvl2pPr>
    <a:lvl3pPr marL="4209276" algn="l" defTabSz="2104638" rtl="0" eaLnBrk="1" latinLnBrk="0" hangingPunct="1">
      <a:defRPr sz="8286" kern="1200">
        <a:solidFill>
          <a:schemeClr val="tx1"/>
        </a:solidFill>
        <a:latin typeface="+mn-lt"/>
        <a:ea typeface="+mn-ea"/>
        <a:cs typeface="+mn-cs"/>
      </a:defRPr>
    </a:lvl3pPr>
    <a:lvl4pPr marL="6313914" algn="l" defTabSz="2104638" rtl="0" eaLnBrk="1" latinLnBrk="0" hangingPunct="1">
      <a:defRPr sz="8286" kern="1200">
        <a:solidFill>
          <a:schemeClr val="tx1"/>
        </a:solidFill>
        <a:latin typeface="+mn-lt"/>
        <a:ea typeface="+mn-ea"/>
        <a:cs typeface="+mn-cs"/>
      </a:defRPr>
    </a:lvl4pPr>
    <a:lvl5pPr marL="8418552" algn="l" defTabSz="2104638" rtl="0" eaLnBrk="1" latinLnBrk="0" hangingPunct="1">
      <a:defRPr sz="8286" kern="1200">
        <a:solidFill>
          <a:schemeClr val="tx1"/>
        </a:solidFill>
        <a:latin typeface="+mn-lt"/>
        <a:ea typeface="+mn-ea"/>
        <a:cs typeface="+mn-cs"/>
      </a:defRPr>
    </a:lvl5pPr>
    <a:lvl6pPr marL="10523190" algn="l" defTabSz="2104638" rtl="0" eaLnBrk="1" latinLnBrk="0" hangingPunct="1">
      <a:defRPr sz="8286" kern="1200">
        <a:solidFill>
          <a:schemeClr val="tx1"/>
        </a:solidFill>
        <a:latin typeface="+mn-lt"/>
        <a:ea typeface="+mn-ea"/>
        <a:cs typeface="+mn-cs"/>
      </a:defRPr>
    </a:lvl6pPr>
    <a:lvl7pPr marL="12627827" algn="l" defTabSz="2104638" rtl="0" eaLnBrk="1" latinLnBrk="0" hangingPunct="1">
      <a:defRPr sz="8286" kern="1200">
        <a:solidFill>
          <a:schemeClr val="tx1"/>
        </a:solidFill>
        <a:latin typeface="+mn-lt"/>
        <a:ea typeface="+mn-ea"/>
        <a:cs typeface="+mn-cs"/>
      </a:defRPr>
    </a:lvl7pPr>
    <a:lvl8pPr marL="14732465" algn="l" defTabSz="2104638" rtl="0" eaLnBrk="1" latinLnBrk="0" hangingPunct="1">
      <a:defRPr sz="8286" kern="1200">
        <a:solidFill>
          <a:schemeClr val="tx1"/>
        </a:solidFill>
        <a:latin typeface="+mn-lt"/>
        <a:ea typeface="+mn-ea"/>
        <a:cs typeface="+mn-cs"/>
      </a:defRPr>
    </a:lvl8pPr>
    <a:lvl9pPr marL="16837103" algn="l" defTabSz="2104638" rtl="0" eaLnBrk="1" latinLnBrk="0" hangingPunct="1">
      <a:defRPr sz="8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6" userDrawn="1">
          <p15:clr>
            <a:srgbClr val="A4A3A4"/>
          </p15:clr>
        </p15:guide>
        <p15:guide id="5" orient="horz" pos="23574" userDrawn="1">
          <p15:clr>
            <a:srgbClr val="A4A3A4"/>
          </p15:clr>
        </p15:guide>
        <p15:guide id="6" pos="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udia Fleischmann (imec)" initials="CF(" lastIdx="19" clrIdx="0">
    <p:extLst>
      <p:ext uri="{19B8F6BF-5375-455C-9EA6-DF929625EA0E}">
        <p15:presenceInfo xmlns:p15="http://schemas.microsoft.com/office/powerpoint/2012/main" userId="S::fleischm@imec.be::4f40981c-1ae2-4245-bb68-527d8e0246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366"/>
    <a:srgbClr val="2F728E"/>
    <a:srgbClr val="FFFFFF"/>
    <a:srgbClr val="6C1F6A"/>
    <a:srgbClr val="440154"/>
    <a:srgbClr val="00004C"/>
    <a:srgbClr val="FFC000"/>
    <a:srgbClr val="D5BC4F"/>
    <a:srgbClr val="000000"/>
    <a:srgbClr val="FF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94F14-F7F6-4975-877B-46922B72E8DD}" v="6" dt="2023-09-17T15:59:46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3" autoAdjust="0"/>
    <p:restoredTop sz="95742"/>
  </p:normalViewPr>
  <p:slideViewPr>
    <p:cSldViewPr snapToGrid="0" snapToObjects="1" showGuides="1">
      <p:cViewPr>
        <p:scale>
          <a:sx n="50" d="100"/>
          <a:sy n="50" d="100"/>
        </p:scale>
        <p:origin x="1902" y="-108"/>
      </p:cViewPr>
      <p:guideLst>
        <p:guide orient="horz" pos="3956"/>
        <p:guide orient="horz" pos="23574"/>
        <p:guide pos="3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2048" y="-3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4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1" Type="http://schemas.openxmlformats.org/officeDocument/2006/relationships/slide" Target="slides/slide1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oen Scheerder (imec)" userId="be954d36-bfb1-457f-845e-17efca1cc347" providerId="ADAL" clId="{18894F14-F7F6-4975-877B-46922B72E8DD}"/>
    <pc:docChg chg="undo custSel modSld">
      <pc:chgData name="Jeroen Scheerder (imec)" userId="be954d36-bfb1-457f-845e-17efca1cc347" providerId="ADAL" clId="{18894F14-F7F6-4975-877B-46922B72E8DD}" dt="2023-09-17T16:18:26.844" v="777" actId="20577"/>
      <pc:docMkLst>
        <pc:docMk/>
      </pc:docMkLst>
      <pc:sldChg chg="addSp delSp modSp mod">
        <pc:chgData name="Jeroen Scheerder (imec)" userId="be954d36-bfb1-457f-845e-17efca1cc347" providerId="ADAL" clId="{18894F14-F7F6-4975-877B-46922B72E8DD}" dt="2023-09-17T16:18:26.844" v="777" actId="20577"/>
        <pc:sldMkLst>
          <pc:docMk/>
          <pc:sldMk cId="3239134809" sldId="257"/>
        </pc:sldMkLst>
        <pc:spChg chg="mod">
          <ac:chgData name="Jeroen Scheerder (imec)" userId="be954d36-bfb1-457f-845e-17efca1cc347" providerId="ADAL" clId="{18894F14-F7F6-4975-877B-46922B72E8DD}" dt="2023-09-17T13:27:06.509" v="20" actId="20577"/>
          <ac:spMkLst>
            <pc:docMk/>
            <pc:sldMk cId="3239134809" sldId="257"/>
            <ac:spMk id="9" creationId="{1DBA62B3-4A2A-9FD3-FBC7-C6182457C317}"/>
          </ac:spMkLst>
        </pc:spChg>
        <pc:spChg chg="add mod">
          <ac:chgData name="Jeroen Scheerder (imec)" userId="be954d36-bfb1-457f-845e-17efca1cc347" providerId="ADAL" clId="{18894F14-F7F6-4975-877B-46922B72E8DD}" dt="2023-09-17T15:46:53.519" v="79" actId="571"/>
          <ac:spMkLst>
            <pc:docMk/>
            <pc:sldMk cId="3239134809" sldId="257"/>
            <ac:spMk id="14" creationId="{EAC1E23D-4C73-96DC-CFC0-DFB529C7D834}"/>
          </ac:spMkLst>
        </pc:spChg>
        <pc:spChg chg="mod">
          <ac:chgData name="Jeroen Scheerder (imec)" userId="be954d36-bfb1-457f-845e-17efca1cc347" providerId="ADAL" clId="{18894F14-F7F6-4975-877B-46922B72E8DD}" dt="2023-09-17T16:18:26.844" v="777" actId="20577"/>
          <ac:spMkLst>
            <pc:docMk/>
            <pc:sldMk cId="3239134809" sldId="257"/>
            <ac:spMk id="19" creationId="{A077158C-D27F-7878-A519-464C5748615D}"/>
          </ac:spMkLst>
        </pc:spChg>
        <pc:spChg chg="mod">
          <ac:chgData name="Jeroen Scheerder (imec)" userId="be954d36-bfb1-457f-845e-17efca1cc347" providerId="ADAL" clId="{18894F14-F7F6-4975-877B-46922B72E8DD}" dt="2023-09-17T16:12:49.519" v="759" actId="1038"/>
          <ac:spMkLst>
            <pc:docMk/>
            <pc:sldMk cId="3239134809" sldId="257"/>
            <ac:spMk id="28" creationId="{137AA1D9-94B3-FC07-F7D8-D5643FD0B722}"/>
          </ac:spMkLst>
        </pc:spChg>
        <pc:spChg chg="mod">
          <ac:chgData name="Jeroen Scheerder (imec)" userId="be954d36-bfb1-457f-845e-17efca1cc347" providerId="ADAL" clId="{18894F14-F7F6-4975-877B-46922B72E8DD}" dt="2023-09-17T16:12:06.392" v="751" actId="1076"/>
          <ac:spMkLst>
            <pc:docMk/>
            <pc:sldMk cId="3239134809" sldId="257"/>
            <ac:spMk id="29" creationId="{C5D2D8F5-600C-CCE5-6A7C-62AC004C157B}"/>
          </ac:spMkLst>
        </pc:spChg>
        <pc:spChg chg="del">
          <ac:chgData name="Jeroen Scheerder (imec)" userId="be954d36-bfb1-457f-845e-17efca1cc347" providerId="ADAL" clId="{18894F14-F7F6-4975-877B-46922B72E8DD}" dt="2023-09-17T13:25:42.367" v="7" actId="478"/>
          <ac:spMkLst>
            <pc:docMk/>
            <pc:sldMk cId="3239134809" sldId="257"/>
            <ac:spMk id="36" creationId="{2AEFFAD4-77BE-4C96-AB35-C19564E0C776}"/>
          </ac:spMkLst>
        </pc:spChg>
        <pc:spChg chg="mod">
          <ac:chgData name="Jeroen Scheerder (imec)" userId="be954d36-bfb1-457f-845e-17efca1cc347" providerId="ADAL" clId="{18894F14-F7F6-4975-877B-46922B72E8DD}" dt="2023-09-17T13:25:24.166" v="5" actId="20577"/>
          <ac:spMkLst>
            <pc:docMk/>
            <pc:sldMk cId="3239134809" sldId="257"/>
            <ac:spMk id="47" creationId="{E02C1BD0-D120-40E6-B06F-BCCD6362C5D2}"/>
          </ac:spMkLst>
        </pc:spChg>
        <pc:spChg chg="mod">
          <ac:chgData name="Jeroen Scheerder (imec)" userId="be954d36-bfb1-457f-845e-17efca1cc347" providerId="ADAL" clId="{18894F14-F7F6-4975-877B-46922B72E8DD}" dt="2023-09-17T16:04:38.981" v="649" actId="20577"/>
          <ac:spMkLst>
            <pc:docMk/>
            <pc:sldMk cId="3239134809" sldId="257"/>
            <ac:spMk id="88" creationId="{1340C570-D55E-1BAC-241C-FEEF3D879303}"/>
          </ac:spMkLst>
        </pc:spChg>
        <pc:spChg chg="mod">
          <ac:chgData name="Jeroen Scheerder (imec)" userId="be954d36-bfb1-457f-845e-17efca1cc347" providerId="ADAL" clId="{18894F14-F7F6-4975-877B-46922B72E8DD}" dt="2023-09-17T16:08:23.726" v="696" actId="20577"/>
          <ac:spMkLst>
            <pc:docMk/>
            <pc:sldMk cId="3239134809" sldId="257"/>
            <ac:spMk id="90" creationId="{4011A7B9-3498-2B5D-FFBE-75EDCA61A41E}"/>
          </ac:spMkLst>
        </pc:spChg>
        <pc:spChg chg="mod">
          <ac:chgData name="Jeroen Scheerder (imec)" userId="be954d36-bfb1-457f-845e-17efca1cc347" providerId="ADAL" clId="{18894F14-F7F6-4975-877B-46922B72E8DD}" dt="2023-09-17T13:33:34.838" v="47" actId="1037"/>
          <ac:spMkLst>
            <pc:docMk/>
            <pc:sldMk cId="3239134809" sldId="257"/>
            <ac:spMk id="100" creationId="{B599B4DE-DA79-4352-D7D0-CC1DE9A2F93C}"/>
          </ac:spMkLst>
        </pc:spChg>
        <pc:spChg chg="mod">
          <ac:chgData name="Jeroen Scheerder (imec)" userId="be954d36-bfb1-457f-845e-17efca1cc347" providerId="ADAL" clId="{18894F14-F7F6-4975-877B-46922B72E8DD}" dt="2023-09-17T13:33:29.189" v="39" actId="14100"/>
          <ac:spMkLst>
            <pc:docMk/>
            <pc:sldMk cId="3239134809" sldId="257"/>
            <ac:spMk id="101" creationId="{E154FB20-8AD8-9C13-BD73-5E7AB19125C2}"/>
          </ac:spMkLst>
        </pc:spChg>
        <pc:spChg chg="mod">
          <ac:chgData name="Jeroen Scheerder (imec)" userId="be954d36-bfb1-457f-845e-17efca1cc347" providerId="ADAL" clId="{18894F14-F7F6-4975-877B-46922B72E8DD}" dt="2023-09-17T16:11:03.144" v="700" actId="20577"/>
          <ac:spMkLst>
            <pc:docMk/>
            <pc:sldMk cId="3239134809" sldId="257"/>
            <ac:spMk id="154" creationId="{BC789FE8-04D9-DE7D-E67A-573329B3461B}"/>
          </ac:spMkLst>
        </pc:spChg>
        <pc:spChg chg="mod">
          <ac:chgData name="Jeroen Scheerder (imec)" userId="be954d36-bfb1-457f-845e-17efca1cc347" providerId="ADAL" clId="{18894F14-F7F6-4975-877B-46922B72E8DD}" dt="2023-09-17T16:11:40.169" v="724" actId="1037"/>
          <ac:spMkLst>
            <pc:docMk/>
            <pc:sldMk cId="3239134809" sldId="257"/>
            <ac:spMk id="155" creationId="{885EC873-D356-B9C7-DC7B-79CDF57E431E}"/>
          </ac:spMkLst>
        </pc:spChg>
        <pc:spChg chg="mod">
          <ac:chgData name="Jeroen Scheerder (imec)" userId="be954d36-bfb1-457f-845e-17efca1cc347" providerId="ADAL" clId="{18894F14-F7F6-4975-877B-46922B72E8DD}" dt="2023-09-17T16:11:42.838" v="729" actId="1037"/>
          <ac:spMkLst>
            <pc:docMk/>
            <pc:sldMk cId="3239134809" sldId="257"/>
            <ac:spMk id="159" creationId="{4E9BA660-8D49-C549-0863-C81016242B3A}"/>
          </ac:spMkLst>
        </pc:spChg>
        <pc:spChg chg="mod">
          <ac:chgData name="Jeroen Scheerder (imec)" userId="be954d36-bfb1-457f-845e-17efca1cc347" providerId="ADAL" clId="{18894F14-F7F6-4975-877B-46922B72E8DD}" dt="2023-09-17T16:06:20.576" v="669" actId="20577"/>
          <ac:spMkLst>
            <pc:docMk/>
            <pc:sldMk cId="3239134809" sldId="257"/>
            <ac:spMk id="160" creationId="{D116CE52-E72D-3A45-07F2-6119CC70688A}"/>
          </ac:spMkLst>
        </pc:spChg>
        <pc:spChg chg="mod">
          <ac:chgData name="Jeroen Scheerder (imec)" userId="be954d36-bfb1-457f-845e-17efca1cc347" providerId="ADAL" clId="{18894F14-F7F6-4975-877B-46922B72E8DD}" dt="2023-09-17T13:34:17.192" v="53" actId="1035"/>
          <ac:spMkLst>
            <pc:docMk/>
            <pc:sldMk cId="3239134809" sldId="257"/>
            <ac:spMk id="1045" creationId="{C09FBEC6-CAE9-AA94-468B-7E2758ED101D}"/>
          </ac:spMkLst>
        </pc:spChg>
        <pc:spChg chg="mod">
          <ac:chgData name="Jeroen Scheerder (imec)" userId="be954d36-bfb1-457f-845e-17efca1cc347" providerId="ADAL" clId="{18894F14-F7F6-4975-877B-46922B72E8DD}" dt="2023-09-17T16:02:55.091" v="499" actId="20577"/>
          <ac:spMkLst>
            <pc:docMk/>
            <pc:sldMk cId="3239134809" sldId="257"/>
            <ac:spMk id="1069" creationId="{77DB9EA7-8D9E-DAF0-FFCB-ED2FCBC683F7}"/>
          </ac:spMkLst>
        </pc:spChg>
        <pc:grpChg chg="mod">
          <ac:chgData name="Jeroen Scheerder (imec)" userId="be954d36-bfb1-457f-845e-17efca1cc347" providerId="ADAL" clId="{18894F14-F7F6-4975-877B-46922B72E8DD}" dt="2023-09-17T16:11:34.258" v="718" actId="1037"/>
          <ac:grpSpMkLst>
            <pc:docMk/>
            <pc:sldMk cId="3239134809" sldId="257"/>
            <ac:grpSpMk id="123" creationId="{656CB2C2-B19C-65E1-9EEE-74074BA8A90B}"/>
          </ac:grpSpMkLst>
        </pc:grpChg>
        <pc:grpChg chg="mod">
          <ac:chgData name="Jeroen Scheerder (imec)" userId="be954d36-bfb1-457f-845e-17efca1cc347" providerId="ADAL" clId="{18894F14-F7F6-4975-877B-46922B72E8DD}" dt="2023-09-17T13:35:07.392" v="74" actId="1076"/>
          <ac:grpSpMkLst>
            <pc:docMk/>
            <pc:sldMk cId="3239134809" sldId="257"/>
            <ac:grpSpMk id="1043" creationId="{9CB214C5-E0EF-F7C1-90CD-DAAF333C368D}"/>
          </ac:grpSpMkLst>
        </pc:grpChg>
        <pc:picChg chg="mod">
          <ac:chgData name="Jeroen Scheerder (imec)" userId="be954d36-bfb1-457f-845e-17efca1cc347" providerId="ADAL" clId="{18894F14-F7F6-4975-877B-46922B72E8DD}" dt="2023-09-17T13:26:53.287" v="17" actId="1076"/>
          <ac:picMkLst>
            <pc:docMk/>
            <pc:sldMk cId="3239134809" sldId="257"/>
            <ac:picMk id="11" creationId="{3CE5CF2E-7529-71C0-1B42-93903CFEE90D}"/>
          </ac:picMkLst>
        </pc:picChg>
        <pc:picChg chg="mod">
          <ac:chgData name="Jeroen Scheerder (imec)" userId="be954d36-bfb1-457f-845e-17efca1cc347" providerId="ADAL" clId="{18894F14-F7F6-4975-877B-46922B72E8DD}" dt="2023-09-17T16:11:32.024" v="713" actId="1037"/>
          <ac:picMkLst>
            <pc:docMk/>
            <pc:sldMk cId="3239134809" sldId="257"/>
            <ac:picMk id="23" creationId="{448E5F17-44FF-AFBE-6985-FDFDB9C8CCC9}"/>
          </ac:picMkLst>
        </pc:picChg>
        <pc:picChg chg="mod modCrop">
          <ac:chgData name="Jeroen Scheerder (imec)" userId="be954d36-bfb1-457f-845e-17efca1cc347" providerId="ADAL" clId="{18894F14-F7F6-4975-877B-46922B72E8DD}" dt="2023-09-17T16:15:15.062" v="760" actId="732"/>
          <ac:picMkLst>
            <pc:docMk/>
            <pc:sldMk cId="3239134809" sldId="257"/>
            <ac:picMk id="24" creationId="{C6162234-6DEB-CDCB-3ACF-208FF74F7DC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902796" cy="2281000"/>
          </a:xfrm>
          <a:prstGeom prst="rect">
            <a:avLst/>
          </a:prstGeom>
        </p:spPr>
        <p:txBody>
          <a:bodyPr vert="horz" lIns="443980" tIns="221991" rIns="443980" bIns="221991" rtlCol="0"/>
          <a:lstStyle>
            <a:lvl1pPr algn="l">
              <a:defRPr sz="5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8173155" y="0"/>
            <a:ext cx="13902796" cy="2281000"/>
          </a:xfrm>
          <a:prstGeom prst="rect">
            <a:avLst/>
          </a:prstGeom>
        </p:spPr>
        <p:txBody>
          <a:bodyPr vert="horz" lIns="443980" tIns="221991" rIns="443980" bIns="221991" rtlCol="0"/>
          <a:lstStyle>
            <a:lvl1pPr algn="r">
              <a:defRPr sz="5800"/>
            </a:lvl1pPr>
          </a:lstStyle>
          <a:p>
            <a:fld id="{8D72D495-AFBC-D049-9D2A-D4CC16EF0503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3331071"/>
            <a:ext cx="13902796" cy="2281000"/>
          </a:xfrm>
          <a:prstGeom prst="rect">
            <a:avLst/>
          </a:prstGeom>
        </p:spPr>
        <p:txBody>
          <a:bodyPr vert="horz" lIns="443980" tIns="221991" rIns="443980" bIns="221991" rtlCol="0" anchor="b"/>
          <a:lstStyle>
            <a:lvl1pPr algn="l">
              <a:defRPr sz="5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173155" y="43331071"/>
            <a:ext cx="13902796" cy="2281000"/>
          </a:xfrm>
          <a:prstGeom prst="rect">
            <a:avLst/>
          </a:prstGeom>
        </p:spPr>
        <p:txBody>
          <a:bodyPr vert="horz" lIns="443980" tIns="221991" rIns="443980" bIns="221991" rtlCol="0" anchor="b"/>
          <a:lstStyle>
            <a:lvl1pPr algn="r">
              <a:defRPr sz="5800"/>
            </a:lvl1pPr>
          </a:lstStyle>
          <a:p>
            <a:fld id="{33152AA6-2B99-6D4C-A44D-6EF5FEC7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91725" y="3421063"/>
            <a:ext cx="12099925" cy="1710848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443980" tIns="221991" rIns="443980" bIns="221991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56947" y="21189282"/>
            <a:ext cx="28531289" cy="20528995"/>
          </a:xfrm>
          <a:prstGeom prst="rect">
            <a:avLst/>
          </a:prstGeom>
        </p:spPr>
        <p:txBody>
          <a:bodyPr vert="horz" lIns="443980" tIns="221991" rIns="443980" bIns="221991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4413576" y="43412202"/>
            <a:ext cx="3256224" cy="1151636"/>
          </a:xfrm>
          <a:prstGeom prst="rect">
            <a:avLst/>
          </a:prstGeom>
        </p:spPr>
        <p:txBody>
          <a:bodyPr vert="horz" wrap="square" lIns="443980" tIns="221991" rIns="443980" bIns="221991" rtlCol="0" anchor="ctr" anchorCtr="0">
            <a:spAutoFit/>
          </a:bodyPr>
          <a:lstStyle>
            <a:lvl1pPr algn="ctr">
              <a:defRPr sz="44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789239" indent="-789239" algn="l" defTabSz="2104638" rtl="0" eaLnBrk="1" latinLnBrk="0" hangingPunct="1">
      <a:buClr>
        <a:srgbClr val="6A036A"/>
      </a:buClr>
      <a:buFont typeface="Courier New" charset="0"/>
      <a:buChar char="o"/>
      <a:defRPr sz="100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2893877" indent="-789239" algn="l" defTabSz="2104638" rtl="0" eaLnBrk="1" latinLnBrk="0" hangingPunct="1">
      <a:buClr>
        <a:srgbClr val="007BB8"/>
      </a:buClr>
      <a:buFont typeface="Courier New" charset="0"/>
      <a:buChar char="o"/>
      <a:defRPr sz="100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4998515" indent="-789239" algn="l" defTabSz="2104638" rtl="0" eaLnBrk="1" latinLnBrk="0" hangingPunct="1">
      <a:buClr>
        <a:srgbClr val="6A036A"/>
      </a:buClr>
      <a:buFont typeface="Courier New" charset="0"/>
      <a:buChar char="o"/>
      <a:defRPr sz="100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7103153" indent="-789239" algn="l" defTabSz="2104638" rtl="0" eaLnBrk="1" latinLnBrk="0" hangingPunct="1">
      <a:buClr>
        <a:srgbClr val="007BB8"/>
      </a:buClr>
      <a:buFont typeface="Courier New" charset="0"/>
      <a:buChar char="o"/>
      <a:defRPr sz="100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9207791" indent="-789239" algn="l" defTabSz="2104638" rtl="0" eaLnBrk="1" latinLnBrk="0" hangingPunct="1">
      <a:buClr>
        <a:srgbClr val="6A036A"/>
      </a:buClr>
      <a:buFont typeface="Courier New" charset="0"/>
      <a:buChar char="o"/>
      <a:defRPr sz="100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10523190" algn="l" defTabSz="2104638" rtl="0" eaLnBrk="1" latinLnBrk="0" hangingPunct="1">
      <a:defRPr sz="5524" kern="1200">
        <a:solidFill>
          <a:schemeClr val="tx1"/>
        </a:solidFill>
        <a:latin typeface="+mn-lt"/>
        <a:ea typeface="+mn-ea"/>
        <a:cs typeface="+mn-cs"/>
      </a:defRPr>
    </a:lvl6pPr>
    <a:lvl7pPr marL="12627827" algn="l" defTabSz="2104638" rtl="0" eaLnBrk="1" latinLnBrk="0" hangingPunct="1">
      <a:defRPr sz="5524" kern="1200">
        <a:solidFill>
          <a:schemeClr val="tx1"/>
        </a:solidFill>
        <a:latin typeface="+mn-lt"/>
        <a:ea typeface="+mn-ea"/>
        <a:cs typeface="+mn-cs"/>
      </a:defRPr>
    </a:lvl7pPr>
    <a:lvl8pPr marL="14732465" algn="l" defTabSz="2104638" rtl="0" eaLnBrk="1" latinLnBrk="0" hangingPunct="1">
      <a:defRPr sz="5524" kern="1200">
        <a:solidFill>
          <a:schemeClr val="tx1"/>
        </a:solidFill>
        <a:latin typeface="+mn-lt"/>
        <a:ea typeface="+mn-ea"/>
        <a:cs typeface="+mn-cs"/>
      </a:defRPr>
    </a:lvl8pPr>
    <a:lvl9pPr marL="16837103" algn="l" defTabSz="2104638" rtl="0" eaLnBrk="1" latinLnBrk="0" hangingPunct="1">
      <a:defRPr sz="55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68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11" userDrawn="1">
          <p15:clr>
            <a:srgbClr val="FBAE40"/>
          </p15:clr>
        </p15:guide>
        <p15:guide id="2" orient="horz" pos="24943" userDrawn="1">
          <p15:clr>
            <a:srgbClr val="FBAE40"/>
          </p15:clr>
        </p15:guide>
        <p15:guide id="3" orient="horz" pos="1442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 + 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30263" y="4796048"/>
            <a:ext cx="28683787" cy="1009507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596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1362369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68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11">
          <p15:clr>
            <a:srgbClr val="FBAE40"/>
          </p15:clr>
        </p15:guide>
        <p15:guide id="2" orient="horz" pos="24943">
          <p15:clr>
            <a:srgbClr val="FBAE40"/>
          </p15:clr>
        </p15:guide>
        <p15:guide id="3" orient="horz" pos="144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en-US" dirty="0"/>
              <a:t>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 + 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30263" y="4796048"/>
            <a:ext cx="28683787" cy="1009507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596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1362369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68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11">
          <p15:clr>
            <a:srgbClr val="FBAE40"/>
          </p15:clr>
        </p15:guide>
        <p15:guide id="2" orient="horz" pos="24943">
          <p15:clr>
            <a:srgbClr val="FBAE40"/>
          </p15:clr>
        </p15:guide>
        <p15:guide id="3" orient="horz" pos="144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7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en-US" dirty="0"/>
              <a:t>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 + 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3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30263" y="4796048"/>
            <a:ext cx="28683787" cy="1009507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596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1362369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68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11">
          <p15:clr>
            <a:srgbClr val="FBAE40"/>
          </p15:clr>
        </p15:guide>
        <p15:guide id="2" orient="horz" pos="24943">
          <p15:clr>
            <a:srgbClr val="FBAE40"/>
          </p15:clr>
        </p15:guide>
        <p15:guide id="3" orient="horz" pos="1442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en-US" dirty="0"/>
              <a:t>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 + 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6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en-US" dirty="0"/>
              <a:t>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30263" y="4796048"/>
            <a:ext cx="28683787" cy="1009507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596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1362369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68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11">
          <p15:clr>
            <a:srgbClr val="FBAE40"/>
          </p15:clr>
        </p15:guide>
        <p15:guide id="2" orient="horz" pos="24943">
          <p15:clr>
            <a:srgbClr val="FBAE40"/>
          </p15:clr>
        </p15:guide>
        <p15:guide id="3" orient="horz" pos="1442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en-US" dirty="0"/>
              <a:t>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 + 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2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30263" y="4796048"/>
            <a:ext cx="28683787" cy="1009507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596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1362369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68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11">
          <p15:clr>
            <a:srgbClr val="FBAE40"/>
          </p15:clr>
        </p15:guide>
        <p15:guide id="2" orient="horz" pos="24943">
          <p15:clr>
            <a:srgbClr val="FBAE40"/>
          </p15:clr>
        </p15:guide>
        <p15:guide id="3" orient="horz" pos="1442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3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en-US" dirty="0"/>
              <a:t>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 + 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 + 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30263" y="4796048"/>
            <a:ext cx="28683787" cy="1009507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596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1362369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2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9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0979" y="23166016"/>
            <a:ext cx="13948448" cy="15278541"/>
          </a:xfrm>
        </p:spPr>
        <p:txBody>
          <a:bodyPr/>
          <a:lstStyle/>
          <a:p>
            <a:pPr lvl="0"/>
            <a:r>
              <a:rPr lang="nl-BE" dirty="0"/>
              <a:t>Picture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5554118" y="7326785"/>
            <a:ext cx="13948448" cy="15278541"/>
          </a:xfrm>
        </p:spPr>
        <p:txBody>
          <a:bodyPr/>
          <a:lstStyle/>
          <a:p>
            <a:pPr lvl="0"/>
            <a:r>
              <a:rPr lang="en-US"/>
              <a:t>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5554118" y="23166016"/>
            <a:ext cx="13948448" cy="15278541"/>
          </a:xfrm>
        </p:spPr>
        <p:txBody>
          <a:bodyPr/>
          <a:lstStyle/>
          <a:p>
            <a:pPr lvl="0"/>
            <a:r>
              <a:rPr lang="nl-BE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30263" y="4796048"/>
            <a:ext cx="28683787" cy="1009507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596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1362369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68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11">
          <p15:clr>
            <a:srgbClr val="FBAE40"/>
          </p15:clr>
        </p15:guide>
        <p15:guide id="2" orient="horz" pos="24943">
          <p15:clr>
            <a:srgbClr val="FBAE40"/>
          </p15:clr>
        </p15:guide>
        <p15:guide id="3" orient="horz" pos="144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0978" y="7326785"/>
            <a:ext cx="28661587" cy="15278541"/>
          </a:xfrm>
        </p:spPr>
        <p:txBody>
          <a:bodyPr/>
          <a:lstStyle/>
          <a:p>
            <a:pPr lvl="0"/>
            <a:r>
              <a:rPr lang="en-US" dirty="0"/>
              <a:t>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8779" y="4796044"/>
            <a:ext cx="28695271" cy="1200329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40978" y="23166016"/>
            <a:ext cx="28661587" cy="15278541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9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microsoft.com/office/2007/relationships/hdphoto" Target="../media/hdphoto2.wdp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microsoft.com/office/2007/relationships/hdphoto" Target="../media/hdphoto3.wdp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12" Type="http://schemas.microsoft.com/office/2007/relationships/hdphoto" Target="../media/hdphoto2.wdp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41.xml"/><Relationship Id="rId10" Type="http://schemas.microsoft.com/office/2007/relationships/hdphoto" Target="../media/hdphoto3.wdp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779" y="3130203"/>
            <a:ext cx="28683787" cy="163121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79" y="6202017"/>
            <a:ext cx="28683787" cy="3339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07944" y="40785922"/>
            <a:ext cx="2859326" cy="5847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625092" y="40847476"/>
            <a:ext cx="12877474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32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8" y="40619017"/>
            <a:ext cx="3073952" cy="9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62369" rtl="0" eaLnBrk="1" latinLnBrk="0" hangingPunct="1">
        <a:spcBef>
          <a:spcPct val="0"/>
        </a:spcBef>
        <a:buNone/>
        <a:defRPr sz="100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1021777" indent="-1021777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72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2213850" indent="-851481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60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3405923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4768292" indent="-681185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6130661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7493030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8855399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21776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158013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1pPr>
      <a:lvl2pPr marL="1362369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2pPr>
      <a:lvl3pPr marL="2724738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3pPr>
      <a:lvl4pPr marL="408710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4pPr>
      <a:lvl5pPr marL="544947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5pPr>
      <a:lvl6pPr marL="6811846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6pPr>
      <a:lvl7pPr marL="8174215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7pPr>
      <a:lvl8pPr marL="9536584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8pPr>
      <a:lvl9pPr marL="10898953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779" y="3130203"/>
            <a:ext cx="28683787" cy="163121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79" y="6202017"/>
            <a:ext cx="28683787" cy="3339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07944" y="40785922"/>
            <a:ext cx="2859326" cy="5847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625092" y="40847476"/>
            <a:ext cx="12877474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2104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8" y="40619017"/>
            <a:ext cx="3073952" cy="918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500" y="40847476"/>
            <a:ext cx="4532177" cy="1201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62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62369" rtl="0" eaLnBrk="1" latinLnBrk="0" hangingPunct="1">
        <a:spcBef>
          <a:spcPct val="0"/>
        </a:spcBef>
        <a:buNone/>
        <a:defRPr sz="100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1021777" indent="-1021777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72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2213850" indent="-851481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60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3405923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4768292" indent="-681185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6130661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7493030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8855399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21776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158013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1pPr>
      <a:lvl2pPr marL="1362369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2pPr>
      <a:lvl3pPr marL="2724738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3pPr>
      <a:lvl4pPr marL="408710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4pPr>
      <a:lvl5pPr marL="544947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5pPr>
      <a:lvl6pPr marL="6811846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6pPr>
      <a:lvl7pPr marL="8174215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7pPr>
      <a:lvl8pPr marL="9536584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8pPr>
      <a:lvl9pPr marL="10898953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779" y="3130203"/>
            <a:ext cx="28683787" cy="163121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79" y="6202017"/>
            <a:ext cx="28683787" cy="3339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07944" y="40785922"/>
            <a:ext cx="2859326" cy="5847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625092" y="40847476"/>
            <a:ext cx="12877474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2104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8" y="40619017"/>
            <a:ext cx="3073952" cy="918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3008" y="40215048"/>
            <a:ext cx="2444442" cy="18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62369" rtl="0" eaLnBrk="1" latinLnBrk="0" hangingPunct="1">
        <a:spcBef>
          <a:spcPct val="0"/>
        </a:spcBef>
        <a:buNone/>
        <a:defRPr sz="100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1021777" indent="-1021777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72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2213850" indent="-851481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60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3405923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4768292" indent="-681185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6130661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7493030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8855399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21776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158013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1pPr>
      <a:lvl2pPr marL="1362369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2pPr>
      <a:lvl3pPr marL="2724738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3pPr>
      <a:lvl4pPr marL="408710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4pPr>
      <a:lvl5pPr marL="544947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5pPr>
      <a:lvl6pPr marL="6811846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6pPr>
      <a:lvl7pPr marL="8174215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7pPr>
      <a:lvl8pPr marL="9536584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8pPr>
      <a:lvl9pPr marL="10898953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779" y="3130203"/>
            <a:ext cx="28683787" cy="163121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79" y="6202017"/>
            <a:ext cx="28683787" cy="3339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07944" y="40785922"/>
            <a:ext cx="2859326" cy="5847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625092" y="40847476"/>
            <a:ext cx="12877474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2104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8" y="40619017"/>
            <a:ext cx="3073952" cy="918583"/>
          </a:xfrm>
          <a:prstGeom prst="rect">
            <a:avLst/>
          </a:prstGeom>
        </p:spPr>
      </p:pic>
      <p:pic>
        <p:nvPicPr>
          <p:cNvPr id="8" name="Picture 7" descr="Solliance_high.jpg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4710" y="40402983"/>
            <a:ext cx="2460218" cy="13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6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62369" rtl="0" eaLnBrk="1" latinLnBrk="0" hangingPunct="1">
        <a:spcBef>
          <a:spcPct val="0"/>
        </a:spcBef>
        <a:buNone/>
        <a:defRPr sz="100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1021777" indent="-1021777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72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2213850" indent="-851481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60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3405923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4768292" indent="-681185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6130661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7493030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8855399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21776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158013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1pPr>
      <a:lvl2pPr marL="1362369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2pPr>
      <a:lvl3pPr marL="2724738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3pPr>
      <a:lvl4pPr marL="408710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4pPr>
      <a:lvl5pPr marL="544947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5pPr>
      <a:lvl6pPr marL="6811846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6pPr>
      <a:lvl7pPr marL="8174215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7pPr>
      <a:lvl8pPr marL="9536584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8pPr>
      <a:lvl9pPr marL="10898953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779" y="3130203"/>
            <a:ext cx="28683787" cy="163121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79" y="6202017"/>
            <a:ext cx="28683787" cy="3339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07944" y="40785922"/>
            <a:ext cx="2859326" cy="5847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625092" y="40847476"/>
            <a:ext cx="12877474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2104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8" y="40619017"/>
            <a:ext cx="3073952" cy="918583"/>
          </a:xfrm>
          <a:prstGeom prst="rect">
            <a:avLst/>
          </a:prstGeom>
        </p:spPr>
      </p:pic>
      <p:pic>
        <p:nvPicPr>
          <p:cNvPr id="9" name="Picture 8" descr="4-Exascienc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8921" y="40272025"/>
            <a:ext cx="3588770" cy="17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62369" rtl="0" eaLnBrk="1" latinLnBrk="0" hangingPunct="1">
        <a:spcBef>
          <a:spcPct val="0"/>
        </a:spcBef>
        <a:buNone/>
        <a:defRPr sz="100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1021777" indent="-1021777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72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2213850" indent="-851481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60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3405923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4768292" indent="-681185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6130661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7493030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8855399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21776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158013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1pPr>
      <a:lvl2pPr marL="1362369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2pPr>
      <a:lvl3pPr marL="2724738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3pPr>
      <a:lvl4pPr marL="408710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4pPr>
      <a:lvl5pPr marL="544947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5pPr>
      <a:lvl6pPr marL="6811846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6pPr>
      <a:lvl7pPr marL="8174215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7pPr>
      <a:lvl8pPr marL="9536584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8pPr>
      <a:lvl9pPr marL="10898953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779" y="3130203"/>
            <a:ext cx="28683787" cy="163121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79" y="6202017"/>
            <a:ext cx="28683787" cy="3339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07944" y="40785922"/>
            <a:ext cx="2859326" cy="5847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625092" y="40847476"/>
            <a:ext cx="12877474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2104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8" y="40619017"/>
            <a:ext cx="3073952" cy="918583"/>
          </a:xfrm>
          <a:prstGeom prst="rect">
            <a:avLst/>
          </a:prstGeom>
        </p:spPr>
      </p:pic>
      <p:pic>
        <p:nvPicPr>
          <p:cNvPr id="8" name="Picture 7" descr="5-energyville.png"/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088" y="40402808"/>
            <a:ext cx="3562413" cy="14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62369" rtl="0" eaLnBrk="1" latinLnBrk="0" hangingPunct="1">
        <a:spcBef>
          <a:spcPct val="0"/>
        </a:spcBef>
        <a:buNone/>
        <a:defRPr sz="100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1021777" indent="-1021777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72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2213850" indent="-851481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60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3405923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4768292" indent="-681185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6130661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7493030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8855399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21776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158013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1pPr>
      <a:lvl2pPr marL="1362369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2pPr>
      <a:lvl3pPr marL="2724738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3pPr>
      <a:lvl4pPr marL="408710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4pPr>
      <a:lvl5pPr marL="544947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5pPr>
      <a:lvl6pPr marL="6811846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6pPr>
      <a:lvl7pPr marL="8174215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7pPr>
      <a:lvl8pPr marL="9536584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8pPr>
      <a:lvl9pPr marL="10898953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3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779" y="3130203"/>
            <a:ext cx="28683787" cy="163121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79" y="6202017"/>
            <a:ext cx="28683787" cy="3339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07944" y="40785922"/>
            <a:ext cx="2859326" cy="5847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625092" y="40847476"/>
            <a:ext cx="12877474" cy="58477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2104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cap="all" dirty="0">
                <a:solidFill>
                  <a:schemeClr val="tx1"/>
                </a:solidFill>
              </a:rPr>
              <a:t>PUBLIC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08" y="40619017"/>
            <a:ext cx="3073952" cy="918583"/>
          </a:xfrm>
          <a:prstGeom prst="rect">
            <a:avLst/>
          </a:prstGeom>
        </p:spPr>
      </p:pic>
      <p:pic>
        <p:nvPicPr>
          <p:cNvPr id="8" name="Picture 7" descr="5-energyville.png"/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5229" y="40402808"/>
            <a:ext cx="3562413" cy="1474109"/>
          </a:xfrm>
          <a:prstGeom prst="rect">
            <a:avLst/>
          </a:prstGeom>
        </p:spPr>
      </p:pic>
      <p:pic>
        <p:nvPicPr>
          <p:cNvPr id="9" name="Picture 8" descr="Solliance_high.jpg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4710" y="40402983"/>
            <a:ext cx="2460218" cy="13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6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62369" rtl="0" eaLnBrk="1" latinLnBrk="0" hangingPunct="1">
        <a:spcBef>
          <a:spcPct val="0"/>
        </a:spcBef>
        <a:buNone/>
        <a:defRPr sz="100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1021777" indent="-1021777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72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2213850" indent="-851481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60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3405923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4768292" indent="-681185" algn="l" defTabSz="1362369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6130661" indent="-681185" algn="l" defTabSz="1362369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600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7493030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8855399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21776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1580138" indent="-681185" algn="l" defTabSz="1362369" rtl="0" eaLnBrk="1" latinLnBrk="0" hangingPunct="1">
        <a:spcBef>
          <a:spcPct val="20000"/>
        </a:spcBef>
        <a:buFont typeface="Arial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1pPr>
      <a:lvl2pPr marL="1362369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2pPr>
      <a:lvl3pPr marL="2724738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3pPr>
      <a:lvl4pPr marL="408710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4pPr>
      <a:lvl5pPr marL="5449477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5pPr>
      <a:lvl6pPr marL="6811846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6pPr>
      <a:lvl7pPr marL="8174215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7pPr>
      <a:lvl8pPr marL="9536584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8pPr>
      <a:lvl9pPr marL="10898953" algn="l" defTabSz="1362369" rtl="0" eaLnBrk="1" latinLnBrk="0" hangingPunct="1">
        <a:defRPr sz="5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8.jpeg"/><Relationship Id="rId21" Type="http://schemas.openxmlformats.org/officeDocument/2006/relationships/image" Target="../media/image25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1.wmf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630E154A-4193-6356-051C-9A4664325CB1}"/>
              </a:ext>
            </a:extLst>
          </p:cNvPr>
          <p:cNvGrpSpPr/>
          <p:nvPr/>
        </p:nvGrpSpPr>
        <p:grpSpPr>
          <a:xfrm>
            <a:off x="23636280" y="24540708"/>
            <a:ext cx="7541833" cy="8037559"/>
            <a:chOff x="-13106205" y="20956541"/>
            <a:chExt cx="7541833" cy="8037559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CB62FCE-7106-0F09-CD84-8CEA2A77A2D8}"/>
                </a:ext>
              </a:extLst>
            </p:cNvPr>
            <p:cNvGrpSpPr/>
            <p:nvPr/>
          </p:nvGrpSpPr>
          <p:grpSpPr>
            <a:xfrm>
              <a:off x="-13106205" y="20956541"/>
              <a:ext cx="7541833" cy="8037559"/>
              <a:chOff x="-13083453" y="20956541"/>
              <a:chExt cx="7541833" cy="8037559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C4FA7248-D788-66E3-5684-DCB1C29F0A91}"/>
                  </a:ext>
                </a:extLst>
              </p:cNvPr>
              <p:cNvGrpSpPr/>
              <p:nvPr/>
            </p:nvGrpSpPr>
            <p:grpSpPr>
              <a:xfrm>
                <a:off x="-13083453" y="20956541"/>
                <a:ext cx="7541833" cy="8037559"/>
                <a:chOff x="-13028967" y="20834117"/>
                <a:chExt cx="9599967" cy="9843930"/>
              </a:xfrm>
            </p:grpSpPr>
            <p:pic>
              <p:nvPicPr>
                <p:cNvPr id="1058" name="Picture 1057">
                  <a:extLst>
                    <a:ext uri="{FF2B5EF4-FFF2-40B4-BE49-F238E27FC236}">
                      <a16:creationId xmlns:a16="http://schemas.microsoft.com/office/drawing/2014/main" id="{1F5F66DC-299A-8153-12E0-82C2FCF96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7857" t="6330" r="6176" b="12909"/>
                <a:stretch/>
              </p:blipFill>
              <p:spPr>
                <a:xfrm rot="2090696">
                  <a:off x="-11706900" y="22368096"/>
                  <a:ext cx="6976690" cy="6776897"/>
                </a:xfrm>
                <a:prstGeom prst="rect">
                  <a:avLst/>
                </a:prstGeom>
              </p:spPr>
            </p:pic>
            <p:sp>
              <p:nvSpPr>
                <p:cNvPr id="1059" name="Rectangle 1058">
                  <a:extLst>
                    <a:ext uri="{FF2B5EF4-FFF2-40B4-BE49-F238E27FC236}">
                      <a16:creationId xmlns:a16="http://schemas.microsoft.com/office/drawing/2014/main" id="{17442207-8637-1385-8B98-957D142BC0B2}"/>
                    </a:ext>
                  </a:extLst>
                </p:cNvPr>
                <p:cNvSpPr/>
                <p:nvPr/>
              </p:nvSpPr>
              <p:spPr>
                <a:xfrm>
                  <a:off x="-13028966" y="21102773"/>
                  <a:ext cx="2541524" cy="9441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6600" dirty="0" err="1">
                    <a:latin typeface="+mj-lt"/>
                    <a:ea typeface="Agenda Light" charset="0"/>
                    <a:cs typeface="Agenda Light" charset="0"/>
                  </a:endParaRPr>
                </a:p>
              </p:txBody>
            </p:sp>
            <p:sp>
              <p:nvSpPr>
                <p:cNvPr id="1060" name="Rectangle 1059">
                  <a:extLst>
                    <a:ext uri="{FF2B5EF4-FFF2-40B4-BE49-F238E27FC236}">
                      <a16:creationId xmlns:a16="http://schemas.microsoft.com/office/drawing/2014/main" id="{D04DFD5D-EF84-204F-A22E-700511AA28BD}"/>
                    </a:ext>
                  </a:extLst>
                </p:cNvPr>
                <p:cNvSpPr/>
                <p:nvPr/>
              </p:nvSpPr>
              <p:spPr>
                <a:xfrm>
                  <a:off x="-5619830" y="20968909"/>
                  <a:ext cx="2190830" cy="97091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6600" dirty="0" err="1">
                    <a:latin typeface="+mj-lt"/>
                    <a:ea typeface="Agenda Light" charset="0"/>
                    <a:cs typeface="Agenda Light" charset="0"/>
                  </a:endParaRPr>
                </a:p>
              </p:txBody>
            </p:sp>
            <p:sp>
              <p:nvSpPr>
                <p:cNvPr id="1061" name="Rectangle 1060">
                  <a:extLst>
                    <a:ext uri="{FF2B5EF4-FFF2-40B4-BE49-F238E27FC236}">
                      <a16:creationId xmlns:a16="http://schemas.microsoft.com/office/drawing/2014/main" id="{60039D98-8BDF-3540-42AA-F7382A33CAAA}"/>
                    </a:ext>
                  </a:extLst>
                </p:cNvPr>
                <p:cNvSpPr/>
                <p:nvPr/>
              </p:nvSpPr>
              <p:spPr>
                <a:xfrm rot="16200000">
                  <a:off x="-9547372" y="17352522"/>
                  <a:ext cx="2541527" cy="95047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6600" dirty="0" err="1">
                    <a:latin typeface="+mj-lt"/>
                    <a:ea typeface="Agenda Light" charset="0"/>
                    <a:cs typeface="Agenda Light" charset="0"/>
                  </a:endParaRPr>
                </a:p>
              </p:txBody>
            </p:sp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74FBBB76-C311-4034-5736-A6DAC39E6830}"/>
                    </a:ext>
                  </a:extLst>
                </p:cNvPr>
                <p:cNvSpPr/>
                <p:nvPr/>
              </p:nvSpPr>
              <p:spPr>
                <a:xfrm rot="16200000">
                  <a:off x="-9734198" y="24841753"/>
                  <a:ext cx="2541524" cy="91310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6600" dirty="0" err="1">
                    <a:latin typeface="+mj-lt"/>
                    <a:ea typeface="Agenda Light" charset="0"/>
                    <a:cs typeface="Agenda Light" charset="0"/>
                  </a:endParaRPr>
                </a:p>
              </p:txBody>
            </p:sp>
          </p:grpSp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34206EB2-3B35-8A30-4C83-6304AC0B2847}"/>
                  </a:ext>
                </a:extLst>
              </p:cNvPr>
              <p:cNvSpPr txBox="1"/>
              <p:nvPr/>
            </p:nvSpPr>
            <p:spPr>
              <a:xfrm>
                <a:off x="-10667896" y="26861893"/>
                <a:ext cx="30084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ea typeface="Agenda Light" charset="0"/>
                    <a:cs typeface="Agenda Light" charset="0"/>
                  </a:rPr>
                  <a:t>Forward simulation </a:t>
                </a:r>
              </a:p>
              <a:p>
                <a:pPr algn="ctr"/>
                <a:r>
                  <a:rPr lang="en-US" sz="2500" dirty="0">
                    <a:ea typeface="Agenda Light" charset="0"/>
                    <a:cs typeface="Agenda Light" charset="0"/>
                  </a:rPr>
                  <a:t>DEH Si 〈001〉 [8]</a:t>
                </a:r>
                <a:endParaRPr lang="en-GB" sz="2500" dirty="0" err="1">
                  <a:ea typeface="Agenda Light" charset="0"/>
                  <a:cs typeface="Agenda Light" charset="0"/>
                </a:endParaRPr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772BE29E-1821-747B-587F-99EF2B1C23BB}"/>
                  </a:ext>
                </a:extLst>
              </p:cNvPr>
              <p:cNvSpPr/>
              <p:nvPr/>
            </p:nvSpPr>
            <p:spPr>
              <a:xfrm>
                <a:off x="-11069184" y="23021925"/>
                <a:ext cx="3784397" cy="4791076"/>
              </a:xfrm>
              <a:prstGeom prst="rect">
                <a:avLst/>
              </a:prstGeom>
              <a:noFill/>
              <a:ln w="1047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 dirty="0" err="1">
                  <a:latin typeface="+mj-lt"/>
                  <a:ea typeface="Agenda Light" charset="0"/>
                  <a:cs typeface="Agenda Light" charset="0"/>
                </a:endParaRPr>
              </a:p>
            </p:txBody>
          </p:sp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12937FFD-EB01-442B-348D-E306C75EC661}"/>
                  </a:ext>
                </a:extLst>
              </p:cNvPr>
              <p:cNvSpPr txBox="1"/>
              <p:nvPr/>
            </p:nvSpPr>
            <p:spPr>
              <a:xfrm>
                <a:off x="-10905172" y="23890004"/>
                <a:ext cx="3451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1" dirty="0">
                    <a:solidFill>
                      <a:srgbClr val="FF0000"/>
                    </a:solidFill>
                    <a:ea typeface="Agenda Light" charset="0"/>
                    <a:cs typeface="Agenda Light" charset="0"/>
                  </a:rPr>
                  <a:t>(detector)</a:t>
                </a:r>
                <a:endParaRPr lang="en-GB" sz="1800" b="1" i="1" dirty="0" err="1">
                  <a:solidFill>
                    <a:srgbClr val="FF0000"/>
                  </a:solidFill>
                  <a:ea typeface="Agenda Light" charset="0"/>
                  <a:cs typeface="Agenda Light" charset="0"/>
                </a:endParaRPr>
              </a:p>
            </p:txBody>
          </p:sp>
        </p:grp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D05617F9-FD62-4D90-0191-0E877216F324}"/>
                </a:ext>
              </a:extLst>
            </p:cNvPr>
            <p:cNvSpPr txBox="1"/>
            <p:nvPr/>
          </p:nvSpPr>
          <p:spPr>
            <a:xfrm rot="1792054">
              <a:off x="-9695470" y="25149973"/>
              <a:ext cx="19880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ea typeface="Agenda Light" charset="0"/>
                  <a:cs typeface="Agenda Light" charset="0"/>
                </a:rPr>
                <a:t>[004]</a:t>
              </a:r>
              <a:endParaRPr lang="en-GB" sz="2000" dirty="0" err="1">
                <a:solidFill>
                  <a:schemeClr val="bg1"/>
                </a:solidFill>
                <a:ea typeface="Agenda Light" charset="0"/>
                <a:cs typeface="Agenda Light" charset="0"/>
              </a:endParaRPr>
            </a:p>
          </p:txBody>
        </p:sp>
        <p:cxnSp>
          <p:nvCxnSpPr>
            <p:cNvPr id="1068" name="Straight Arrow Connector 1067">
              <a:extLst>
                <a:ext uri="{FF2B5EF4-FFF2-40B4-BE49-F238E27FC236}">
                  <a16:creationId xmlns:a16="http://schemas.microsoft.com/office/drawing/2014/main" id="{55D9CD4E-4DA0-AB70-097B-A2975938D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9111302" y="25144601"/>
              <a:ext cx="126780" cy="75474"/>
            </a:xfrm>
            <a:prstGeom prst="straightConnector1">
              <a:avLst/>
            </a:prstGeom>
            <a:ln w="22225" cmpd="sng">
              <a:solidFill>
                <a:schemeClr val="bg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7" name="TextBox 1056">
            <a:extLst>
              <a:ext uri="{FF2B5EF4-FFF2-40B4-BE49-F238E27FC236}">
                <a16:creationId xmlns:a16="http://schemas.microsoft.com/office/drawing/2014/main" id="{43C53420-E8D8-1EEA-B93F-6910E1E439F0}"/>
              </a:ext>
            </a:extLst>
          </p:cNvPr>
          <p:cNvSpPr txBox="1"/>
          <p:nvPr/>
        </p:nvSpPr>
        <p:spPr>
          <a:xfrm>
            <a:off x="14715219" y="35419746"/>
            <a:ext cx="1499142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ea typeface="Agenda Light" charset="0"/>
                <a:cs typeface="Agenda Light" charset="0"/>
              </a:rPr>
              <a:t>Link to differences in field evaporation between modes </a:t>
            </a:r>
            <a:br>
              <a:rPr lang="en-US" sz="2500" dirty="0">
                <a:ea typeface="Agenda Light" charset="0"/>
                <a:cs typeface="Agenda Light" charset="0"/>
              </a:rPr>
            </a:br>
            <a:r>
              <a:rPr lang="en-US" sz="2500" dirty="0">
                <a:ea typeface="Agenda Light" charset="0"/>
                <a:cs typeface="Agenda Light" charset="0"/>
              </a:rPr>
              <a:t>(Field of  View, surface dynamics, ...?)</a:t>
            </a:r>
            <a:br>
              <a:rPr lang="en-US" sz="2500" dirty="0">
                <a:ea typeface="Agenda Light" charset="0"/>
                <a:cs typeface="Agenda Light" charset="0"/>
              </a:rPr>
            </a:br>
            <a:r>
              <a:rPr lang="en-US" sz="2500" dirty="0">
                <a:ea typeface="Agenda Light" charset="0"/>
                <a:cs typeface="Agenda Light" charset="0"/>
              </a:rPr>
              <a:t>Further investigation!</a:t>
            </a:r>
            <a:endParaRPr lang="en-GB" sz="2500" dirty="0" err="1">
              <a:ea typeface="Agenda Light" charset="0"/>
              <a:cs typeface="Agenda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0997"/>
            <a:ext cx="30275213" cy="2554545"/>
          </a:xfrm>
        </p:spPr>
        <p:txBody>
          <a:bodyPr/>
          <a:lstStyle/>
          <a:p>
            <a:pPr algn="ctr"/>
            <a:r>
              <a:rPr lang="en-US" sz="8000" cap="none" dirty="0"/>
              <a:t>Revealing crystallographic information in Silicon &lt;001&gt; </a:t>
            </a:r>
            <a:br>
              <a:rPr lang="en-US" sz="8000" cap="none" dirty="0"/>
            </a:br>
            <a:r>
              <a:rPr lang="en-US" sz="8000" cap="none" dirty="0"/>
              <a:t>from field desorption images</a:t>
            </a: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DCC2725E-0F9C-4980-9A3C-8CBBCDE9B537}"/>
              </a:ext>
            </a:extLst>
          </p:cNvPr>
          <p:cNvSpPr/>
          <p:nvPr/>
        </p:nvSpPr>
        <p:spPr>
          <a:xfrm>
            <a:off x="508001" y="37420729"/>
            <a:ext cx="23355300" cy="2747968"/>
          </a:xfrm>
          <a:prstGeom prst="roundRect">
            <a:avLst/>
          </a:prstGeom>
          <a:noFill/>
          <a:ln w="76200">
            <a:solidFill>
              <a:srgbClr val="3F98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>
              <a:latin typeface="Gill Sans MT"/>
              <a:cs typeface="Gill Sans MT"/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8B00A456-FC6F-427F-BEA4-9A617AB16CDE}"/>
              </a:ext>
            </a:extLst>
          </p:cNvPr>
          <p:cNvSpPr/>
          <p:nvPr/>
        </p:nvSpPr>
        <p:spPr>
          <a:xfrm>
            <a:off x="1293108" y="37078548"/>
            <a:ext cx="8131751" cy="835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F98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Gill Sans MT"/>
                <a:cs typeface="Gill Sans MT"/>
              </a:rPr>
              <a:t>References &amp; Acknowledgements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F1126-A594-457D-9D87-A679ECB8FD02}"/>
              </a:ext>
            </a:extLst>
          </p:cNvPr>
          <p:cNvSpPr txBox="1"/>
          <p:nvPr/>
        </p:nvSpPr>
        <p:spPr>
          <a:xfrm>
            <a:off x="739248" y="38029122"/>
            <a:ext cx="25555488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ea typeface="Agenda Light" charset="0"/>
                <a:cs typeface="Agenda Light" charset="0"/>
              </a:rPr>
              <a:t>[1] B. Gault </a:t>
            </a:r>
            <a:r>
              <a:rPr lang="en-US" sz="2500" i="1" dirty="0">
                <a:ea typeface="Agenda Light" charset="0"/>
                <a:cs typeface="Agenda Light" charset="0"/>
              </a:rPr>
              <a:t>et al.</a:t>
            </a:r>
            <a:r>
              <a:rPr lang="en-US" sz="2500" dirty="0">
                <a:ea typeface="Agenda Light" charset="0"/>
                <a:cs typeface="Agenda Light" charset="0"/>
              </a:rPr>
              <a:t>, </a:t>
            </a:r>
            <a:r>
              <a:rPr lang="en-US" sz="2500" dirty="0" err="1">
                <a:ea typeface="Agenda Light" charset="0"/>
                <a:cs typeface="Agenda Light" charset="0"/>
              </a:rPr>
              <a:t>Miscrosc</a:t>
            </a:r>
            <a:r>
              <a:rPr lang="en-US" sz="2500" dirty="0">
                <a:ea typeface="Agenda Light" charset="0"/>
                <a:cs typeface="Agenda Light" charset="0"/>
              </a:rPr>
              <a:t>. </a:t>
            </a:r>
            <a:r>
              <a:rPr lang="en-US" sz="2500" dirty="0" err="1">
                <a:ea typeface="Agenda Light" charset="0"/>
                <a:cs typeface="Agenda Light" charset="0"/>
              </a:rPr>
              <a:t>Microanal</a:t>
            </a:r>
            <a:r>
              <a:rPr lang="en-US" sz="2500" dirty="0">
                <a:ea typeface="Agenda Light" charset="0"/>
                <a:cs typeface="Agenda Light" charset="0"/>
              </a:rPr>
              <a:t>. 12, 296 (2008)</a:t>
            </a:r>
          </a:p>
          <a:p>
            <a:r>
              <a:rPr lang="en-US" sz="2500" dirty="0">
                <a:ea typeface="Agenda Light" charset="0"/>
                <a:cs typeface="Agenda Light" charset="0"/>
              </a:rPr>
              <a:t>[2] L. Yao </a:t>
            </a:r>
            <a:r>
              <a:rPr lang="en-US" sz="2500" i="1" dirty="0">
                <a:ea typeface="Agenda Light" charset="0"/>
                <a:cs typeface="Agenda Light" charset="0"/>
              </a:rPr>
              <a:t>et al</a:t>
            </a:r>
            <a:r>
              <a:rPr lang="en-US" sz="2500" dirty="0">
                <a:ea typeface="Agenda Light" charset="0"/>
                <a:cs typeface="Agenda Light" charset="0"/>
              </a:rPr>
              <a:t>., </a:t>
            </a:r>
            <a:r>
              <a:rPr lang="en-US" sz="2500" dirty="0" err="1">
                <a:ea typeface="Agenda Light" charset="0"/>
                <a:cs typeface="Agenda Light" charset="0"/>
              </a:rPr>
              <a:t>MethodsX</a:t>
            </a:r>
            <a:r>
              <a:rPr lang="en-US" sz="2500" dirty="0">
                <a:ea typeface="Agenda Light" charset="0"/>
                <a:cs typeface="Agenda Light" charset="0"/>
              </a:rPr>
              <a:t> 3, 268 (2016) </a:t>
            </a:r>
          </a:p>
          <a:p>
            <a:r>
              <a:rPr lang="en-US" sz="2500" dirty="0">
                <a:ea typeface="Agenda Light" charset="0"/>
                <a:cs typeface="Agenda Light" charset="0"/>
              </a:rPr>
              <a:t>[3] A.J. Breen </a:t>
            </a:r>
            <a:r>
              <a:rPr lang="en-US" sz="2500" i="1" dirty="0">
                <a:ea typeface="Agenda Light" charset="0"/>
                <a:cs typeface="Agenda Light" charset="0"/>
              </a:rPr>
              <a:t>et al.</a:t>
            </a:r>
            <a:r>
              <a:rPr lang="en-US" sz="2500" dirty="0">
                <a:ea typeface="Agenda Light" charset="0"/>
                <a:cs typeface="Agenda Light" charset="0"/>
              </a:rPr>
              <a:t>, Ultramicroscopy 243, 113640 (2023)</a:t>
            </a:r>
          </a:p>
          <a:p>
            <a:r>
              <a:rPr lang="en-US" sz="2500" dirty="0">
                <a:ea typeface="Agenda Light" charset="0"/>
                <a:cs typeface="Agenda Light" charset="0"/>
              </a:rPr>
              <a:t>[4] F. De </a:t>
            </a:r>
            <a:r>
              <a:rPr lang="en-US" sz="2500" dirty="0" err="1">
                <a:ea typeface="Agenda Light" charset="0"/>
                <a:cs typeface="Agenda Light" charset="0"/>
              </a:rPr>
              <a:t>Geuser</a:t>
            </a:r>
            <a:r>
              <a:rPr lang="en-US" sz="2500" dirty="0">
                <a:ea typeface="Agenda Light" charset="0"/>
                <a:cs typeface="Agenda Light" charset="0"/>
              </a:rPr>
              <a:t> </a:t>
            </a:r>
            <a:r>
              <a:rPr lang="en-US" sz="2500" i="1" dirty="0">
                <a:ea typeface="Agenda Light" charset="0"/>
                <a:cs typeface="Agenda Light" charset="0"/>
              </a:rPr>
              <a:t>et al.</a:t>
            </a:r>
            <a:r>
              <a:rPr lang="en-US" sz="2500" dirty="0">
                <a:ea typeface="Agenda Light" charset="0"/>
                <a:cs typeface="Agenda Light" charset="0"/>
              </a:rPr>
              <a:t>, Surf. Sci. 601, 536 (2007)</a:t>
            </a:r>
          </a:p>
          <a:p>
            <a:endParaRPr lang="en-US" sz="2500" dirty="0">
              <a:ea typeface="Agenda Light" charset="0"/>
              <a:cs typeface="Agenda Light" charset="0"/>
            </a:endParaRPr>
          </a:p>
          <a:p>
            <a:endParaRPr lang="en-US" sz="2500" dirty="0">
              <a:highlight>
                <a:srgbClr val="FFFF00"/>
              </a:highlight>
              <a:ea typeface="Agenda Light" charset="0"/>
              <a:cs typeface="Agenda Light" charset="0"/>
            </a:endParaRPr>
          </a:p>
        </p:txBody>
      </p:sp>
      <p:sp>
        <p:nvSpPr>
          <p:cNvPr id="20" name="Rounded Rectangle 10">
            <a:extLst>
              <a:ext uri="{FF2B5EF4-FFF2-40B4-BE49-F238E27FC236}">
                <a16:creationId xmlns:a16="http://schemas.microsoft.com/office/drawing/2014/main" id="{10FBA735-5EA1-4F51-AC43-302658C2C684}"/>
              </a:ext>
            </a:extLst>
          </p:cNvPr>
          <p:cNvSpPr/>
          <p:nvPr/>
        </p:nvSpPr>
        <p:spPr>
          <a:xfrm>
            <a:off x="558298" y="6739370"/>
            <a:ext cx="29161339" cy="5700280"/>
          </a:xfrm>
          <a:prstGeom prst="roundRect">
            <a:avLst>
              <a:gd name="adj" fmla="val 9070"/>
            </a:avLst>
          </a:prstGeom>
          <a:noFill/>
          <a:ln w="76200">
            <a:solidFill>
              <a:srgbClr val="3F98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>
              <a:latin typeface="Gill Sans MT"/>
              <a:cs typeface="Gill Sans MT"/>
            </a:endParaRPr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1B1EDD23-6922-4B01-95A2-0DD525B4895C}"/>
              </a:ext>
            </a:extLst>
          </p:cNvPr>
          <p:cNvSpPr/>
          <p:nvPr/>
        </p:nvSpPr>
        <p:spPr>
          <a:xfrm>
            <a:off x="1247470" y="6343588"/>
            <a:ext cx="2749267" cy="835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F98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Gill Sans MT"/>
                <a:cs typeface="Gill Sans MT"/>
              </a:rPr>
              <a:t>Overview</a:t>
            </a:r>
            <a:endParaRPr lang="en-US" sz="3600" b="1" dirty="0">
              <a:solidFill>
                <a:schemeClr val="tx1"/>
              </a:solidFill>
              <a:latin typeface="Gill Sans MT"/>
              <a:cs typeface="Gill Sans M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2C1BD0-D120-40E6-B06F-BCCD6362C5D2}"/>
              </a:ext>
            </a:extLst>
          </p:cNvPr>
          <p:cNvSpPr txBox="1"/>
          <p:nvPr/>
        </p:nvSpPr>
        <p:spPr>
          <a:xfrm>
            <a:off x="9302329" y="37959358"/>
            <a:ext cx="7077925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ea typeface="Agenda Light" charset="0"/>
                <a:cs typeface="Agenda Light" charset="0"/>
              </a:rPr>
              <a:t>[5] L. Yao </a:t>
            </a:r>
            <a:r>
              <a:rPr lang="en-US" sz="2500" i="1" dirty="0">
                <a:ea typeface="Agenda Light" charset="0"/>
                <a:cs typeface="Agenda Light" charset="0"/>
              </a:rPr>
              <a:t>et al</a:t>
            </a:r>
            <a:r>
              <a:rPr lang="en-US" sz="2500" dirty="0">
                <a:ea typeface="Agenda Light" charset="0"/>
                <a:cs typeface="Agenda Light" charset="0"/>
              </a:rPr>
              <a:t>., Appl. Phys. Lett. 107, 241602 (2015)</a:t>
            </a:r>
          </a:p>
          <a:p>
            <a:r>
              <a:rPr lang="en-US" sz="2500" dirty="0">
                <a:ea typeface="Agenda Light" charset="0"/>
                <a:cs typeface="Agenda Light" charset="0"/>
              </a:rPr>
              <a:t>[6] M.K. Miller and R.G. Forbes, Atom-Probe  Tomography: The Local Electrode Atom Probe, Springer, New York (USA), 2014</a:t>
            </a:r>
          </a:p>
          <a:p>
            <a:r>
              <a:rPr lang="en-US" sz="2500" dirty="0">
                <a:ea typeface="Agenda Light" charset="0"/>
                <a:cs typeface="Agenda Light" charset="0"/>
              </a:rPr>
              <a:t>[7] B. Gault </a:t>
            </a:r>
            <a:r>
              <a:rPr lang="en-US" sz="2500" i="1" dirty="0">
                <a:ea typeface="Agenda Light" charset="0"/>
                <a:cs typeface="Agenda Light" charset="0"/>
              </a:rPr>
              <a:t>et al</a:t>
            </a:r>
            <a:r>
              <a:rPr lang="en-US" sz="2500" dirty="0">
                <a:ea typeface="Agenda Light" charset="0"/>
                <a:cs typeface="Agenda Light" charset="0"/>
              </a:rPr>
              <a:t>., J. Appl. Phys. 105, 248 (2009)</a:t>
            </a:r>
          </a:p>
          <a:p>
            <a:endParaRPr lang="en-US" sz="2500" dirty="0">
              <a:ea typeface="Agenda Light" charset="0"/>
              <a:cs typeface="Agenda Light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E84A7B7-FB1F-4049-8E20-06D88DE4EFBB}"/>
              </a:ext>
            </a:extLst>
          </p:cNvPr>
          <p:cNvCxnSpPr>
            <a:cxnSpLocks/>
          </p:cNvCxnSpPr>
          <p:nvPr/>
        </p:nvCxnSpPr>
        <p:spPr>
          <a:xfrm>
            <a:off x="23265534" y="32266446"/>
            <a:ext cx="936171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7CAE4C7-D0B4-4824-AF15-3F2A3E371916}"/>
              </a:ext>
            </a:extLst>
          </p:cNvPr>
          <p:cNvCxnSpPr>
            <a:cxnSpLocks/>
          </p:cNvCxnSpPr>
          <p:nvPr/>
        </p:nvCxnSpPr>
        <p:spPr>
          <a:xfrm>
            <a:off x="24483605" y="33494988"/>
            <a:ext cx="1188000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8E382A7-6D8B-4CB9-8D65-D484111C27DE}"/>
              </a:ext>
            </a:extLst>
          </p:cNvPr>
          <p:cNvSpPr txBox="1"/>
          <p:nvPr/>
        </p:nvSpPr>
        <p:spPr>
          <a:xfrm>
            <a:off x="24507492" y="33140177"/>
            <a:ext cx="121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 um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50EE272-CC28-487E-8F37-A109C3FC714C}"/>
              </a:ext>
            </a:extLst>
          </p:cNvPr>
          <p:cNvSpPr txBox="1"/>
          <p:nvPr/>
        </p:nvSpPr>
        <p:spPr>
          <a:xfrm>
            <a:off x="0" y="3143833"/>
            <a:ext cx="302752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u="sng" dirty="0"/>
              <a:t>Jeroen E. Scheerder</a:t>
            </a:r>
            <a:r>
              <a:rPr lang="en-US" sz="5000" baseline="30000" dirty="0"/>
              <a:t>1</a:t>
            </a:r>
            <a:r>
              <a:rPr lang="en-US" sz="5000" baseline="-25000" dirty="0"/>
              <a:t>,</a:t>
            </a:r>
            <a:r>
              <a:rPr lang="en-US" sz="5000" dirty="0"/>
              <a:t>  Yngwie Baron</a:t>
            </a:r>
            <a:r>
              <a:rPr lang="en-US" sz="5000" baseline="30000" dirty="0"/>
              <a:t>2</a:t>
            </a:r>
            <a:r>
              <a:rPr lang="en-US" sz="5000" dirty="0"/>
              <a:t>,  Richard J.H. Morris</a:t>
            </a:r>
            <a:r>
              <a:rPr lang="en-US" sz="5000" baseline="30000" dirty="0"/>
              <a:t>1  </a:t>
            </a:r>
            <a:r>
              <a:rPr lang="en-US" sz="5000" dirty="0"/>
              <a:t>and  Claudia Fleischmann</a:t>
            </a:r>
            <a:r>
              <a:rPr lang="en-US" sz="5000" baseline="30000" dirty="0"/>
              <a:t>1,3</a:t>
            </a:r>
            <a:r>
              <a:rPr lang="en-US" sz="5000" dirty="0"/>
              <a:t>  </a:t>
            </a:r>
          </a:p>
        </p:txBody>
      </p:sp>
      <p:pic>
        <p:nvPicPr>
          <p:cNvPr id="5" name="Picture 4" descr="Vacature: doctoraatsbursaal FWO-project — Vakgroep Sociologie —  Universiteit Gent">
            <a:extLst>
              <a:ext uri="{FF2B5EF4-FFF2-40B4-BE49-F238E27FC236}">
                <a16:creationId xmlns:a16="http://schemas.microsoft.com/office/drawing/2014/main" id="{D2058134-9133-1AC2-8639-949D9874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26" y="40499435"/>
            <a:ext cx="5826310" cy="115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DB543F70-BBD0-4ABE-A124-E7A8FFD7D77B}"/>
              </a:ext>
            </a:extLst>
          </p:cNvPr>
          <p:cNvSpPr/>
          <p:nvPr/>
        </p:nvSpPr>
        <p:spPr>
          <a:xfrm>
            <a:off x="24397558" y="37420729"/>
            <a:ext cx="5322438" cy="2747968"/>
          </a:xfrm>
          <a:prstGeom prst="roundRect">
            <a:avLst/>
          </a:prstGeom>
          <a:noFill/>
          <a:ln w="76200">
            <a:solidFill>
              <a:srgbClr val="3F98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>
              <a:latin typeface="Gill Sans MT"/>
              <a:cs typeface="Gill Sans M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840A9E0-834F-0A31-5C5F-595C8C073F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43" t="2073" r="1410" b="177"/>
          <a:stretch/>
        </p:blipFill>
        <p:spPr>
          <a:xfrm>
            <a:off x="27222657" y="37473688"/>
            <a:ext cx="2197918" cy="220480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3679B36-C8F0-E774-F42B-2DA1C98D2C7D}"/>
              </a:ext>
            </a:extLst>
          </p:cNvPr>
          <p:cNvSpPr txBox="1"/>
          <p:nvPr/>
        </p:nvSpPr>
        <p:spPr>
          <a:xfrm>
            <a:off x="24699878" y="39546595"/>
            <a:ext cx="4952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a typeface="Agenda Light" charset="0"/>
                <a:cs typeface="Agenda Light" charset="0"/>
              </a:rPr>
              <a:t>Jeroen.Scheerder@imec.be</a:t>
            </a:r>
            <a:endParaRPr lang="en-GB" sz="2800" dirty="0" err="1">
              <a:ea typeface="Agenda Light" charset="0"/>
              <a:cs typeface="Agenda Light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39325B-E810-5998-2CBC-7A03F2BBEC58}"/>
              </a:ext>
            </a:extLst>
          </p:cNvPr>
          <p:cNvSpPr txBox="1"/>
          <p:nvPr/>
        </p:nvSpPr>
        <p:spPr>
          <a:xfrm>
            <a:off x="830263" y="4251225"/>
            <a:ext cx="28683787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baseline="30000" dirty="0"/>
              <a:t>1</a:t>
            </a:r>
            <a:r>
              <a:rPr lang="en-US" sz="4400" i="1" dirty="0"/>
              <a:t> imec, </a:t>
            </a:r>
            <a:r>
              <a:rPr lang="en-US" sz="4400" i="1" dirty="0" err="1"/>
              <a:t>Kapeldreef</a:t>
            </a:r>
            <a:r>
              <a:rPr lang="en-US" sz="4400" i="1" dirty="0"/>
              <a:t> 75, 3001, Leuven, Belgium</a:t>
            </a:r>
          </a:p>
          <a:p>
            <a:pPr algn="ctr"/>
            <a:r>
              <a:rPr lang="en-US" sz="4400" i="1" baseline="30000" dirty="0"/>
              <a:t>2</a:t>
            </a:r>
            <a:r>
              <a:rPr lang="en-US" sz="4400" i="1" dirty="0"/>
              <a:t> Department of Applied Physics and Science Education, Eindhoven University of  Technology, Eindhoven 5612 AZ,  The Netherlands  </a:t>
            </a:r>
          </a:p>
          <a:p>
            <a:pPr algn="ctr"/>
            <a:r>
              <a:rPr lang="en-US" sz="4400" i="1" baseline="30000" dirty="0"/>
              <a:t>3</a:t>
            </a:r>
            <a:r>
              <a:rPr lang="en-US" sz="4400" i="1" dirty="0"/>
              <a:t> KU Leuven, Department of Physics and Astronomy, Quantum Solid-State Physics, B-3001 Leuven, Belgium</a:t>
            </a:r>
          </a:p>
          <a:p>
            <a:pPr algn="ctr"/>
            <a:endParaRPr lang="en-GB" sz="5000" baseline="30000" dirty="0">
              <a:ea typeface="Agenda Light" charset="0"/>
              <a:cs typeface="Agenda Light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11A7B9-3498-2B5D-FFBE-75EDCA61A41E}"/>
              </a:ext>
            </a:extLst>
          </p:cNvPr>
          <p:cNvSpPr txBox="1"/>
          <p:nvPr/>
        </p:nvSpPr>
        <p:spPr>
          <a:xfrm>
            <a:off x="966600" y="7165166"/>
            <a:ext cx="14175246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ea typeface="Agenda Light" charset="0"/>
                <a:cs typeface="Agenda Light" charset="0"/>
              </a:rPr>
              <a:t>Crystallographic information in APT data can be used to calibrate reconstruction parameters [1]</a:t>
            </a: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000" dirty="0">
              <a:ea typeface="Agenda Light" charset="0"/>
              <a:cs typeface="Agenda Light" charset="0"/>
            </a:endParaRP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ea typeface="Agenda Light" charset="0"/>
                <a:cs typeface="Agenda Light" charset="0"/>
              </a:rPr>
              <a:t>Accurate reconstruction desirable in semiconductor technology, e.g. for dopant profiling or interface characterization with sub-nm accuracy</a:t>
            </a: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000" dirty="0">
              <a:ea typeface="Agenda Light" charset="0"/>
              <a:cs typeface="Agenda Light" charset="0"/>
            </a:endParaRP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ea typeface="Agenda Light" charset="0"/>
                <a:cs typeface="Agenda Light" charset="0"/>
              </a:rPr>
              <a:t>Pole and zone lines often readily available in metallic samples from density hit map, but not in semiconductor samples</a:t>
            </a: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000" dirty="0">
              <a:ea typeface="Agenda Light" charset="0"/>
              <a:cs typeface="Agenda Light" charset="0"/>
            </a:endParaRP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ea typeface="Agenda Light" charset="0"/>
                <a:cs typeface="Agenda Light" charset="0"/>
              </a:rPr>
              <a:t>Various metrics correlated with crystallography (</a:t>
            </a:r>
            <a:r>
              <a:rPr lang="en-US" sz="3000" dirty="0" err="1">
                <a:ea typeface="Agenda Light" charset="0"/>
                <a:cs typeface="Agenda Light" charset="0"/>
              </a:rPr>
              <a:t>multihits</a:t>
            </a:r>
            <a:r>
              <a:rPr lang="en-US" sz="3000" dirty="0">
                <a:ea typeface="Agenda Light" charset="0"/>
                <a:cs typeface="Agenda Light" charset="0"/>
              </a:rPr>
              <a:t>, charge state ratio,...) have been explored to reveal crystallographic information in APT data [2,3]</a:t>
            </a: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000" dirty="0">
              <a:ea typeface="Agenda Light" charset="0"/>
              <a:cs typeface="Agenda Light" charset="0"/>
            </a:endParaRP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ea typeface="Agenda Light" charset="0"/>
                <a:cs typeface="Agenda Light" charset="0"/>
              </a:rPr>
              <a:t>Success depends on material and experimental parameters </a:t>
            </a:r>
            <a:br>
              <a:rPr lang="en-US" sz="3000" dirty="0">
                <a:ea typeface="Agenda Light" charset="0"/>
                <a:cs typeface="Agenda Light" charset="0"/>
              </a:rPr>
            </a:br>
            <a:r>
              <a:rPr lang="en-US" sz="3000" dirty="0">
                <a:ea typeface="Agenda Light" charset="0"/>
                <a:cs typeface="Agenda Light" charset="0"/>
              </a:rPr>
              <a:t>(underlying mechanisms not fully understood yet)</a:t>
            </a:r>
          </a:p>
          <a:p>
            <a:pPr marL="857250" indent="-8572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3000" dirty="0">
              <a:ea typeface="Agenda Light" charset="0"/>
              <a:cs typeface="Agenda Light" charset="0"/>
            </a:endParaRPr>
          </a:p>
          <a:p>
            <a:pPr marL="857250" indent="-8572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GB" sz="2700" dirty="0" err="1">
              <a:ea typeface="Agenda Light" charset="0"/>
              <a:cs typeface="Agenda Light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AA4C1D9-514B-68D9-259F-7E63BE47E6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84" b="7409"/>
          <a:stretch/>
        </p:blipFill>
        <p:spPr>
          <a:xfrm>
            <a:off x="10262129" y="40449813"/>
            <a:ext cx="3682078" cy="160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BA62B3-4A2A-9FD3-FBC7-C6182457C317}"/>
              </a:ext>
            </a:extLst>
          </p:cNvPr>
          <p:cNvSpPr txBox="1"/>
          <p:nvPr/>
        </p:nvSpPr>
        <p:spPr>
          <a:xfrm>
            <a:off x="1228420" y="13554845"/>
            <a:ext cx="902904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500" dirty="0">
                <a:ea typeface="Agenda Light" charset="0"/>
                <a:cs typeface="Agenda Light" charset="0"/>
              </a:rPr>
              <a:t>Sb doped Si (Cameca PSM), </a:t>
            </a:r>
            <a:r>
              <a:rPr lang="en-US" sz="2500" b="1" dirty="0">
                <a:ea typeface="Agenda Light" charset="0"/>
                <a:cs typeface="Agenda Light" charset="0"/>
              </a:rPr>
              <a:t>20x10</a:t>
            </a:r>
            <a:r>
              <a:rPr lang="en-US" sz="2500" b="1" baseline="30000" dirty="0">
                <a:ea typeface="Agenda Light" charset="0"/>
                <a:cs typeface="Agenda Light" charset="0"/>
              </a:rPr>
              <a:t>6</a:t>
            </a:r>
            <a:r>
              <a:rPr lang="en-US" sz="2500" b="1" dirty="0">
                <a:ea typeface="Agenda Light" charset="0"/>
                <a:cs typeface="Agenda Light" charset="0"/>
              </a:rPr>
              <a:t> hits </a:t>
            </a:r>
            <a:r>
              <a:rPr lang="en-US" sz="2500" dirty="0">
                <a:ea typeface="Agenda Light" charset="0"/>
                <a:cs typeface="Agenda Light" charset="0"/>
              </a:rPr>
              <a:t>acquired on LEAP 5000 XR</a:t>
            </a:r>
          </a:p>
          <a:p>
            <a:pPr>
              <a:buClr>
                <a:schemeClr val="tx2"/>
              </a:buClr>
            </a:pPr>
            <a:r>
              <a:rPr lang="en-US" sz="2500" dirty="0">
                <a:ea typeface="Agenda Light" charset="0"/>
                <a:cs typeface="Agenda Light" charset="0"/>
              </a:rPr>
              <a:t>base temperature = 50K, Voltage mode PF=20%, </a:t>
            </a:r>
          </a:p>
          <a:p>
            <a:pPr>
              <a:buClr>
                <a:schemeClr val="tx2"/>
              </a:buClr>
            </a:pPr>
            <a:r>
              <a:rPr lang="en-US" sz="2500" dirty="0">
                <a:ea typeface="Agenda Light" charset="0"/>
                <a:cs typeface="Agenda Light" charset="0"/>
              </a:rPr>
              <a:t>K</a:t>
            </a:r>
            <a:r>
              <a:rPr lang="en-US" sz="2500" baseline="-25000" dirty="0">
                <a:ea typeface="Agenda Light" charset="0"/>
                <a:cs typeface="Agenda Light" charset="0"/>
              </a:rPr>
              <a:t>DR</a:t>
            </a:r>
            <a:r>
              <a:rPr lang="en-US" sz="2500" dirty="0">
                <a:ea typeface="Agenda Light" charset="0"/>
                <a:cs typeface="Agenda Light" charset="0"/>
              </a:rPr>
              <a:t>=0.002 ions/pulse (1/K</a:t>
            </a:r>
            <a:r>
              <a:rPr lang="en-US" sz="2500" baseline="-25000" dirty="0">
                <a:ea typeface="Agenda Light" charset="0"/>
                <a:cs typeface="Agenda Light" charset="0"/>
              </a:rPr>
              <a:t>DR</a:t>
            </a:r>
            <a:r>
              <a:rPr lang="en-US" sz="2500" dirty="0">
                <a:ea typeface="Agenda Light" charset="0"/>
                <a:cs typeface="Agenda Light" charset="0"/>
              </a:rPr>
              <a:t>~ 500)</a:t>
            </a:r>
            <a:endParaRPr lang="en-US" sz="3200" dirty="0">
              <a:ea typeface="Agenda Light" charset="0"/>
              <a:cs typeface="Agenda Light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E5CF2E-7529-71C0-1B42-93903CFEE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4872" y="15142954"/>
            <a:ext cx="5739104" cy="3830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F37A56-C0B6-8A0D-F2F2-D963318018E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4" b="89455" l="2387" r="96897">
                        <a14:foregroundMark x1="14797" y1="89455" x2="14797" y2="51636"/>
                        <a14:foregroundMark x1="14797" y1="51636" x2="17184" y2="86182"/>
                        <a14:foregroundMark x1="17184" y1="86182" x2="48687" y2="86182"/>
                        <a14:foregroundMark x1="48687" y1="86182" x2="89260" y2="86182"/>
                        <a14:foregroundMark x1="89260" y1="86182" x2="25776" y2="72000"/>
                        <a14:foregroundMark x1="25776" y1="72000" x2="21718" y2="60364"/>
                        <a14:foregroundMark x1="24105" y1="66182" x2="15036" y2="30545"/>
                        <a14:foregroundMark x1="15036" y1="30545" x2="43198" y2="4364"/>
                        <a14:foregroundMark x1="43198" y1="4364" x2="76134" y2="5455"/>
                        <a14:foregroundMark x1="76134" y1="5455" x2="94033" y2="88364"/>
                        <a14:foregroundMark x1="94033" y1="88364" x2="67542" y2="81818"/>
                        <a14:foregroundMark x1="67542" y1="81818" x2="67303" y2="82182"/>
                        <a14:foregroundMark x1="93079" y1="44364" x2="93079" y2="10182"/>
                        <a14:foregroundMark x1="93079" y1="10182" x2="95943" y2="39273"/>
                        <a14:foregroundMark x1="95943" y1="39273" x2="93079" y2="364"/>
                        <a14:foregroundMark x1="3580" y1="54182" x2="2625" y2="34545"/>
                        <a14:foregroundMark x1="80430" y1="82545" x2="78520" y2="81091"/>
                        <a14:foregroundMark x1="87112" y1="82182" x2="79475" y2="82182"/>
                        <a14:foregroundMark x1="96420" y1="88364" x2="96897" y2="86545"/>
                        <a14:foregroundMark x1="95465" y1="86545" x2="93079" y2="89818"/>
                        <a14:foregroundMark x1="94988" y1="88364" x2="96897" y2="70545"/>
                        <a14:backgroundMark x1="6444" y1="98545" x2="2625" y2="83273"/>
                      </a14:backgroundRemoval>
                    </a14:imgEffect>
                  </a14:imgLayer>
                </a14:imgProps>
              </a:ext>
            </a:extLst>
          </a:blip>
          <a:srcRect t="1693" r="1507"/>
          <a:stretch/>
        </p:blipFill>
        <p:spPr>
          <a:xfrm>
            <a:off x="3510111" y="15317260"/>
            <a:ext cx="2415698" cy="2059702"/>
          </a:xfrm>
          <a:prstGeom prst="snipRoundRect">
            <a:avLst>
              <a:gd name="adj1" fmla="val 0"/>
              <a:gd name="adj2" fmla="val 0"/>
            </a:avLst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77158C-D27F-7878-A519-464C5748615D}"/>
              </a:ext>
            </a:extLst>
          </p:cNvPr>
          <p:cNvSpPr txBox="1"/>
          <p:nvPr/>
        </p:nvSpPr>
        <p:spPr>
          <a:xfrm>
            <a:off x="15338367" y="7648872"/>
            <a:ext cx="14141027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ea typeface="Agenda Light" charset="0"/>
                <a:cs typeface="Agenda Light" charset="0"/>
              </a:rPr>
              <a:t>Detector event histogram (DEH</a:t>
            </a:r>
            <a:r>
              <a:rPr lang="en-US" sz="3000">
                <a:ea typeface="Agenda Light" charset="0"/>
                <a:cs typeface="Agenda Light" charset="0"/>
              </a:rPr>
              <a:t>) filters </a:t>
            </a:r>
            <a:r>
              <a:rPr lang="en-US" sz="3000" dirty="0">
                <a:ea typeface="Agenda Light" charset="0"/>
                <a:cs typeface="Agenda Light" charset="0"/>
              </a:rPr>
              <a:t>based on the number of pulses between consecutive hits to reveal poles in Si&lt;001&gt;</a:t>
            </a:r>
          </a:p>
          <a:p>
            <a:pPr>
              <a:buClr>
                <a:schemeClr val="tx2"/>
              </a:buClr>
            </a:pPr>
            <a:endParaRPr lang="en-US" sz="1000" dirty="0">
              <a:ea typeface="Agenda Light" charset="0"/>
              <a:cs typeface="Agenda Light" charset="0"/>
            </a:endParaRP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ea typeface="Agenda Light" charset="0"/>
                <a:cs typeface="Agenda Light" charset="0"/>
              </a:rPr>
              <a:t>novel</a:t>
            </a:r>
            <a:r>
              <a:rPr lang="en-US" sz="3000" dirty="0">
                <a:ea typeface="Agenda Light" charset="0"/>
                <a:cs typeface="Agenda Light" charset="0"/>
              </a:rPr>
              <a:t> filter, based on the </a:t>
            </a:r>
            <a:r>
              <a:rPr lang="en-US" sz="3000" b="1" dirty="0">
                <a:ea typeface="Agenda Light" charset="0"/>
                <a:cs typeface="Agenda Light" charset="0"/>
              </a:rPr>
              <a:t>relative</a:t>
            </a:r>
            <a:r>
              <a:rPr lang="en-US" sz="3000" dirty="0">
                <a:ea typeface="Agenda Light" charset="0"/>
                <a:cs typeface="Agenda Light" charset="0"/>
              </a:rPr>
              <a:t> amount of events with limited pulses in between, reveals the &lt;311&gt; family and other 4-fold symmetric features, for datasets containing </a:t>
            </a:r>
            <a:br>
              <a:rPr lang="en-US" sz="3000" dirty="0">
                <a:ea typeface="Agenda Light" charset="0"/>
                <a:cs typeface="Agenda Light" charset="0"/>
              </a:rPr>
            </a:br>
            <a:r>
              <a:rPr lang="en-US" sz="3000" dirty="0">
                <a:ea typeface="Agenda Light" charset="0"/>
                <a:cs typeface="Agenda Light" charset="0"/>
              </a:rPr>
              <a:t>⪆ 2x10</a:t>
            </a:r>
            <a:r>
              <a:rPr lang="en-US" sz="3000" baseline="30000" dirty="0">
                <a:ea typeface="Agenda Light" charset="0"/>
                <a:cs typeface="Agenda Light" charset="0"/>
              </a:rPr>
              <a:t>6 </a:t>
            </a:r>
            <a:r>
              <a:rPr lang="en-US" sz="3000" dirty="0">
                <a:ea typeface="Agenda Light" charset="0"/>
                <a:cs typeface="Agenda Light" charset="0"/>
              </a:rPr>
              <a:t>hits</a:t>
            </a: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000" dirty="0">
              <a:ea typeface="Agenda Light" charset="0"/>
              <a:cs typeface="Agenda Light" charset="0"/>
            </a:endParaRP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ea typeface="Agenda Light" charset="0"/>
                <a:cs typeface="Agenda Light" charset="0"/>
              </a:rPr>
              <a:t>Practical application: reduction of detector fill with increasing tip-local electrode distance is not caused by changes in image compression, but is a “shadowing effect”</a:t>
            </a:r>
            <a:br>
              <a:rPr lang="en-US" sz="3000" dirty="0">
                <a:ea typeface="Agenda Light" charset="0"/>
                <a:cs typeface="Agenda Light" charset="0"/>
              </a:rPr>
            </a:br>
            <a:endParaRPr lang="en-US" sz="1000" dirty="0">
              <a:ea typeface="Agenda Light" charset="0"/>
              <a:cs typeface="Agenda Light" charset="0"/>
            </a:endParaRPr>
          </a:p>
          <a:p>
            <a:pPr marL="266700" indent="-2667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ea typeface="Agenda Light" charset="0"/>
                <a:cs typeface="Agenda Light" charset="0"/>
              </a:rPr>
              <a:t>The exact origin of the revealed 4-fold symmetric crystallographic patterns (and significant differences between laser and voltage mode) requires further clarification.</a:t>
            </a:r>
            <a:r>
              <a:rPr lang="en-US" sz="2700" b="1" dirty="0">
                <a:ea typeface="Agenda Light" charset="0"/>
                <a:cs typeface="Agenda Light" charset="0"/>
              </a:rPr>
              <a:t>	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8E5F17-44FF-AFBE-6985-FDFDB9C8C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23445" y="18043259"/>
            <a:ext cx="5209361" cy="4388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18609BB-F14A-72D9-55D9-DB949D1F8E21}"/>
              </a:ext>
            </a:extLst>
          </p:cNvPr>
          <p:cNvSpPr txBox="1"/>
          <p:nvPr/>
        </p:nvSpPr>
        <p:spPr>
          <a:xfrm>
            <a:off x="3889830" y="15333501"/>
            <a:ext cx="344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ea typeface="Agenda Light" charset="0"/>
                <a:cs typeface="Agenda Light" charset="0"/>
              </a:rPr>
              <a:t>Poisson (random) [4]</a:t>
            </a:r>
            <a:br>
              <a:rPr lang="en-US" sz="2000" dirty="0">
                <a:solidFill>
                  <a:srgbClr val="FF0000"/>
                </a:solidFill>
                <a:ea typeface="Agenda Light" charset="0"/>
                <a:cs typeface="Agenda Light" charset="0"/>
              </a:rPr>
            </a:br>
            <a:r>
              <a:rPr lang="en-US" sz="2000" dirty="0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P(</a:t>
            </a:r>
            <a:r>
              <a:rPr lang="en-US" sz="2000" i="1" dirty="0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)=</a:t>
            </a:r>
            <a:r>
              <a:rPr lang="en-US" sz="2000" i="1" dirty="0" err="1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DR</a:t>
            </a:r>
            <a:r>
              <a:rPr lang="en-US" sz="2000" dirty="0" err="1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exp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-</a:t>
            </a:r>
            <a:r>
              <a:rPr lang="en-US" sz="2000" i="1" dirty="0" err="1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 err="1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p</a:t>
            </a:r>
            <a:r>
              <a:rPr lang="en-US" sz="2000" i="1" dirty="0" err="1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DR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Agenda Light" charset="0"/>
                <a:cs typeface="Times New Roman" panose="02020603050405020304" pitchFamily="18" charset="0"/>
              </a:rPr>
              <a:t>) </a:t>
            </a:r>
            <a:endParaRPr lang="en-GB" sz="2000" dirty="0" err="1">
              <a:solidFill>
                <a:srgbClr val="FF0000"/>
              </a:solidFill>
              <a:latin typeface="+mj-lt"/>
              <a:ea typeface="Agenda Light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E55DF5-C503-FD4F-6087-61813504353C}"/>
              </a:ext>
            </a:extLst>
          </p:cNvPr>
          <p:cNvCxnSpPr>
            <a:cxnSpLocks/>
          </p:cNvCxnSpPr>
          <p:nvPr/>
        </p:nvCxnSpPr>
        <p:spPr>
          <a:xfrm flipV="1">
            <a:off x="4988457" y="16106686"/>
            <a:ext cx="429352" cy="707886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3D0C78-0931-C83F-ECC0-4A7F6A2438CF}"/>
              </a:ext>
            </a:extLst>
          </p:cNvPr>
          <p:cNvCxnSpPr>
            <a:cxnSpLocks/>
          </p:cNvCxnSpPr>
          <p:nvPr/>
        </p:nvCxnSpPr>
        <p:spPr>
          <a:xfrm flipV="1">
            <a:off x="5188315" y="16081118"/>
            <a:ext cx="458988" cy="1890909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85B1C9A-8C25-ECD3-1B48-7DE39E9099FD}"/>
              </a:ext>
            </a:extLst>
          </p:cNvPr>
          <p:cNvSpPr/>
          <p:nvPr/>
        </p:nvSpPr>
        <p:spPr>
          <a:xfrm>
            <a:off x="2273867" y="15551342"/>
            <a:ext cx="333263" cy="12498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 err="1">
              <a:latin typeface="+mj-lt"/>
              <a:ea typeface="Agenda Light" charset="0"/>
              <a:cs typeface="Agenda Light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DA46C6E-321E-45D3-2248-E9058BD76D22}"/>
              </a:ext>
            </a:extLst>
          </p:cNvPr>
          <p:cNvCxnSpPr>
            <a:cxnSpLocks/>
          </p:cNvCxnSpPr>
          <p:nvPr/>
        </p:nvCxnSpPr>
        <p:spPr>
          <a:xfrm flipV="1">
            <a:off x="2603943" y="15341383"/>
            <a:ext cx="1285887" cy="20127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FA958B-23D5-9FB3-C43A-4E6CD0AC7E85}"/>
              </a:ext>
            </a:extLst>
          </p:cNvPr>
          <p:cNvCxnSpPr>
            <a:cxnSpLocks/>
          </p:cNvCxnSpPr>
          <p:nvPr/>
        </p:nvCxnSpPr>
        <p:spPr>
          <a:xfrm>
            <a:off x="2623059" y="16801193"/>
            <a:ext cx="1266771" cy="208153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9D233C-40A4-CCBA-7F22-6924CC4B8872}"/>
              </a:ext>
            </a:extLst>
          </p:cNvPr>
          <p:cNvSpPr txBox="1"/>
          <p:nvPr/>
        </p:nvSpPr>
        <p:spPr>
          <a:xfrm>
            <a:off x="3002111" y="14844258"/>
            <a:ext cx="28746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i="1" dirty="0">
                <a:ea typeface="Agenda Light" charset="0"/>
                <a:cs typeface="Agenda Light" charset="0"/>
              </a:rPr>
              <a:t>N</a:t>
            </a:r>
            <a:r>
              <a:rPr lang="en-US" sz="2500" b="1" i="1" baseline="-25000" dirty="0">
                <a:ea typeface="Agenda Light" charset="0"/>
                <a:cs typeface="Agenda Light" charset="0"/>
              </a:rPr>
              <a:t>p</a:t>
            </a:r>
            <a:r>
              <a:rPr lang="en-US" sz="2500" b="1" i="1" dirty="0">
                <a:ea typeface="Agenda Light" charset="0"/>
                <a:cs typeface="Agenda Light" charset="0"/>
              </a:rPr>
              <a:t> histogram</a:t>
            </a:r>
            <a:endParaRPr lang="en-GB" sz="2500" b="1" i="1" dirty="0" err="1">
              <a:ea typeface="Agenda Light" charset="0"/>
              <a:cs typeface="Agenda Light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209F26D-D502-BF7A-B145-4704460C8C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2613" y="19904479"/>
            <a:ext cx="5947408" cy="3829152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DE69AF-6C2F-B7A6-CC49-99AF7074B283}"/>
              </a:ext>
            </a:extLst>
          </p:cNvPr>
          <p:cNvCxnSpPr>
            <a:cxnSpLocks/>
          </p:cNvCxnSpPr>
          <p:nvPr/>
        </p:nvCxnSpPr>
        <p:spPr>
          <a:xfrm flipV="1">
            <a:off x="2273867" y="15333501"/>
            <a:ext cx="4500000" cy="262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DF7F3B-0EAF-44FA-0857-533E6B48B03E}"/>
              </a:ext>
            </a:extLst>
          </p:cNvPr>
          <p:cNvSpPr txBox="1"/>
          <p:nvPr/>
        </p:nvSpPr>
        <p:spPr>
          <a:xfrm>
            <a:off x="1219167" y="18619794"/>
            <a:ext cx="87853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500" dirty="0">
                <a:ea typeface="Agenda Light" charset="0"/>
                <a:cs typeface="Agenda Light" charset="0"/>
              </a:rPr>
              <a:t>Not random: </a:t>
            </a:r>
            <a:br>
              <a:rPr lang="en-US" sz="2500" dirty="0">
                <a:ea typeface="Agenda Light" charset="0"/>
                <a:cs typeface="Agenda Light" charset="0"/>
              </a:rPr>
            </a:br>
            <a:r>
              <a:rPr lang="en-US" sz="2500" dirty="0">
                <a:ea typeface="Agenda Light" charset="0"/>
                <a:cs typeface="Agenda Light" charset="0"/>
              </a:rPr>
              <a:t>at small </a:t>
            </a:r>
            <a:r>
              <a:rPr lang="en-US" sz="2500" i="1" dirty="0">
                <a:ea typeface="Agenda Light" charset="0"/>
                <a:cs typeface="Agenda Light" charset="0"/>
              </a:rPr>
              <a:t>N</a:t>
            </a:r>
            <a:r>
              <a:rPr lang="en-US" sz="2500" i="1" baseline="-25000" dirty="0">
                <a:ea typeface="Agenda Light" charset="0"/>
                <a:cs typeface="Agenda Light" charset="0"/>
              </a:rPr>
              <a:t>p</a:t>
            </a:r>
            <a:r>
              <a:rPr lang="en-US" sz="2500" dirty="0">
                <a:ea typeface="Agenda Light" charset="0"/>
                <a:cs typeface="Agenda Light" charset="0"/>
              </a:rPr>
              <a:t>, evaporation events correlated in </a:t>
            </a:r>
            <a:r>
              <a:rPr lang="en-US" sz="2500" b="1" dirty="0">
                <a:ea typeface="Agenda Light" charset="0"/>
                <a:cs typeface="Agenda Light" charset="0"/>
              </a:rPr>
              <a:t>time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9B9805-F4ED-232F-B481-79DD64C13F70}"/>
              </a:ext>
            </a:extLst>
          </p:cNvPr>
          <p:cNvCxnSpPr>
            <a:cxnSpLocks/>
          </p:cNvCxnSpPr>
          <p:nvPr/>
        </p:nvCxnSpPr>
        <p:spPr>
          <a:xfrm>
            <a:off x="6451600" y="20583855"/>
            <a:ext cx="335798" cy="0"/>
          </a:xfrm>
          <a:prstGeom prst="straightConnector1">
            <a:avLst/>
          </a:prstGeom>
          <a:ln w="41275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B99991B-C2C4-5D58-8500-59B825329CAA}"/>
              </a:ext>
            </a:extLst>
          </p:cNvPr>
          <p:cNvSpPr txBox="1"/>
          <p:nvPr/>
        </p:nvSpPr>
        <p:spPr>
          <a:xfrm>
            <a:off x="1219167" y="23650503"/>
            <a:ext cx="87853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500" dirty="0">
                <a:ea typeface="Agenda Light" charset="0"/>
                <a:cs typeface="Agenda Light" charset="0"/>
              </a:rPr>
              <a:t>Not random: </a:t>
            </a:r>
            <a:br>
              <a:rPr lang="en-US" sz="2500" dirty="0">
                <a:ea typeface="Agenda Light" charset="0"/>
                <a:cs typeface="Agenda Light" charset="0"/>
              </a:rPr>
            </a:br>
            <a:r>
              <a:rPr lang="en-US" sz="2500" dirty="0">
                <a:ea typeface="Agenda Light" charset="0"/>
                <a:cs typeface="Agenda Light" charset="0"/>
              </a:rPr>
              <a:t>at small </a:t>
            </a:r>
            <a:r>
              <a:rPr lang="en-US" sz="2500" i="1" dirty="0">
                <a:ea typeface="Agenda Light" charset="0"/>
                <a:cs typeface="Agenda Light" charset="0"/>
              </a:rPr>
              <a:t>N</a:t>
            </a:r>
            <a:r>
              <a:rPr lang="en-US" sz="2500" i="1" baseline="-25000" dirty="0">
                <a:ea typeface="Agenda Light" charset="0"/>
                <a:cs typeface="Agenda Light" charset="0"/>
              </a:rPr>
              <a:t>p</a:t>
            </a:r>
            <a:r>
              <a:rPr lang="en-US" sz="2500" dirty="0">
                <a:ea typeface="Agenda Light" charset="0"/>
                <a:cs typeface="Agenda Light" charset="0"/>
              </a:rPr>
              <a:t>, evaporation events correlated in </a:t>
            </a:r>
            <a:r>
              <a:rPr lang="en-US" sz="2500" b="1" dirty="0">
                <a:ea typeface="Agenda Light" charset="0"/>
                <a:cs typeface="Agenda Light" charset="0"/>
              </a:rPr>
              <a:t>space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079E124-23E1-5FEB-4FD7-4FD75391E537}"/>
              </a:ext>
            </a:extLst>
          </p:cNvPr>
          <p:cNvSpPr/>
          <p:nvPr/>
        </p:nvSpPr>
        <p:spPr>
          <a:xfrm>
            <a:off x="739248" y="16230600"/>
            <a:ext cx="1597552" cy="2667000"/>
          </a:xfrm>
          <a:custGeom>
            <a:avLst/>
            <a:gdLst>
              <a:gd name="connsiteX0" fmla="*/ 1597552 w 1597552"/>
              <a:gd name="connsiteY0" fmla="*/ 0 h 2768600"/>
              <a:gd name="connsiteX1" fmla="*/ 1267352 w 1597552"/>
              <a:gd name="connsiteY1" fmla="*/ 254000 h 2768600"/>
              <a:gd name="connsiteX2" fmla="*/ 518052 w 1597552"/>
              <a:gd name="connsiteY2" fmla="*/ 1079500 h 2768600"/>
              <a:gd name="connsiteX3" fmla="*/ 48152 w 1597552"/>
              <a:gd name="connsiteY3" fmla="*/ 1943100 h 2768600"/>
              <a:gd name="connsiteX4" fmla="*/ 35452 w 1597552"/>
              <a:gd name="connsiteY4" fmla="*/ 2616200 h 2768600"/>
              <a:gd name="connsiteX5" fmla="*/ 225952 w 1597552"/>
              <a:gd name="connsiteY5" fmla="*/ 2743200 h 2768600"/>
              <a:gd name="connsiteX6" fmla="*/ 441852 w 1597552"/>
              <a:gd name="connsiteY6" fmla="*/ 276860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7552" h="2768600">
                <a:moveTo>
                  <a:pt x="1597552" y="0"/>
                </a:moveTo>
                <a:cubicBezTo>
                  <a:pt x="1522410" y="37041"/>
                  <a:pt x="1447269" y="74083"/>
                  <a:pt x="1267352" y="254000"/>
                </a:cubicBezTo>
                <a:cubicBezTo>
                  <a:pt x="1087435" y="433917"/>
                  <a:pt x="721252" y="797983"/>
                  <a:pt x="518052" y="1079500"/>
                </a:cubicBezTo>
                <a:cubicBezTo>
                  <a:pt x="314852" y="1361017"/>
                  <a:pt x="128585" y="1686983"/>
                  <a:pt x="48152" y="1943100"/>
                </a:cubicBezTo>
                <a:cubicBezTo>
                  <a:pt x="-32281" y="2199217"/>
                  <a:pt x="5819" y="2482850"/>
                  <a:pt x="35452" y="2616200"/>
                </a:cubicBezTo>
                <a:cubicBezTo>
                  <a:pt x="65085" y="2749550"/>
                  <a:pt x="158219" y="2717800"/>
                  <a:pt x="225952" y="2743200"/>
                </a:cubicBezTo>
                <a:cubicBezTo>
                  <a:pt x="293685" y="2768600"/>
                  <a:pt x="367768" y="2768600"/>
                  <a:pt x="441852" y="2768600"/>
                </a:cubicBezTo>
              </a:path>
            </a:pathLst>
          </a:custGeom>
          <a:noFill/>
          <a:ln w="47625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2B17ECC-2282-A0B5-862F-634CFB2D8CD6}"/>
              </a:ext>
            </a:extLst>
          </p:cNvPr>
          <p:cNvSpPr/>
          <p:nvPr/>
        </p:nvSpPr>
        <p:spPr>
          <a:xfrm>
            <a:off x="647700" y="21667529"/>
            <a:ext cx="2354411" cy="2222475"/>
          </a:xfrm>
          <a:custGeom>
            <a:avLst/>
            <a:gdLst>
              <a:gd name="connsiteX0" fmla="*/ 1597552 w 1597552"/>
              <a:gd name="connsiteY0" fmla="*/ 0 h 2768600"/>
              <a:gd name="connsiteX1" fmla="*/ 1267352 w 1597552"/>
              <a:gd name="connsiteY1" fmla="*/ 254000 h 2768600"/>
              <a:gd name="connsiteX2" fmla="*/ 518052 w 1597552"/>
              <a:gd name="connsiteY2" fmla="*/ 1079500 h 2768600"/>
              <a:gd name="connsiteX3" fmla="*/ 48152 w 1597552"/>
              <a:gd name="connsiteY3" fmla="*/ 1943100 h 2768600"/>
              <a:gd name="connsiteX4" fmla="*/ 35452 w 1597552"/>
              <a:gd name="connsiteY4" fmla="*/ 2616200 h 2768600"/>
              <a:gd name="connsiteX5" fmla="*/ 225952 w 1597552"/>
              <a:gd name="connsiteY5" fmla="*/ 2743200 h 2768600"/>
              <a:gd name="connsiteX6" fmla="*/ 441852 w 1597552"/>
              <a:gd name="connsiteY6" fmla="*/ 276860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7552" h="2768600">
                <a:moveTo>
                  <a:pt x="1597552" y="0"/>
                </a:moveTo>
                <a:cubicBezTo>
                  <a:pt x="1522410" y="37041"/>
                  <a:pt x="1447269" y="74083"/>
                  <a:pt x="1267352" y="254000"/>
                </a:cubicBezTo>
                <a:cubicBezTo>
                  <a:pt x="1087435" y="433917"/>
                  <a:pt x="721252" y="797983"/>
                  <a:pt x="518052" y="1079500"/>
                </a:cubicBezTo>
                <a:cubicBezTo>
                  <a:pt x="314852" y="1361017"/>
                  <a:pt x="128585" y="1686983"/>
                  <a:pt x="48152" y="1943100"/>
                </a:cubicBezTo>
                <a:cubicBezTo>
                  <a:pt x="-32281" y="2199217"/>
                  <a:pt x="5819" y="2482850"/>
                  <a:pt x="35452" y="2616200"/>
                </a:cubicBezTo>
                <a:cubicBezTo>
                  <a:pt x="65085" y="2749550"/>
                  <a:pt x="158219" y="2717800"/>
                  <a:pt x="225952" y="2743200"/>
                </a:cubicBezTo>
                <a:cubicBezTo>
                  <a:pt x="293685" y="2768600"/>
                  <a:pt x="367768" y="2768600"/>
                  <a:pt x="441852" y="2768600"/>
                </a:cubicBezTo>
              </a:path>
            </a:pathLst>
          </a:custGeom>
          <a:noFill/>
          <a:ln w="47625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CCE919-842C-162E-600C-3FFF3C21CD15}"/>
              </a:ext>
            </a:extLst>
          </p:cNvPr>
          <p:cNvSpPr txBox="1"/>
          <p:nvPr/>
        </p:nvSpPr>
        <p:spPr>
          <a:xfrm>
            <a:off x="1332143" y="19648022"/>
            <a:ext cx="64680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i="1" dirty="0">
                <a:ea typeface="Agenda Light" charset="0"/>
                <a:cs typeface="Agenda Light" charset="0"/>
              </a:rPr>
              <a:t>Hit distance between small N</a:t>
            </a:r>
            <a:r>
              <a:rPr lang="en-US" sz="2500" b="1" i="1" baseline="-25000" dirty="0">
                <a:ea typeface="Agenda Light" charset="0"/>
                <a:cs typeface="Agenda Light" charset="0"/>
              </a:rPr>
              <a:t>p</a:t>
            </a:r>
            <a:endParaRPr lang="en-GB" sz="2500" b="1" i="1" dirty="0" err="1">
              <a:ea typeface="Agenda Light" charset="0"/>
              <a:cs typeface="Agenda Light" charset="0"/>
            </a:endParaRP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F709E785-B620-21D6-7169-E8A7853801A4}"/>
              </a:ext>
            </a:extLst>
          </p:cNvPr>
          <p:cNvSpPr/>
          <p:nvPr/>
        </p:nvSpPr>
        <p:spPr>
          <a:xfrm>
            <a:off x="7611972" y="15010710"/>
            <a:ext cx="683710" cy="9491946"/>
          </a:xfrm>
          <a:prstGeom prst="rightBrace">
            <a:avLst>
              <a:gd name="adj1" fmla="val 8333"/>
              <a:gd name="adj2" fmla="val 2836"/>
            </a:avLst>
          </a:prstGeom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B410F6-DD4E-8F5F-0C3D-E9D5C372E07A}"/>
              </a:ext>
            </a:extLst>
          </p:cNvPr>
          <p:cNvCxnSpPr>
            <a:cxnSpLocks/>
          </p:cNvCxnSpPr>
          <p:nvPr/>
        </p:nvCxnSpPr>
        <p:spPr>
          <a:xfrm>
            <a:off x="8093980" y="15267384"/>
            <a:ext cx="283168" cy="0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957C76B-DC09-A9BB-AD82-44F2525111DE}"/>
              </a:ext>
            </a:extLst>
          </p:cNvPr>
          <p:cNvSpPr txBox="1"/>
          <p:nvPr/>
        </p:nvSpPr>
        <p:spPr>
          <a:xfrm>
            <a:off x="8093980" y="15035154"/>
            <a:ext cx="57027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i="1" dirty="0">
                <a:ea typeface="Agenda Light" charset="0"/>
                <a:cs typeface="Agenda Light" charset="0"/>
              </a:rPr>
              <a:t>Correlated events ~ crystallography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1DA3F5-0F36-7CDD-1BA7-FCDB49012787}"/>
              </a:ext>
            </a:extLst>
          </p:cNvPr>
          <p:cNvSpPr txBox="1"/>
          <p:nvPr/>
        </p:nvSpPr>
        <p:spPr>
          <a:xfrm>
            <a:off x="3213553" y="20087109"/>
            <a:ext cx="3408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ea typeface="Agenda Light" charset="0"/>
                <a:cs typeface="Agenda Light" charset="0"/>
              </a:rPr>
              <a:t>Stochastic evaporation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ea typeface="Agenda Light" charset="0"/>
                <a:cs typeface="Agenda Light" charset="0"/>
              </a:rPr>
              <a:t>events: peak at ½ detector fill </a:t>
            </a:r>
            <a:br>
              <a:rPr lang="en-US" sz="2000" dirty="0">
                <a:solidFill>
                  <a:srgbClr val="FF0000"/>
                </a:solidFill>
                <a:ea typeface="Agenda Light" charset="0"/>
                <a:cs typeface="Agenda Light" charset="0"/>
              </a:rPr>
            </a:br>
            <a:r>
              <a:rPr lang="en-US" sz="2000" dirty="0">
                <a:solidFill>
                  <a:srgbClr val="FF0000"/>
                </a:solidFill>
                <a:ea typeface="Agenda Light" charset="0"/>
                <a:cs typeface="Agenda Light" charset="0"/>
              </a:rPr>
              <a:t>(approx. </a:t>
            </a:r>
            <a:r>
              <a:rPr lang="en-US" sz="2000" u="sng" dirty="0">
                <a:solidFill>
                  <a:srgbClr val="FF0000"/>
                </a:solidFill>
                <a:ea typeface="Agenda Light" charset="0"/>
                <a:cs typeface="Agenda Light" charset="0"/>
              </a:rPr>
              <a:t>15 mm </a:t>
            </a:r>
            <a:r>
              <a:rPr lang="en-US" sz="2000" dirty="0">
                <a:solidFill>
                  <a:srgbClr val="FF0000"/>
                </a:solidFill>
                <a:ea typeface="Agenda Light" charset="0"/>
                <a:cs typeface="Agenda Light" charset="0"/>
              </a:rPr>
              <a:t>in this case) </a:t>
            </a:r>
            <a:endParaRPr lang="en-GB" sz="2000" dirty="0" err="1">
              <a:solidFill>
                <a:srgbClr val="FF0000"/>
              </a:solidFill>
              <a:latin typeface="+mj-lt"/>
              <a:ea typeface="Agenda Light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D04D429-B161-4221-E708-1DC98690D134}"/>
                  </a:ext>
                </a:extLst>
              </p:cNvPr>
              <p:cNvSpPr txBox="1"/>
              <p:nvPr/>
            </p:nvSpPr>
            <p:spPr>
              <a:xfrm>
                <a:off x="7956366" y="18810695"/>
                <a:ext cx="5497208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sz="6000" dirty="0" err="1">
                  <a:latin typeface="+mj-lt"/>
                  <a:ea typeface="Agenda Light" charset="0"/>
                  <a:cs typeface="Agenda Light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D04D429-B161-4221-E708-1DC98690D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66" y="18810695"/>
                <a:ext cx="5497208" cy="958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3FA9220B-A9C8-BCA4-FBF2-99A86BC98BCC}"/>
              </a:ext>
            </a:extLst>
          </p:cNvPr>
          <p:cNvSpPr txBox="1"/>
          <p:nvPr/>
        </p:nvSpPr>
        <p:spPr>
          <a:xfrm>
            <a:off x="12125399" y="19010730"/>
            <a:ext cx="109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a typeface="Agenda Light" charset="0"/>
                <a:cs typeface="Agenda Light" charset="0"/>
              </a:rPr>
              <a:t>[4]</a:t>
            </a:r>
            <a:endParaRPr lang="en-GB" sz="2400" dirty="0" err="1">
              <a:ea typeface="Agenda Light" charset="0"/>
              <a:cs typeface="Agenda Light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40C570-D55E-1BAC-241C-FEEF3D879303}"/>
              </a:ext>
            </a:extLst>
          </p:cNvPr>
          <p:cNvSpPr txBox="1"/>
          <p:nvPr/>
        </p:nvSpPr>
        <p:spPr>
          <a:xfrm>
            <a:off x="8181836" y="15990081"/>
            <a:ext cx="5253498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ea typeface="Agenda Light" charset="0"/>
                <a:cs typeface="Agenda Light" charset="0"/>
              </a:rPr>
              <a:t>At low index poles [5] </a:t>
            </a:r>
            <a:br>
              <a:rPr lang="en-US" sz="2500" dirty="0">
                <a:ea typeface="Agenda Light" charset="0"/>
                <a:cs typeface="Agenda Light" charset="0"/>
              </a:rPr>
            </a:br>
            <a:r>
              <a:rPr lang="en-US" sz="2500" dirty="0">
                <a:ea typeface="Agenda Light" charset="0"/>
                <a:cs typeface="Agenda Light" charset="0"/>
              </a:rPr>
              <a:t>(center of atomic terrace):</a:t>
            </a:r>
            <a:br>
              <a:rPr lang="en-US" sz="2500" dirty="0">
                <a:ea typeface="Agenda Light" charset="0"/>
                <a:cs typeface="Agenda Light" charset="0"/>
              </a:rPr>
            </a:br>
            <a:r>
              <a:rPr lang="en-US" sz="2500" dirty="0">
                <a:ea typeface="Agenda Light" charset="0"/>
                <a:cs typeface="Agenda Light" charset="0"/>
              </a:rPr>
              <a:t>atoms subject to higher electric field </a:t>
            </a:r>
            <a:r>
              <a:rPr lang="en-US" sz="2500" i="1" dirty="0">
                <a:ea typeface="Agenda Light" charset="0"/>
                <a:cs typeface="Agenda Light" charset="0"/>
              </a:rPr>
              <a:t>F</a:t>
            </a:r>
            <a:br>
              <a:rPr lang="en-US" sz="2500" dirty="0">
                <a:ea typeface="Agenda Light" charset="0"/>
                <a:cs typeface="Agenda Light" charset="0"/>
              </a:rPr>
            </a:br>
            <a:r>
              <a:rPr lang="en-US" sz="2500" dirty="0">
                <a:ea typeface="Agenda Light" charset="0"/>
                <a:cs typeface="Agenda Light" charset="0"/>
              </a:rPr>
              <a:t>while</a:t>
            </a:r>
            <a:br>
              <a:rPr lang="en-US" sz="2500" dirty="0">
                <a:ea typeface="Agenda Light" charset="0"/>
                <a:cs typeface="Agenda Light" charset="0"/>
              </a:rPr>
            </a:br>
            <a:r>
              <a:rPr lang="en-US" sz="2500" dirty="0">
                <a:ea typeface="Agenda Light" charset="0"/>
                <a:cs typeface="Agenda Light" charset="0"/>
              </a:rPr>
              <a:t>having lower evaporation field </a:t>
            </a:r>
            <a:r>
              <a:rPr lang="en-US" sz="2500" i="1" dirty="0">
                <a:ea typeface="Agenda Light" charset="0"/>
                <a:cs typeface="Agenda Light" charset="0"/>
              </a:rPr>
              <a:t>F</a:t>
            </a:r>
            <a:r>
              <a:rPr lang="en-US" sz="2500" i="1" baseline="-25000" dirty="0">
                <a:ea typeface="Agenda Light" charset="0"/>
                <a:cs typeface="Agenda Light" charset="0"/>
              </a:rPr>
              <a:t>e</a:t>
            </a:r>
            <a:endParaRPr lang="en-GB" sz="2500" i="1" baseline="-25000" dirty="0">
              <a:ea typeface="Agenda Light" charset="0"/>
              <a:cs typeface="Agenda Light" charset="0"/>
            </a:endParaRPr>
          </a:p>
          <a:p>
            <a:pPr algn="ctr"/>
            <a:r>
              <a:rPr lang="en-US" sz="2500" dirty="0">
                <a:ea typeface="Agenda Light" charset="0"/>
                <a:cs typeface="Agenda Light" charset="0"/>
              </a:rPr>
              <a:t>which</a:t>
            </a:r>
          </a:p>
          <a:p>
            <a:pPr algn="ctr"/>
            <a:r>
              <a:rPr lang="en-US" sz="2500" dirty="0">
                <a:ea typeface="Agenda Light" charset="0"/>
                <a:cs typeface="Agenda Light" charset="0"/>
              </a:rPr>
              <a:t>decreases N</a:t>
            </a:r>
            <a:r>
              <a:rPr lang="en-US" sz="2500" baseline="-25000" dirty="0">
                <a:ea typeface="Agenda Light" charset="0"/>
                <a:cs typeface="Agenda Light" charset="0"/>
              </a:rPr>
              <a:t>p</a:t>
            </a:r>
            <a:r>
              <a:rPr lang="en-US" sz="2500" dirty="0">
                <a:ea typeface="Agenda Light" charset="0"/>
                <a:cs typeface="Agenda Light" charset="0"/>
              </a:rPr>
              <a:t> at these locations!</a:t>
            </a:r>
          </a:p>
          <a:p>
            <a:pPr algn="ctr"/>
            <a:endParaRPr lang="en-US" sz="2500" i="1" baseline="-25000" dirty="0">
              <a:ea typeface="Agenda Light" charset="0"/>
              <a:cs typeface="Agenda Light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92470D9-DECC-C7E4-B795-311AA15B8BA9}"/>
              </a:ext>
            </a:extLst>
          </p:cNvPr>
          <p:cNvSpPr txBox="1"/>
          <p:nvPr/>
        </p:nvSpPr>
        <p:spPr>
          <a:xfrm>
            <a:off x="9298388" y="15557097"/>
            <a:ext cx="29294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ea typeface="Agenda Light" charset="0"/>
                <a:cs typeface="Agenda Light" charset="0"/>
              </a:rPr>
              <a:t>Possible mechanism:</a:t>
            </a:r>
            <a:endParaRPr lang="en-GB" sz="2500" dirty="0" err="1">
              <a:ea typeface="Agenda Light" charset="0"/>
              <a:cs typeface="Agenda Light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2519E3-C095-E931-17CD-20AEE32010DF}"/>
              </a:ext>
            </a:extLst>
          </p:cNvPr>
          <p:cNvCxnSpPr>
            <a:cxnSpLocks/>
          </p:cNvCxnSpPr>
          <p:nvPr/>
        </p:nvCxnSpPr>
        <p:spPr>
          <a:xfrm>
            <a:off x="10704970" y="19904479"/>
            <a:ext cx="0" cy="594008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5036FDE-66E5-E89B-7239-156C561000C0}"/>
              </a:ext>
            </a:extLst>
          </p:cNvPr>
          <p:cNvSpPr txBox="1"/>
          <p:nvPr/>
        </p:nvSpPr>
        <p:spPr>
          <a:xfrm>
            <a:off x="7952176" y="20574817"/>
            <a:ext cx="54972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ea typeface="Agenda Light" charset="0"/>
                <a:cs typeface="Agenda Light" charset="0"/>
              </a:rPr>
              <a:t>Filter APT data in detector space based on </a:t>
            </a:r>
            <a:r>
              <a:rPr lang="en-US" sz="2500" i="1" dirty="0">
                <a:ea typeface="Agenda Light" charset="0"/>
                <a:cs typeface="Agenda Light" charset="0"/>
              </a:rPr>
              <a:t>N</a:t>
            </a:r>
            <a:r>
              <a:rPr lang="en-US" sz="2500" i="1" baseline="-25000" dirty="0">
                <a:ea typeface="Agenda Light" charset="0"/>
                <a:cs typeface="Agenda Light" charset="0"/>
              </a:rPr>
              <a:t>p</a:t>
            </a:r>
            <a:r>
              <a:rPr lang="en-US" sz="2500" dirty="0">
                <a:ea typeface="Agenda Light" charset="0"/>
                <a:cs typeface="Agenda Light" charset="0"/>
              </a:rPr>
              <a:t> to reveal obscured crystallographic information</a:t>
            </a:r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FB5C0E1C-F3C9-05D2-ECE9-2321361DF4D6}"/>
              </a:ext>
            </a:extLst>
          </p:cNvPr>
          <p:cNvSpPr/>
          <p:nvPr/>
        </p:nvSpPr>
        <p:spPr>
          <a:xfrm>
            <a:off x="13249202" y="15010710"/>
            <a:ext cx="683710" cy="9491946"/>
          </a:xfrm>
          <a:prstGeom prst="rightBrace">
            <a:avLst>
              <a:gd name="adj1" fmla="val 8333"/>
              <a:gd name="adj2" fmla="val 2836"/>
            </a:avLst>
          </a:prstGeom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7AF3EC-6307-823C-1538-B914A597773E}"/>
              </a:ext>
            </a:extLst>
          </p:cNvPr>
          <p:cNvCxnSpPr>
            <a:cxnSpLocks/>
          </p:cNvCxnSpPr>
          <p:nvPr/>
        </p:nvCxnSpPr>
        <p:spPr>
          <a:xfrm>
            <a:off x="13714420" y="15281056"/>
            <a:ext cx="283168" cy="0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5F25A5C-E27A-8D0C-8AA7-514D8A60F37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92" t="2808" r="2012"/>
          <a:stretch/>
        </p:blipFill>
        <p:spPr>
          <a:xfrm>
            <a:off x="19850655" y="14123505"/>
            <a:ext cx="4430793" cy="34678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039482-E21C-E0FB-767A-E1EE52DFC10D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786379" y="18075418"/>
            <a:ext cx="5359577" cy="438647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4F03B68-DDBB-5D4B-B310-2C31761C9C51}"/>
              </a:ext>
            </a:extLst>
          </p:cNvPr>
          <p:cNvSpPr txBox="1"/>
          <p:nvPr/>
        </p:nvSpPr>
        <p:spPr>
          <a:xfrm>
            <a:off x="17379797" y="18064239"/>
            <a:ext cx="2201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Agenda Light" charset="0"/>
                <a:cs typeface="Agenda Light" charset="0"/>
              </a:rPr>
              <a:t>(DEH)</a:t>
            </a:r>
            <a:endParaRPr lang="en-GB" sz="2000" dirty="0" err="1">
              <a:ea typeface="Agenda Light" charset="0"/>
              <a:cs typeface="Agenda Light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8459174-43DB-7373-3578-7C6154B53B86}"/>
              </a:ext>
            </a:extLst>
          </p:cNvPr>
          <p:cNvGrpSpPr/>
          <p:nvPr/>
        </p:nvGrpSpPr>
        <p:grpSpPr>
          <a:xfrm>
            <a:off x="24573413" y="13857046"/>
            <a:ext cx="4629163" cy="3783147"/>
            <a:chOff x="24544019" y="13973802"/>
            <a:chExt cx="4540571" cy="3755695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D39546A0-BF9D-1ED6-61CF-23A6F0DAE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621883" y="13973802"/>
              <a:ext cx="4462707" cy="3755695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8170074-0C7B-5E71-EEF5-FA83FEF6AEE9}"/>
                </a:ext>
              </a:extLst>
            </p:cNvPr>
            <p:cNvSpPr/>
            <p:nvPr/>
          </p:nvSpPr>
          <p:spPr>
            <a:xfrm>
              <a:off x="24544019" y="14920458"/>
              <a:ext cx="368249" cy="265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A68E9B5-5CC4-B7DC-FADF-D9152B07D8D5}"/>
              </a:ext>
            </a:extLst>
          </p:cNvPr>
          <p:cNvSpPr txBox="1"/>
          <p:nvPr/>
        </p:nvSpPr>
        <p:spPr>
          <a:xfrm>
            <a:off x="19666108" y="13643839"/>
            <a:ext cx="10034479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>
                <a:ea typeface="Agenda Light" charset="0"/>
                <a:cs typeface="Agenda Light" charset="0"/>
              </a:rPr>
              <a:t> Spatial distribution maps</a:t>
            </a:r>
            <a:r>
              <a:rPr lang="en-US" sz="2200" i="1" dirty="0">
                <a:ea typeface="Agenda Light" charset="0"/>
                <a:cs typeface="Agenda Light" charset="0"/>
              </a:rPr>
              <a:t>   (</a:t>
            </a:r>
            <a:r>
              <a:rPr lang="en-US" sz="2200" i="1" dirty="0" err="1">
                <a:ea typeface="Agenda Light" charset="0"/>
                <a:cs typeface="Agenda Light" charset="0"/>
              </a:rPr>
              <a:t>a</a:t>
            </a:r>
            <a:r>
              <a:rPr lang="en-US" sz="2200" i="1" baseline="-25000" dirty="0" err="1">
                <a:ea typeface="Agenda Light" charset="0"/>
                <a:cs typeface="Agenda Light" charset="0"/>
              </a:rPr>
              <a:t>Si</a:t>
            </a:r>
            <a:r>
              <a:rPr lang="en-US" sz="2200" i="1" dirty="0">
                <a:ea typeface="Agenda Light" charset="0"/>
                <a:cs typeface="Agenda Light" charset="0"/>
              </a:rPr>
              <a:t> = 0.543 nm  d</a:t>
            </a:r>
            <a:r>
              <a:rPr lang="en-US" sz="2200" i="1" baseline="-25000" dirty="0">
                <a:ea typeface="Agenda Light" charset="0"/>
                <a:cs typeface="Agenda Light" charset="0"/>
              </a:rPr>
              <a:t>004</a:t>
            </a:r>
            <a:r>
              <a:rPr lang="en-US" sz="2200" i="1" dirty="0">
                <a:ea typeface="Agenda Light" charset="0"/>
                <a:cs typeface="Agenda Light" charset="0"/>
              </a:rPr>
              <a:t> = 0.136 nm d</a:t>
            </a:r>
            <a:r>
              <a:rPr lang="en-US" sz="2200" i="1" baseline="-25000" dirty="0">
                <a:ea typeface="Agenda Light" charset="0"/>
                <a:cs typeface="Agenda Light" charset="0"/>
              </a:rPr>
              <a:t>311</a:t>
            </a:r>
            <a:r>
              <a:rPr lang="en-US" sz="2200" i="1" dirty="0">
                <a:ea typeface="Agenda Light" charset="0"/>
                <a:cs typeface="Agenda Light" charset="0"/>
              </a:rPr>
              <a:t>= 0.164 nm)</a:t>
            </a:r>
            <a:endParaRPr lang="en-GB" sz="2200" i="1" dirty="0" err="1">
              <a:ea typeface="Agenda Light" charset="0"/>
              <a:cs typeface="Agenda Light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6CB2C2-B19C-65E1-9EEE-74074BA8A90B}"/>
              </a:ext>
            </a:extLst>
          </p:cNvPr>
          <p:cNvGrpSpPr/>
          <p:nvPr/>
        </p:nvGrpSpPr>
        <p:grpSpPr>
          <a:xfrm>
            <a:off x="24281448" y="18114303"/>
            <a:ext cx="5205141" cy="4388400"/>
            <a:chOff x="24237906" y="19028703"/>
            <a:chExt cx="5205141" cy="438840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6162234-6DEB-CDCB-3ACF-208FF74F7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534"/>
            <a:stretch/>
          </p:blipFill>
          <p:spPr>
            <a:xfrm>
              <a:off x="24237906" y="19028703"/>
              <a:ext cx="5205141" cy="4388400"/>
            </a:xfrm>
            <a:prstGeom prst="rect">
              <a:avLst/>
            </a:prstGeom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9454AC-28F1-1F52-3D93-8EC30B0B03CE}"/>
                </a:ext>
              </a:extLst>
            </p:cNvPr>
            <p:cNvSpPr/>
            <p:nvPr/>
          </p:nvSpPr>
          <p:spPr>
            <a:xfrm>
              <a:off x="25130707" y="19444924"/>
              <a:ext cx="3253793" cy="240869"/>
            </a:xfrm>
            <a:prstGeom prst="rect">
              <a:avLst/>
            </a:prstGeom>
            <a:solidFill>
              <a:srgbClr val="4401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2D3BDC4-0CF5-0A55-6CEA-B366C3737EE2}"/>
                </a:ext>
              </a:extLst>
            </p:cNvPr>
            <p:cNvSpPr/>
            <p:nvPr/>
          </p:nvSpPr>
          <p:spPr>
            <a:xfrm rot="16200000">
              <a:off x="26582858" y="20896432"/>
              <a:ext cx="3229431" cy="373854"/>
            </a:xfrm>
            <a:prstGeom prst="rect">
              <a:avLst/>
            </a:prstGeom>
            <a:solidFill>
              <a:srgbClr val="4401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323A7B-813C-405F-2DEB-1E5E9A6996CA}"/>
                </a:ext>
              </a:extLst>
            </p:cNvPr>
            <p:cNvSpPr/>
            <p:nvPr/>
          </p:nvSpPr>
          <p:spPr>
            <a:xfrm>
              <a:off x="25142887" y="22504399"/>
              <a:ext cx="3229431" cy="199807"/>
            </a:xfrm>
            <a:prstGeom prst="rect">
              <a:avLst/>
            </a:prstGeom>
            <a:solidFill>
              <a:srgbClr val="4401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</p:grp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E9DC0CB8-83CA-4D72-81E6-341B326E4C3A}"/>
              </a:ext>
            </a:extLst>
          </p:cNvPr>
          <p:cNvSpPr/>
          <p:nvPr/>
        </p:nvSpPr>
        <p:spPr>
          <a:xfrm>
            <a:off x="539247" y="13029801"/>
            <a:ext cx="29161339" cy="11579239"/>
          </a:xfrm>
          <a:prstGeom prst="roundRect">
            <a:avLst>
              <a:gd name="adj" fmla="val 7058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>
              <a:latin typeface="Gill Sans MT"/>
              <a:cs typeface="Gill Sans MT"/>
            </a:endParaRPr>
          </a:p>
        </p:txBody>
      </p:sp>
      <p:sp>
        <p:nvSpPr>
          <p:cNvPr id="32" name="Rounded Rectangle 10">
            <a:extLst>
              <a:ext uri="{FF2B5EF4-FFF2-40B4-BE49-F238E27FC236}">
                <a16:creationId xmlns:a16="http://schemas.microsoft.com/office/drawing/2014/main" id="{157B0646-BC29-411B-AF41-5508B1290366}"/>
              </a:ext>
            </a:extLst>
          </p:cNvPr>
          <p:cNvSpPr/>
          <p:nvPr/>
        </p:nvSpPr>
        <p:spPr>
          <a:xfrm>
            <a:off x="1225704" y="12714290"/>
            <a:ext cx="15500196" cy="8352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Gill Sans MT"/>
                <a:cs typeface="Gill Sans MT"/>
              </a:rPr>
              <a:t>Filtering based on number of pulses between consecutive hits </a:t>
            </a:r>
            <a:r>
              <a:rPr lang="en-US" sz="3600" b="1" i="1" dirty="0">
                <a:solidFill>
                  <a:schemeClr val="tx1"/>
                </a:solidFill>
                <a:latin typeface="Gill Sans MT"/>
                <a:cs typeface="Gill Sans MT"/>
              </a:rPr>
              <a:t>N</a:t>
            </a:r>
            <a:r>
              <a:rPr lang="en-US" sz="3600" b="1" i="1" baseline="-25000" dirty="0">
                <a:solidFill>
                  <a:schemeClr val="tx1"/>
                </a:solidFill>
                <a:latin typeface="Gill Sans MT"/>
                <a:cs typeface="Gill Sans MT"/>
              </a:rPr>
              <a:t>p </a:t>
            </a:r>
            <a:r>
              <a:rPr lang="en-US" sz="3600" b="1" dirty="0">
                <a:solidFill>
                  <a:schemeClr val="tx1"/>
                </a:solidFill>
                <a:latin typeface="Gill Sans MT"/>
                <a:cs typeface="Gill Sans MT"/>
              </a:rPr>
              <a:t>for Si</a:t>
            </a:r>
            <a:endParaRPr lang="en-US" sz="3600" b="1" dirty="0">
              <a:solidFill>
                <a:schemeClr val="tx2"/>
              </a:solidFill>
              <a:latin typeface="Gill Sans MT"/>
              <a:cs typeface="Gill Sans MT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8670D2A-5D23-497A-7FC4-CB969B93A6EB}"/>
              </a:ext>
            </a:extLst>
          </p:cNvPr>
          <p:cNvSpPr/>
          <p:nvPr/>
        </p:nvSpPr>
        <p:spPr>
          <a:xfrm>
            <a:off x="20759213" y="14257683"/>
            <a:ext cx="607845" cy="3013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 err="1">
              <a:latin typeface="+mj-lt"/>
              <a:ea typeface="Agenda Light" charset="0"/>
              <a:cs typeface="Agenda Light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8F9AFB-B62A-D0A2-9AC3-7208808B5C1F}"/>
              </a:ext>
            </a:extLst>
          </p:cNvPr>
          <p:cNvSpPr txBox="1"/>
          <p:nvPr/>
        </p:nvSpPr>
        <p:spPr>
          <a:xfrm>
            <a:off x="20495035" y="14192561"/>
            <a:ext cx="104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ea typeface="Agenda Light" charset="0"/>
                <a:cs typeface="Times New Roman" panose="02020603050405020304" pitchFamily="18" charset="0"/>
              </a:rPr>
              <a:t>[004]</a:t>
            </a:r>
            <a:endParaRPr lang="en-GB" sz="2000" dirty="0" err="1">
              <a:latin typeface="Times New Roman" panose="02020603050405020304" pitchFamily="18" charset="0"/>
              <a:ea typeface="Agenda Light" charset="0"/>
              <a:cs typeface="Times New Roman" panose="02020603050405020304" pitchFamily="18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4FF3040-BEFF-DD2C-C191-4EA75589DFF0}"/>
              </a:ext>
            </a:extLst>
          </p:cNvPr>
          <p:cNvCxnSpPr>
            <a:cxnSpLocks/>
          </p:cNvCxnSpPr>
          <p:nvPr/>
        </p:nvCxnSpPr>
        <p:spPr>
          <a:xfrm flipH="1" flipV="1">
            <a:off x="23717453" y="17345625"/>
            <a:ext cx="2870897" cy="2817349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A2E3490-69C8-77E9-C72E-CD828D0EC52C}"/>
              </a:ext>
            </a:extLst>
          </p:cNvPr>
          <p:cNvCxnSpPr>
            <a:cxnSpLocks/>
          </p:cNvCxnSpPr>
          <p:nvPr/>
        </p:nvCxnSpPr>
        <p:spPr>
          <a:xfrm flipV="1">
            <a:off x="27649714" y="17591340"/>
            <a:ext cx="138482" cy="2380317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058BF06-8441-B25A-E0D8-34C24EA02EEB}"/>
              </a:ext>
            </a:extLst>
          </p:cNvPr>
          <p:cNvGrpSpPr/>
          <p:nvPr/>
        </p:nvGrpSpPr>
        <p:grpSpPr>
          <a:xfrm>
            <a:off x="13743086" y="13636178"/>
            <a:ext cx="6079995" cy="4442491"/>
            <a:chOff x="13743086" y="13636178"/>
            <a:chExt cx="6079995" cy="444249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8D7C397-A5BF-542A-3DA9-DCAE240BB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743086" y="13636178"/>
              <a:ext cx="6079995" cy="4442491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F34D98E-5A23-3D67-0524-3BE6F7BE1DA6}"/>
                </a:ext>
              </a:extLst>
            </p:cNvPr>
            <p:cNvSpPr/>
            <p:nvPr/>
          </p:nvSpPr>
          <p:spPr>
            <a:xfrm>
              <a:off x="15156180" y="17164050"/>
              <a:ext cx="3284220" cy="186690"/>
            </a:xfrm>
            <a:prstGeom prst="rect">
              <a:avLst/>
            </a:prstGeom>
            <a:solidFill>
              <a:srgbClr val="0000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3590750-2A7E-1CD2-AE4D-46E68C1E9F6C}"/>
                </a:ext>
              </a:extLst>
            </p:cNvPr>
            <p:cNvSpPr/>
            <p:nvPr/>
          </p:nvSpPr>
          <p:spPr>
            <a:xfrm>
              <a:off x="15137605" y="14025988"/>
              <a:ext cx="3305969" cy="236112"/>
            </a:xfrm>
            <a:prstGeom prst="rect">
              <a:avLst/>
            </a:prstGeom>
            <a:solidFill>
              <a:srgbClr val="0000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61F4938-5A85-2EE5-2C47-EAC7BC7E380A}"/>
                </a:ext>
              </a:extLst>
            </p:cNvPr>
            <p:cNvSpPr/>
            <p:nvPr/>
          </p:nvSpPr>
          <p:spPr>
            <a:xfrm>
              <a:off x="18089188" y="14210089"/>
              <a:ext cx="344862" cy="3087311"/>
            </a:xfrm>
            <a:prstGeom prst="rect">
              <a:avLst/>
            </a:prstGeom>
            <a:solidFill>
              <a:srgbClr val="0000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94908FA-B35B-2CF9-7EA4-B0268CBCA95D}"/>
              </a:ext>
            </a:extLst>
          </p:cNvPr>
          <p:cNvCxnSpPr>
            <a:cxnSpLocks/>
          </p:cNvCxnSpPr>
          <p:nvPr/>
        </p:nvCxnSpPr>
        <p:spPr>
          <a:xfrm flipV="1">
            <a:off x="16681450" y="14470396"/>
            <a:ext cx="3331594" cy="1169654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oval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4578084-FA19-66A9-DA8D-9DA9C632C6C5}"/>
              </a:ext>
            </a:extLst>
          </p:cNvPr>
          <p:cNvCxnSpPr>
            <a:cxnSpLocks/>
          </p:cNvCxnSpPr>
          <p:nvPr/>
        </p:nvCxnSpPr>
        <p:spPr>
          <a:xfrm flipV="1">
            <a:off x="17794839" y="14518463"/>
            <a:ext cx="6995561" cy="1024190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6A1B926-484F-43D3-EFFA-7C4DD936B99F}"/>
              </a:ext>
            </a:extLst>
          </p:cNvPr>
          <p:cNvSpPr txBox="1"/>
          <p:nvPr/>
        </p:nvSpPr>
        <p:spPr>
          <a:xfrm>
            <a:off x="22692465" y="17788759"/>
            <a:ext cx="109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a typeface="Agenda Light" charset="0"/>
                <a:cs typeface="Agenda Light" charset="0"/>
              </a:rPr>
              <a:t>[2,3]</a:t>
            </a:r>
            <a:endParaRPr lang="en-GB" sz="2400" b="1" dirty="0" err="1">
              <a:ea typeface="Agenda Light" charset="0"/>
              <a:cs typeface="Agenda Light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C789FE8-04D9-DE7D-E67A-573329B3461B}"/>
              </a:ext>
            </a:extLst>
          </p:cNvPr>
          <p:cNvSpPr txBox="1"/>
          <p:nvPr/>
        </p:nvSpPr>
        <p:spPr>
          <a:xfrm>
            <a:off x="14306550" y="22517909"/>
            <a:ext cx="424205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ea typeface="Agenda Light" charset="0"/>
                <a:cs typeface="Agenda Light" charset="0"/>
              </a:rPr>
              <a:t>Density on DEH </a:t>
            </a:r>
            <a:r>
              <a:rPr lang="en-US" sz="2500" b="1" dirty="0" err="1">
                <a:ea typeface="Agenda Light" charset="0"/>
                <a:cs typeface="Agenda Light" charset="0"/>
              </a:rPr>
              <a:t>N</a:t>
            </a:r>
            <a:r>
              <a:rPr lang="en-US" sz="2500" b="1" baseline="-25000" dirty="0" err="1">
                <a:ea typeface="Agenda Light" charset="0"/>
                <a:cs typeface="Agenda Light" charset="0"/>
              </a:rPr>
              <a:t>hit</a:t>
            </a:r>
            <a:r>
              <a:rPr lang="en-US" sz="2500" b="1" dirty="0">
                <a:ea typeface="Agenda Light" charset="0"/>
                <a:cs typeface="Agenda Light" charset="0"/>
              </a:rPr>
              <a:t>(</a:t>
            </a:r>
            <a:r>
              <a:rPr lang="en-US" sz="2500" b="1" dirty="0" err="1">
                <a:ea typeface="Agenda Light" charset="0"/>
                <a:cs typeface="Agenda Light" charset="0"/>
              </a:rPr>
              <a:t>x,y</a:t>
            </a:r>
            <a:r>
              <a:rPr lang="en-US" sz="2500" b="1" dirty="0">
                <a:ea typeface="Agenda Light" charset="0"/>
                <a:cs typeface="Agenda Light" charset="0"/>
              </a:rPr>
              <a:t>)</a:t>
            </a:r>
            <a:r>
              <a:rPr lang="en-US" sz="2500" dirty="0">
                <a:ea typeface="Agenda Light" charset="0"/>
                <a:cs typeface="Agenda Light" charset="0"/>
              </a:rPr>
              <a:t>,</a:t>
            </a:r>
          </a:p>
          <a:p>
            <a:pPr algn="ctr"/>
            <a:r>
              <a:rPr lang="en-US" sz="2500" dirty="0">
                <a:ea typeface="Agenda Light" charset="0"/>
                <a:cs typeface="Agenda Light" charset="0"/>
              </a:rPr>
              <a:t>Only reveals center</a:t>
            </a:r>
            <a:br>
              <a:rPr lang="en-US" sz="2500" dirty="0">
                <a:ea typeface="Agenda Light" charset="0"/>
                <a:cs typeface="Agenda Light" charset="0"/>
              </a:rPr>
            </a:br>
            <a:r>
              <a:rPr lang="en-US" sz="2500" dirty="0">
                <a:ea typeface="Agenda Light" charset="0"/>
                <a:cs typeface="Agenda Light" charset="0"/>
              </a:rPr>
              <a:t> [004] pole in silicon </a:t>
            </a:r>
            <a:endParaRPr lang="en-GB" sz="2500" dirty="0" err="1">
              <a:ea typeface="Agenda Light" charset="0"/>
              <a:cs typeface="Agenda Light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85EC873-D356-B9C7-DC7B-79CDF57E431E}"/>
              </a:ext>
            </a:extLst>
          </p:cNvPr>
          <p:cNvSpPr txBox="1"/>
          <p:nvPr/>
        </p:nvSpPr>
        <p:spPr>
          <a:xfrm>
            <a:off x="19572515" y="22560038"/>
            <a:ext cx="42420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ea typeface="Agenda Light" charset="0"/>
                <a:cs typeface="Agenda Light" charset="0"/>
              </a:rPr>
              <a:t>Filter 0 ≤ N</a:t>
            </a:r>
            <a:r>
              <a:rPr lang="en-US" sz="2500" b="1" baseline="-25000" dirty="0">
                <a:ea typeface="Agenda Light" charset="0"/>
                <a:cs typeface="Agenda Light" charset="0"/>
              </a:rPr>
              <a:t>p </a:t>
            </a:r>
            <a:r>
              <a:rPr lang="en-US" sz="2500" b="1" dirty="0">
                <a:ea typeface="Agenda Light" charset="0"/>
                <a:cs typeface="Agenda Light" charset="0"/>
              </a:rPr>
              <a:t>≤ 10</a:t>
            </a:r>
          </a:p>
          <a:p>
            <a:pPr algn="ctr"/>
            <a:r>
              <a:rPr lang="en-US" sz="2500" dirty="0">
                <a:ea typeface="Agenda Light" charset="0"/>
                <a:cs typeface="Agenda Light" charset="0"/>
              </a:rPr>
              <a:t>Only showing correlated events per pixel </a:t>
            </a:r>
            <a:r>
              <a:rPr lang="en-US" sz="2500" b="1" dirty="0">
                <a:ea typeface="Agenda Light" charset="0"/>
                <a:cs typeface="Agenda Light" charset="0"/>
              </a:rPr>
              <a:t>N</a:t>
            </a:r>
            <a:r>
              <a:rPr lang="en-US" sz="2500" b="1" baseline="-25000" dirty="0">
                <a:ea typeface="Agenda Light" charset="0"/>
                <a:cs typeface="Agenda Light" charset="0"/>
              </a:rPr>
              <a:t>p&lt;10</a:t>
            </a:r>
            <a:r>
              <a:rPr lang="en-US" sz="2500" b="1" dirty="0">
                <a:ea typeface="Agenda Light" charset="0"/>
                <a:cs typeface="Agenda Light" charset="0"/>
              </a:rPr>
              <a:t>(</a:t>
            </a:r>
            <a:r>
              <a:rPr lang="en-US" sz="2500" b="1" dirty="0" err="1">
                <a:ea typeface="Agenda Light" charset="0"/>
                <a:cs typeface="Agenda Light" charset="0"/>
              </a:rPr>
              <a:t>x,y</a:t>
            </a:r>
            <a:r>
              <a:rPr lang="en-US" sz="2500" b="1" dirty="0">
                <a:ea typeface="Agenda Light" charset="0"/>
                <a:cs typeface="Agenda Light" charset="0"/>
              </a:rPr>
              <a:t>) </a:t>
            </a:r>
          </a:p>
          <a:p>
            <a:pPr algn="ctr"/>
            <a:r>
              <a:rPr lang="en-US" sz="2500" dirty="0">
                <a:ea typeface="Agenda Light" charset="0"/>
                <a:cs typeface="Agenda Light" charset="0"/>
              </a:rPr>
              <a:t>does not reveal much?</a:t>
            </a:r>
            <a:endParaRPr lang="en-GB" sz="2500" dirty="0" err="1">
              <a:ea typeface="Agenda Light" charset="0"/>
              <a:cs typeface="Agenda Light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1AF6944-BD31-D605-E2A3-95E85DBF53ED}"/>
              </a:ext>
            </a:extLst>
          </p:cNvPr>
          <p:cNvSpPr txBox="1"/>
          <p:nvPr/>
        </p:nvSpPr>
        <p:spPr>
          <a:xfrm>
            <a:off x="22351645" y="18456732"/>
            <a:ext cx="13477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a typeface="Agenda Light" charset="0"/>
                <a:cs typeface="Agenda Light" charset="0"/>
              </a:rPr>
              <a:t>B</a:t>
            </a:r>
            <a:endParaRPr lang="en-GB" sz="3000" dirty="0" err="1">
              <a:solidFill>
                <a:schemeClr val="bg1"/>
              </a:solidFill>
              <a:ea typeface="Agenda Light" charset="0"/>
              <a:cs typeface="Agenda Light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065BF94-469A-C829-22A0-F03815BC6B81}"/>
              </a:ext>
            </a:extLst>
          </p:cNvPr>
          <p:cNvSpPr txBox="1"/>
          <p:nvPr/>
        </p:nvSpPr>
        <p:spPr>
          <a:xfrm>
            <a:off x="17616267" y="18404762"/>
            <a:ext cx="298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ea typeface="Agenda Light" charset="0"/>
                <a:cs typeface="Agenda Light" charset="0"/>
              </a:rPr>
              <a:t>A</a:t>
            </a:r>
            <a:endParaRPr lang="en-GB" sz="3000" dirty="0" err="1">
              <a:solidFill>
                <a:schemeClr val="bg1"/>
              </a:solidFill>
              <a:ea typeface="Agenda Light" charset="0"/>
              <a:cs typeface="Agenda Light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F35FA6-AEEF-51A2-701E-84F30DDC1659}"/>
              </a:ext>
            </a:extLst>
          </p:cNvPr>
          <p:cNvSpPr txBox="1"/>
          <p:nvPr/>
        </p:nvSpPr>
        <p:spPr>
          <a:xfrm>
            <a:off x="19412830" y="13369674"/>
            <a:ext cx="1096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a typeface="Agenda Light" charset="0"/>
                <a:cs typeface="Agenda Light" charset="0"/>
              </a:rPr>
              <a:t>[2,3]</a:t>
            </a:r>
            <a:endParaRPr lang="en-GB" sz="2400" b="1" dirty="0" err="1">
              <a:ea typeface="Agenda Light" charset="0"/>
              <a:cs typeface="Agenda Light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9BA660-8D49-C549-0863-C81016242B3A}"/>
              </a:ext>
            </a:extLst>
          </p:cNvPr>
          <p:cNvSpPr txBox="1"/>
          <p:nvPr/>
        </p:nvSpPr>
        <p:spPr>
          <a:xfrm>
            <a:off x="24252620" y="22502703"/>
            <a:ext cx="50230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ea typeface="Agenda Light" charset="0"/>
                <a:cs typeface="Agenda Light" charset="0"/>
              </a:rPr>
              <a:t>Novel filter: N</a:t>
            </a:r>
            <a:r>
              <a:rPr lang="en-US" sz="2500" b="1" baseline="-25000" dirty="0">
                <a:ea typeface="Agenda Light" charset="0"/>
                <a:cs typeface="Agenda Light" charset="0"/>
              </a:rPr>
              <a:t>p&lt;10</a:t>
            </a:r>
            <a:r>
              <a:rPr lang="en-US" sz="2500" b="1" dirty="0">
                <a:ea typeface="Agenda Light" charset="0"/>
                <a:cs typeface="Agenda Light" charset="0"/>
              </a:rPr>
              <a:t>(</a:t>
            </a:r>
            <a:r>
              <a:rPr lang="en-US" sz="2500" b="1" dirty="0" err="1">
                <a:ea typeface="Agenda Light" charset="0"/>
                <a:cs typeface="Agenda Light" charset="0"/>
              </a:rPr>
              <a:t>x,y</a:t>
            </a:r>
            <a:r>
              <a:rPr lang="en-US" sz="2500" b="1" dirty="0">
                <a:ea typeface="Agenda Light" charset="0"/>
                <a:cs typeface="Agenda Light" charset="0"/>
              </a:rPr>
              <a:t>)/</a:t>
            </a:r>
            <a:r>
              <a:rPr lang="en-US" sz="2500" b="1" dirty="0" err="1">
                <a:ea typeface="Agenda Light" charset="0"/>
                <a:cs typeface="Agenda Light" charset="0"/>
              </a:rPr>
              <a:t>N</a:t>
            </a:r>
            <a:r>
              <a:rPr lang="en-US" sz="2500" b="1" baseline="-25000" dirty="0" err="1">
                <a:ea typeface="Agenda Light" charset="0"/>
                <a:cs typeface="Agenda Light" charset="0"/>
              </a:rPr>
              <a:t>hit</a:t>
            </a:r>
            <a:r>
              <a:rPr lang="en-US" sz="2500" b="1" dirty="0">
                <a:ea typeface="Agenda Light" charset="0"/>
                <a:cs typeface="Agenda Light" charset="0"/>
              </a:rPr>
              <a:t>(</a:t>
            </a:r>
            <a:r>
              <a:rPr lang="en-US" sz="2500" b="1" dirty="0" err="1">
                <a:ea typeface="Agenda Light" charset="0"/>
                <a:cs typeface="Agenda Light" charset="0"/>
              </a:rPr>
              <a:t>x,y</a:t>
            </a:r>
            <a:r>
              <a:rPr lang="en-US" sz="2500" b="1" dirty="0">
                <a:ea typeface="Agenda Light" charset="0"/>
                <a:cs typeface="Agenda Light" charset="0"/>
              </a:rPr>
              <a:t>)</a:t>
            </a:r>
            <a:br>
              <a:rPr lang="en-US" sz="2500" b="1" dirty="0">
                <a:ea typeface="Agenda Light" charset="0"/>
                <a:cs typeface="Agenda Light" charset="0"/>
              </a:rPr>
            </a:br>
            <a:r>
              <a:rPr lang="en-US" sz="2500" i="1" dirty="0">
                <a:ea typeface="Agenda Light" charset="0"/>
                <a:cs typeface="Agenda Light" charset="0"/>
              </a:rPr>
              <a:t>(divide panel B by panel A)</a:t>
            </a:r>
          </a:p>
          <a:p>
            <a:pPr algn="ctr"/>
            <a:r>
              <a:rPr lang="en-US" sz="2500" dirty="0">
                <a:ea typeface="Agenda Light" charset="0"/>
                <a:cs typeface="Agenda Light" charset="0"/>
              </a:rPr>
              <a:t>Reveals novel poles (&lt;311&gt; family)</a:t>
            </a:r>
            <a:br>
              <a:rPr lang="en-US" sz="2500" dirty="0">
                <a:ea typeface="Agenda Light" charset="0"/>
                <a:cs typeface="Agenda Light" charset="0"/>
              </a:rPr>
            </a:br>
            <a:r>
              <a:rPr lang="en-US" sz="2500" dirty="0">
                <a:ea typeface="Agenda Light" charset="0"/>
                <a:cs typeface="Agenda Light" charset="0"/>
              </a:rPr>
              <a:t>and other 4-fold symmetric features! </a:t>
            </a:r>
            <a:endParaRPr lang="en-GB" sz="2500" dirty="0" err="1">
              <a:ea typeface="Agenda Light" charset="0"/>
              <a:cs typeface="Agenda Light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116CE52-E72D-3A45-07F2-6119CC70688A}"/>
              </a:ext>
            </a:extLst>
          </p:cNvPr>
          <p:cNvSpPr txBox="1"/>
          <p:nvPr/>
        </p:nvSpPr>
        <p:spPr>
          <a:xfrm>
            <a:off x="16718264" y="37899849"/>
            <a:ext cx="6985556" cy="20159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ea typeface="Agenda Light" charset="0"/>
                <a:cs typeface="Agenda Light" charset="0"/>
              </a:rPr>
              <a:t>[8] Y.-T. Ling </a:t>
            </a:r>
            <a:r>
              <a:rPr lang="en-US" sz="2500" i="1" dirty="0">
                <a:ea typeface="Agenda Light" charset="0"/>
                <a:cs typeface="Agenda Light" charset="0"/>
              </a:rPr>
              <a:t>et al.</a:t>
            </a:r>
            <a:r>
              <a:rPr lang="en-US" sz="2500" dirty="0">
                <a:ea typeface="Agenda Light" charset="0"/>
                <a:cs typeface="Agenda Light" charset="0"/>
              </a:rPr>
              <a:t>, </a:t>
            </a:r>
            <a:r>
              <a:rPr lang="en-US" sz="2500" dirty="0" err="1">
                <a:ea typeface="Agenda Light" charset="0"/>
                <a:cs typeface="Agenda Light" charset="0"/>
              </a:rPr>
              <a:t>Microsc</a:t>
            </a:r>
            <a:r>
              <a:rPr lang="en-US" sz="2500" dirty="0">
                <a:ea typeface="Agenda Light" charset="0"/>
                <a:cs typeface="Agenda Light" charset="0"/>
              </a:rPr>
              <a:t>. </a:t>
            </a:r>
            <a:r>
              <a:rPr lang="en-US" sz="2500" dirty="0" err="1">
                <a:ea typeface="Agenda Light" charset="0"/>
                <a:cs typeface="Agenda Light" charset="0"/>
              </a:rPr>
              <a:t>Microanal</a:t>
            </a:r>
            <a:r>
              <a:rPr lang="en-US" sz="2500" dirty="0">
                <a:ea typeface="Agenda Light" charset="0"/>
                <a:cs typeface="Agenda Light" charset="0"/>
              </a:rPr>
              <a:t>. 4, 1102 (2022)</a:t>
            </a:r>
          </a:p>
          <a:p>
            <a:br>
              <a:rPr lang="en-US" sz="2500" dirty="0">
                <a:ea typeface="Agenda Light" charset="0"/>
                <a:cs typeface="Agenda Light" charset="0"/>
              </a:rPr>
            </a:br>
            <a:r>
              <a:rPr lang="en-US" sz="2500" dirty="0">
                <a:ea typeface="Agenda Light" charset="0"/>
                <a:cs typeface="Agenda Light" charset="0"/>
              </a:rPr>
              <a:t>We thank M.Sc. Viktor de Ridder for part of the data acquisition, and prof. A. Vantomme (KUL) and </a:t>
            </a:r>
          </a:p>
          <a:p>
            <a:r>
              <a:rPr lang="en-US" sz="2500" dirty="0">
                <a:ea typeface="Agenda Light" charset="0"/>
                <a:cs typeface="Agenda Light" charset="0"/>
              </a:rPr>
              <a:t>prof. P. Koenraad (TU/e) for fruitful discussions</a:t>
            </a:r>
          </a:p>
        </p:txBody>
      </p:sp>
      <p:sp>
        <p:nvSpPr>
          <p:cNvPr id="33" name="Rounded Rectangle 10">
            <a:extLst>
              <a:ext uri="{FF2B5EF4-FFF2-40B4-BE49-F238E27FC236}">
                <a16:creationId xmlns:a16="http://schemas.microsoft.com/office/drawing/2014/main" id="{D08A4185-62B2-C05D-E733-C6645C84C385}"/>
              </a:ext>
            </a:extLst>
          </p:cNvPr>
          <p:cNvSpPr/>
          <p:nvPr/>
        </p:nvSpPr>
        <p:spPr>
          <a:xfrm>
            <a:off x="24803746" y="36997435"/>
            <a:ext cx="2458577" cy="835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3F98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Gill Sans MT"/>
                <a:cs typeface="Gill Sans MT"/>
              </a:rPr>
              <a:t>Contact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54EA340-5270-7CFB-A305-82C1BE4EC74A}"/>
              </a:ext>
            </a:extLst>
          </p:cNvPr>
          <p:cNvCxnSpPr>
            <a:cxnSpLocks/>
          </p:cNvCxnSpPr>
          <p:nvPr/>
        </p:nvCxnSpPr>
        <p:spPr>
          <a:xfrm>
            <a:off x="13618387" y="15281056"/>
            <a:ext cx="283168" cy="0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D74823E-A754-4885-C5D0-2BE4962C85B1}"/>
              </a:ext>
            </a:extLst>
          </p:cNvPr>
          <p:cNvSpPr txBox="1"/>
          <p:nvPr/>
        </p:nvSpPr>
        <p:spPr>
          <a:xfrm>
            <a:off x="21056901" y="26217182"/>
            <a:ext cx="36856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ea typeface="Agenda Light" charset="0"/>
                <a:cs typeface="Agenda Light" charset="0"/>
              </a:rPr>
              <a:t>Voltage mode (PF 20%)</a:t>
            </a:r>
            <a:endParaRPr lang="en-GB" sz="2300" b="1" dirty="0" err="1">
              <a:ea typeface="Agenda Light" charset="0"/>
              <a:cs typeface="Agenda Light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CE07DD8-1ABD-D1CD-E39B-1C99B06383C7}"/>
              </a:ext>
            </a:extLst>
          </p:cNvPr>
          <p:cNvSpPr txBox="1"/>
          <p:nvPr/>
        </p:nvSpPr>
        <p:spPr>
          <a:xfrm>
            <a:off x="16012861" y="26186051"/>
            <a:ext cx="36856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ea typeface="Agenda Light" charset="0"/>
                <a:cs typeface="Agenda Light" charset="0"/>
              </a:rPr>
              <a:t>Laser mode (2 </a:t>
            </a:r>
            <a:r>
              <a:rPr lang="en-US" sz="2300" b="1" dirty="0" err="1">
                <a:ea typeface="Agenda Light" charset="0"/>
                <a:cs typeface="Agenda Light" charset="0"/>
              </a:rPr>
              <a:t>pJ</a:t>
            </a:r>
            <a:r>
              <a:rPr lang="en-US" sz="2300" b="1" dirty="0">
                <a:ea typeface="Agenda Light" charset="0"/>
                <a:cs typeface="Agenda Light" charset="0"/>
              </a:rPr>
              <a:t>)</a:t>
            </a:r>
            <a:endParaRPr lang="en-GB" sz="2300" b="1" dirty="0" err="1">
              <a:ea typeface="Agenda Light" charset="0"/>
              <a:cs typeface="Agenda Light" charset="0"/>
            </a:endParaRP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7822BA28-D5B1-4E4D-A3ED-45F192CC3445}"/>
              </a:ext>
            </a:extLst>
          </p:cNvPr>
          <p:cNvSpPr/>
          <p:nvPr/>
        </p:nvSpPr>
        <p:spPr>
          <a:xfrm>
            <a:off x="14727205" y="25189627"/>
            <a:ext cx="14967452" cy="11617200"/>
          </a:xfrm>
          <a:prstGeom prst="roundRect">
            <a:avLst>
              <a:gd name="adj" fmla="val 907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>
              <a:latin typeface="Gill Sans MT"/>
            </a:endParaRPr>
          </a:p>
        </p:txBody>
      </p:sp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66C7F79F-ED45-4674-B3E2-67B648757ED8}"/>
              </a:ext>
            </a:extLst>
          </p:cNvPr>
          <p:cNvSpPr/>
          <p:nvPr/>
        </p:nvSpPr>
        <p:spPr>
          <a:xfrm>
            <a:off x="15717040" y="24851669"/>
            <a:ext cx="3659232" cy="8347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463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Gill Sans MT"/>
                <a:cs typeface="Gill Sans MT"/>
              </a:rPr>
              <a:t>Interpretation?</a:t>
            </a:r>
            <a:endParaRPr lang="en-US" sz="3600" b="1" cap="small" dirty="0">
              <a:solidFill>
                <a:schemeClr val="tx2"/>
              </a:solidFill>
              <a:latin typeface="Gill Sans MT"/>
              <a:cs typeface="Gill Sans MT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2FFC870-3B30-20DE-A245-ADFECB15D2DE}"/>
              </a:ext>
            </a:extLst>
          </p:cNvPr>
          <p:cNvSpPr txBox="1"/>
          <p:nvPr/>
        </p:nvSpPr>
        <p:spPr>
          <a:xfrm rot="16200000">
            <a:off x="12470363" y="28184597"/>
            <a:ext cx="4966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ea typeface="Agenda Light" charset="0"/>
                <a:cs typeface="Agenda Light" charset="0"/>
              </a:rPr>
              <a:t>Percentage of hits 0 ≤ N</a:t>
            </a:r>
            <a:r>
              <a:rPr lang="en-US" sz="2200" b="1" baseline="-25000" dirty="0">
                <a:ea typeface="Agenda Light" charset="0"/>
                <a:cs typeface="Agenda Light" charset="0"/>
              </a:rPr>
              <a:t>p </a:t>
            </a:r>
            <a:r>
              <a:rPr lang="en-US" sz="2200" b="1" dirty="0">
                <a:ea typeface="Agenda Light" charset="0"/>
                <a:cs typeface="Agenda Light" charset="0"/>
              </a:rPr>
              <a:t>≤ 10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E74E6C7-0AA7-E99F-37CA-54F6E187767B}"/>
              </a:ext>
            </a:extLst>
          </p:cNvPr>
          <p:cNvSpPr txBox="1"/>
          <p:nvPr/>
        </p:nvSpPr>
        <p:spPr>
          <a:xfrm rot="16200000">
            <a:off x="12910931" y="32239460"/>
            <a:ext cx="40548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ea typeface="Agenda Light" charset="0"/>
                <a:cs typeface="Agenda Light" charset="0"/>
              </a:rPr>
              <a:t>Average N</a:t>
            </a:r>
            <a:r>
              <a:rPr lang="en-US" sz="2200" b="1" baseline="-25000" dirty="0">
                <a:ea typeface="Agenda Light" charset="0"/>
                <a:cs typeface="Agenda Light" charset="0"/>
              </a:rPr>
              <a:t>p</a:t>
            </a:r>
            <a:r>
              <a:rPr lang="en-US" sz="2200" b="1" dirty="0">
                <a:ea typeface="Agenda Light" charset="0"/>
                <a:cs typeface="Agenda Light" charset="0"/>
              </a:rPr>
              <a:t> between events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9CDE4AF4-985D-0171-40F8-C63E722743E0}"/>
              </a:ext>
            </a:extLst>
          </p:cNvPr>
          <p:cNvGrpSpPr/>
          <p:nvPr/>
        </p:nvGrpSpPr>
        <p:grpSpPr>
          <a:xfrm>
            <a:off x="15178557" y="30592486"/>
            <a:ext cx="5067300" cy="3897539"/>
            <a:chOff x="990601" y="30592486"/>
            <a:chExt cx="5067300" cy="3897539"/>
          </a:xfrm>
        </p:grpSpPr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7D86CCF-CAAC-D129-E109-3E79FB1192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8302" t="8746" r="7327" b="2438"/>
            <a:stretch/>
          </p:blipFill>
          <p:spPr>
            <a:xfrm>
              <a:off x="990601" y="30592486"/>
              <a:ext cx="5067300" cy="3897539"/>
            </a:xfrm>
            <a:prstGeom prst="rect">
              <a:avLst/>
            </a:prstGeom>
          </p:spPr>
        </p:pic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ED087AAD-F5BD-D417-765C-823EB3E9E176}"/>
                </a:ext>
              </a:extLst>
            </p:cNvPr>
            <p:cNvSpPr/>
            <p:nvPr/>
          </p:nvSpPr>
          <p:spPr>
            <a:xfrm>
              <a:off x="1873978" y="30615249"/>
              <a:ext cx="3250473" cy="269932"/>
            </a:xfrm>
            <a:prstGeom prst="rect">
              <a:avLst/>
            </a:prstGeom>
            <a:solidFill>
              <a:srgbClr val="0000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F2BA5525-5D60-D8A8-0573-A116A9C055FA}"/>
                </a:ext>
              </a:extLst>
            </p:cNvPr>
            <p:cNvSpPr/>
            <p:nvPr/>
          </p:nvSpPr>
          <p:spPr>
            <a:xfrm>
              <a:off x="1868262" y="33741359"/>
              <a:ext cx="3250473" cy="132379"/>
            </a:xfrm>
            <a:prstGeom prst="rect">
              <a:avLst/>
            </a:prstGeom>
            <a:solidFill>
              <a:srgbClr val="0000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3001EEDC-99A7-E99F-2745-3C2F1940801C}"/>
                </a:ext>
              </a:extLst>
            </p:cNvPr>
            <p:cNvSpPr/>
            <p:nvPr/>
          </p:nvSpPr>
          <p:spPr>
            <a:xfrm>
              <a:off x="4810123" y="30615250"/>
              <a:ext cx="314327" cy="3258826"/>
            </a:xfrm>
            <a:prstGeom prst="rect">
              <a:avLst/>
            </a:prstGeom>
            <a:solidFill>
              <a:srgbClr val="0000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</p:grpSp>
      <p:pic>
        <p:nvPicPr>
          <p:cNvPr id="1029" name="Picture 2">
            <a:extLst>
              <a:ext uri="{FF2B5EF4-FFF2-40B4-BE49-F238E27FC236}">
                <a16:creationId xmlns:a16="http://schemas.microsoft.com/office/drawing/2014/main" id="{865EA33B-5068-9914-A8F7-A554D509F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35" b="1872"/>
          <a:stretch/>
        </p:blipFill>
        <p:spPr bwMode="auto">
          <a:xfrm rot="2221325">
            <a:off x="18678517" y="33422303"/>
            <a:ext cx="521117" cy="34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B7275861-5490-5AAD-9F5A-F680AA0CFB5C}"/>
              </a:ext>
            </a:extLst>
          </p:cNvPr>
          <p:cNvGrpSpPr/>
          <p:nvPr/>
        </p:nvGrpSpPr>
        <p:grpSpPr>
          <a:xfrm>
            <a:off x="20338909" y="30595734"/>
            <a:ext cx="5076825" cy="3906895"/>
            <a:chOff x="6150953" y="30595734"/>
            <a:chExt cx="5076825" cy="3906895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6C97B369-22B5-E0B5-5FD2-5CFC1DA6D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8242" t="8672" r="7228" b="2299"/>
            <a:stretch/>
          </p:blipFill>
          <p:spPr>
            <a:xfrm>
              <a:off x="6150953" y="30595734"/>
              <a:ext cx="5076825" cy="3906895"/>
            </a:xfrm>
            <a:prstGeom prst="rect">
              <a:avLst/>
            </a:prstGeom>
          </p:spPr>
        </p:pic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9DD305E2-093D-7560-E476-0457C32CF754}"/>
                </a:ext>
              </a:extLst>
            </p:cNvPr>
            <p:cNvSpPr/>
            <p:nvPr/>
          </p:nvSpPr>
          <p:spPr>
            <a:xfrm>
              <a:off x="7042143" y="30607000"/>
              <a:ext cx="3250473" cy="223390"/>
            </a:xfrm>
            <a:prstGeom prst="rect">
              <a:avLst/>
            </a:prstGeom>
            <a:solidFill>
              <a:srgbClr val="0000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03FFAD66-2DB9-2ED7-BA5A-DB284597B271}"/>
                </a:ext>
              </a:extLst>
            </p:cNvPr>
            <p:cNvSpPr/>
            <p:nvPr/>
          </p:nvSpPr>
          <p:spPr>
            <a:xfrm>
              <a:off x="7047524" y="33693100"/>
              <a:ext cx="3250473" cy="180638"/>
            </a:xfrm>
            <a:prstGeom prst="rect">
              <a:avLst/>
            </a:prstGeom>
            <a:solidFill>
              <a:srgbClr val="0000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A246F40A-7529-1BC9-7144-D1A1B843F207}"/>
                </a:ext>
              </a:extLst>
            </p:cNvPr>
            <p:cNvSpPr/>
            <p:nvPr/>
          </p:nvSpPr>
          <p:spPr>
            <a:xfrm>
              <a:off x="9944100" y="30632400"/>
              <a:ext cx="345280" cy="3131819"/>
            </a:xfrm>
            <a:prstGeom prst="rect">
              <a:avLst/>
            </a:prstGeom>
            <a:solidFill>
              <a:srgbClr val="0000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600" dirty="0" err="1">
                <a:latin typeface="+mj-lt"/>
                <a:ea typeface="Agenda Light" charset="0"/>
                <a:cs typeface="Agenda Light" charset="0"/>
              </a:endParaRP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D9126D4-1CB8-E6B2-654C-E0892156873D}"/>
              </a:ext>
            </a:extLst>
          </p:cNvPr>
          <p:cNvGrpSpPr/>
          <p:nvPr/>
        </p:nvGrpSpPr>
        <p:grpSpPr>
          <a:xfrm>
            <a:off x="20356530" y="26554090"/>
            <a:ext cx="5207493" cy="4068786"/>
            <a:chOff x="6168574" y="26554090"/>
            <a:chExt cx="5207493" cy="4068786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6064575-F814-2956-F377-62D0EC5FDAA9}"/>
                </a:ext>
              </a:extLst>
            </p:cNvPr>
            <p:cNvGrpSpPr/>
            <p:nvPr/>
          </p:nvGrpSpPr>
          <p:grpSpPr>
            <a:xfrm>
              <a:off x="6168574" y="26722162"/>
              <a:ext cx="5086350" cy="3900714"/>
              <a:chOff x="6168574" y="26722162"/>
              <a:chExt cx="5086350" cy="3900714"/>
            </a:xfrm>
          </p:grpSpPr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545903A9-BE3D-1FB0-2252-4147893AA9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alphaModFix/>
              </a:blip>
              <a:srcRect l="3127" t="9364" r="1631" b="1751"/>
              <a:stretch/>
            </p:blipFill>
            <p:spPr>
              <a:xfrm>
                <a:off x="6168574" y="26722162"/>
                <a:ext cx="5086350" cy="3900714"/>
              </a:xfrm>
              <a:prstGeom prst="rect">
                <a:avLst/>
              </a:prstGeom>
            </p:spPr>
          </p:pic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D51866D-30C3-A30A-47F8-AE76C6D71F69}"/>
                  </a:ext>
                </a:extLst>
              </p:cNvPr>
              <p:cNvSpPr/>
              <p:nvPr/>
            </p:nvSpPr>
            <p:spPr>
              <a:xfrm>
                <a:off x="7041275" y="26736676"/>
                <a:ext cx="3244850" cy="250434"/>
              </a:xfrm>
              <a:prstGeom prst="rect">
                <a:avLst/>
              </a:prstGeom>
              <a:solidFill>
                <a:srgbClr val="440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 dirty="0" err="1">
                  <a:latin typeface="+mj-lt"/>
                  <a:ea typeface="Agenda Light" charset="0"/>
                  <a:cs typeface="Agenda Light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792A625C-59E9-8F6D-6D4E-588291DA400D}"/>
                  </a:ext>
                </a:extLst>
              </p:cNvPr>
              <p:cNvSpPr/>
              <p:nvPr/>
            </p:nvSpPr>
            <p:spPr>
              <a:xfrm>
                <a:off x="9886950" y="26740682"/>
                <a:ext cx="390525" cy="3222233"/>
              </a:xfrm>
              <a:prstGeom prst="rect">
                <a:avLst/>
              </a:prstGeom>
              <a:solidFill>
                <a:srgbClr val="440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 dirty="0" err="1">
                  <a:latin typeface="+mj-lt"/>
                  <a:ea typeface="Agenda Light" charset="0"/>
                  <a:cs typeface="Agenda Light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B494F5D-B6AB-5A09-B3FB-AFAF81015838}"/>
                  </a:ext>
                </a:extLst>
              </p:cNvPr>
              <p:cNvSpPr/>
              <p:nvPr/>
            </p:nvSpPr>
            <p:spPr>
              <a:xfrm>
                <a:off x="7042143" y="29794201"/>
                <a:ext cx="3225807" cy="171450"/>
              </a:xfrm>
              <a:prstGeom prst="rect">
                <a:avLst/>
              </a:prstGeom>
              <a:solidFill>
                <a:srgbClr val="440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 dirty="0" err="1">
                  <a:latin typeface="+mj-lt"/>
                  <a:ea typeface="Agenda Light" charset="0"/>
                  <a:cs typeface="Agenda Light" charset="0"/>
                </a:endParaRPr>
              </a:p>
            </p:txBody>
          </p:sp>
        </p:grp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90CF9B5F-1056-4D45-EBE7-5FA43E706A06}"/>
                </a:ext>
              </a:extLst>
            </p:cNvPr>
            <p:cNvSpPr txBox="1"/>
            <p:nvPr/>
          </p:nvSpPr>
          <p:spPr>
            <a:xfrm>
              <a:off x="10628973" y="26554090"/>
              <a:ext cx="747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ea typeface="Agenda Light" charset="0"/>
                  <a:cs typeface="Agenda Light" charset="0"/>
                </a:rPr>
                <a:t>0.30</a:t>
              </a:r>
              <a:endParaRPr lang="en-GB" sz="2000" dirty="0" err="1">
                <a:ea typeface="Agenda Light" charset="0"/>
                <a:cs typeface="Agenda Light" charset="0"/>
              </a:endParaRP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6B60B8D4-493B-2B4D-A918-DB5AE297065B}"/>
              </a:ext>
            </a:extLst>
          </p:cNvPr>
          <p:cNvGrpSpPr/>
          <p:nvPr/>
        </p:nvGrpSpPr>
        <p:grpSpPr>
          <a:xfrm>
            <a:off x="15216656" y="26558579"/>
            <a:ext cx="5219104" cy="4073822"/>
            <a:chOff x="1028700" y="26558579"/>
            <a:chExt cx="5219104" cy="4073822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AAFC755-D35B-1922-A30C-A82B149D3288}"/>
                </a:ext>
              </a:extLst>
            </p:cNvPr>
            <p:cNvGrpSpPr/>
            <p:nvPr/>
          </p:nvGrpSpPr>
          <p:grpSpPr>
            <a:xfrm>
              <a:off x="1028700" y="26725157"/>
              <a:ext cx="5169252" cy="3907244"/>
              <a:chOff x="1028700" y="26725157"/>
              <a:chExt cx="5169252" cy="3907244"/>
            </a:xfrm>
          </p:grpSpPr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6F007D51-3BE5-4EC3-C070-AA1C8EBF96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3206" t="9187" b="1778"/>
              <a:stretch/>
            </p:blipFill>
            <p:spPr>
              <a:xfrm>
                <a:off x="1028700" y="26725157"/>
                <a:ext cx="5169252" cy="3907244"/>
              </a:xfrm>
              <a:prstGeom prst="rect">
                <a:avLst/>
              </a:prstGeom>
            </p:spPr>
          </p:pic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5A68FAE-0E93-E9C5-9ED4-2453731C40EB}"/>
                  </a:ext>
                </a:extLst>
              </p:cNvPr>
              <p:cNvSpPr/>
              <p:nvPr/>
            </p:nvSpPr>
            <p:spPr>
              <a:xfrm>
                <a:off x="1889125" y="26755724"/>
                <a:ext cx="3244850" cy="247183"/>
              </a:xfrm>
              <a:prstGeom prst="rect">
                <a:avLst/>
              </a:prstGeom>
              <a:solidFill>
                <a:srgbClr val="440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 dirty="0" err="1">
                  <a:latin typeface="+mj-lt"/>
                  <a:ea typeface="Agenda Light" charset="0"/>
                  <a:cs typeface="Agenda Light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BEF215CA-4372-62AC-78F1-EF470DC76591}"/>
                  </a:ext>
                </a:extLst>
              </p:cNvPr>
              <p:cNvSpPr/>
              <p:nvPr/>
            </p:nvSpPr>
            <p:spPr>
              <a:xfrm>
                <a:off x="4810124" y="26756480"/>
                <a:ext cx="333375" cy="3222233"/>
              </a:xfrm>
              <a:prstGeom prst="rect">
                <a:avLst/>
              </a:prstGeom>
              <a:solidFill>
                <a:srgbClr val="440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 dirty="0" err="1">
                  <a:latin typeface="+mj-lt"/>
                  <a:ea typeface="Agenda Light" charset="0"/>
                  <a:cs typeface="Agenda Light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75DBD83-C295-BE91-6166-EBA012060233}"/>
                  </a:ext>
                </a:extLst>
              </p:cNvPr>
              <p:cNvSpPr/>
              <p:nvPr/>
            </p:nvSpPr>
            <p:spPr>
              <a:xfrm>
                <a:off x="1889993" y="29867929"/>
                <a:ext cx="3243982" cy="131592"/>
              </a:xfrm>
              <a:prstGeom prst="rect">
                <a:avLst/>
              </a:prstGeom>
              <a:solidFill>
                <a:srgbClr val="440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 dirty="0" err="1">
                  <a:latin typeface="+mj-lt"/>
                  <a:ea typeface="Agenda Light" charset="0"/>
                  <a:cs typeface="Agenda Light" charset="0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1CC0188-062A-85AC-3DDE-BE72B19CAC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635" b="1872"/>
              <a:stretch/>
            </p:blipFill>
            <p:spPr bwMode="auto">
              <a:xfrm rot="2221325">
                <a:off x="4451420" y="29572880"/>
                <a:ext cx="521117" cy="344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19624DA2-E456-A808-8443-63E5DBAA2D97}"/>
                </a:ext>
              </a:extLst>
            </p:cNvPr>
            <p:cNvSpPr txBox="1"/>
            <p:nvPr/>
          </p:nvSpPr>
          <p:spPr>
            <a:xfrm>
              <a:off x="5500710" y="26558579"/>
              <a:ext cx="747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ea typeface="Agenda Light" charset="0"/>
                  <a:cs typeface="Agenda Light" charset="0"/>
                </a:rPr>
                <a:t>0.30</a:t>
              </a:r>
              <a:endParaRPr lang="en-GB" sz="2000" dirty="0" err="1">
                <a:ea typeface="Agenda Light" charset="0"/>
                <a:cs typeface="Agenda Light" charset="0"/>
              </a:endParaRPr>
            </a:p>
          </p:txBody>
        </p:sp>
      </p:grp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9CB10F2-1EE9-AFBA-3001-AF58F3337942}"/>
              </a:ext>
            </a:extLst>
          </p:cNvPr>
          <p:cNvSpPr txBox="1"/>
          <p:nvPr/>
        </p:nvSpPr>
        <p:spPr>
          <a:xfrm>
            <a:off x="26656181" y="31584900"/>
            <a:ext cx="1988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a typeface="Agenda Light" charset="0"/>
                <a:cs typeface="Agenda Light" charset="0"/>
              </a:rPr>
              <a:t>[004]</a:t>
            </a:r>
            <a:endParaRPr lang="en-GB" sz="3200" dirty="0" err="1">
              <a:solidFill>
                <a:schemeClr val="bg1"/>
              </a:solidFill>
              <a:ea typeface="Agenda Light" charset="0"/>
              <a:cs typeface="Agenda Light" charset="0"/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285E863-960F-FDB6-8D49-B8B23B392B6E}"/>
              </a:ext>
            </a:extLst>
          </p:cNvPr>
          <p:cNvSpPr txBox="1"/>
          <p:nvPr/>
        </p:nvSpPr>
        <p:spPr>
          <a:xfrm>
            <a:off x="14715221" y="34864855"/>
            <a:ext cx="149914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ea typeface="Agenda Light" charset="0"/>
                <a:cs typeface="Agenda Light" charset="0"/>
              </a:rPr>
              <a:t>Filters applied to laser mode data reveal different 4-fold symmetric features than in voltage mode </a:t>
            </a:r>
            <a:endParaRPr lang="en-GB" sz="2500" dirty="0" err="1">
              <a:ea typeface="Agenda Light" charset="0"/>
              <a:cs typeface="Agenda Light" charset="0"/>
            </a:endParaRPr>
          </a:p>
        </p:txBody>
      </p:sp>
      <p:pic>
        <p:nvPicPr>
          <p:cNvPr id="1056" name="Picture 4" descr="What is a question mark? | TheSchoolRun">
            <a:extLst>
              <a:ext uri="{FF2B5EF4-FFF2-40B4-BE49-F238E27FC236}">
                <a16:creationId xmlns:a16="http://schemas.microsoft.com/office/drawing/2014/main" id="{A5F377E4-7F75-05BE-D720-4A6CA1AF1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1" t="65088" r="44855" b="2562"/>
          <a:stretch/>
        </p:blipFill>
        <p:spPr bwMode="auto">
          <a:xfrm rot="243700">
            <a:off x="17950394" y="35483738"/>
            <a:ext cx="627759" cy="9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TextBox 1071">
            <a:extLst>
              <a:ext uri="{FF2B5EF4-FFF2-40B4-BE49-F238E27FC236}">
                <a16:creationId xmlns:a16="http://schemas.microsoft.com/office/drawing/2014/main" id="{2BB62BE4-15E6-DE81-ED1F-1C5340EEA190}"/>
              </a:ext>
            </a:extLst>
          </p:cNvPr>
          <p:cNvSpPr txBox="1"/>
          <p:nvPr/>
        </p:nvSpPr>
        <p:spPr>
          <a:xfrm>
            <a:off x="25760510" y="31783466"/>
            <a:ext cx="37843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>
                <a:ea typeface="Agenda Light" charset="0"/>
                <a:cs typeface="Agenda Light" charset="0"/>
              </a:rPr>
              <a:t>Double line / square feature</a:t>
            </a:r>
            <a:endParaRPr lang="en-GB" sz="2500" dirty="0">
              <a:ea typeface="Agenda Light" charset="0"/>
              <a:cs typeface="Agenda Light" charset="0"/>
            </a:endParaRPr>
          </a:p>
          <a:p>
            <a:pPr algn="ctr"/>
            <a:r>
              <a:rPr lang="en-GB" sz="2500" dirty="0">
                <a:ea typeface="Agenda Light" charset="0"/>
                <a:cs typeface="Agenda Light" charset="0"/>
              </a:rPr>
              <a:t>near centre pole, reminiscent of forward simulations?</a:t>
            </a:r>
            <a:endParaRPr lang="en-US" sz="2500" dirty="0">
              <a:ea typeface="Agenda Light" charset="0"/>
              <a:cs typeface="Agenda Light" charset="0"/>
            </a:endParaRPr>
          </a:p>
        </p:txBody>
      </p:sp>
      <p:pic>
        <p:nvPicPr>
          <p:cNvPr id="1073" name="Picture 4" descr="What is a question mark? | TheSchoolRun">
            <a:extLst>
              <a:ext uri="{FF2B5EF4-FFF2-40B4-BE49-F238E27FC236}">
                <a16:creationId xmlns:a16="http://schemas.microsoft.com/office/drawing/2014/main" id="{9B247A69-A596-EDBD-7FC1-C2168547D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1" t="65088" r="44855" b="2562"/>
          <a:stretch/>
        </p:blipFill>
        <p:spPr bwMode="auto">
          <a:xfrm rot="243700">
            <a:off x="25569351" y="32271639"/>
            <a:ext cx="495533" cy="7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43F2EB83-95A2-455E-4454-7D1A907A6500}"/>
              </a:ext>
            </a:extLst>
          </p:cNvPr>
          <p:cNvCxnSpPr/>
          <p:nvPr/>
        </p:nvCxnSpPr>
        <p:spPr>
          <a:xfrm>
            <a:off x="28499781" y="33164057"/>
            <a:ext cx="195175" cy="1090692"/>
          </a:xfrm>
          <a:prstGeom prst="line">
            <a:avLst/>
          </a:prstGeom>
          <a:ln w="38100" cmpd="sng">
            <a:solidFill>
              <a:srgbClr val="FFC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2CF2A990-4727-17C1-CB52-32FDA0AD7D4A}"/>
              </a:ext>
            </a:extLst>
          </p:cNvPr>
          <p:cNvCxnSpPr/>
          <p:nvPr/>
        </p:nvCxnSpPr>
        <p:spPr>
          <a:xfrm>
            <a:off x="28804581" y="33125765"/>
            <a:ext cx="195175" cy="1090692"/>
          </a:xfrm>
          <a:prstGeom prst="line">
            <a:avLst/>
          </a:prstGeom>
          <a:ln w="38100" cmpd="sng">
            <a:solidFill>
              <a:srgbClr val="FFC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56CB6FD2-142B-E969-7C8A-0229E14A1B93}"/>
              </a:ext>
            </a:extLst>
          </p:cNvPr>
          <p:cNvCxnSpPr>
            <a:cxnSpLocks/>
          </p:cNvCxnSpPr>
          <p:nvPr/>
        </p:nvCxnSpPr>
        <p:spPr>
          <a:xfrm flipV="1">
            <a:off x="28155292" y="33411022"/>
            <a:ext cx="1106061" cy="219172"/>
          </a:xfrm>
          <a:prstGeom prst="line">
            <a:avLst/>
          </a:prstGeom>
          <a:ln w="38100" cmpd="sng">
            <a:solidFill>
              <a:srgbClr val="FFC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1F8D4B24-7E6E-4420-FE1D-B70EEED0A935}"/>
              </a:ext>
            </a:extLst>
          </p:cNvPr>
          <p:cNvCxnSpPr>
            <a:cxnSpLocks/>
          </p:cNvCxnSpPr>
          <p:nvPr/>
        </p:nvCxnSpPr>
        <p:spPr>
          <a:xfrm flipV="1">
            <a:off x="28220602" y="33735396"/>
            <a:ext cx="1106061" cy="219172"/>
          </a:xfrm>
          <a:prstGeom prst="line">
            <a:avLst/>
          </a:prstGeom>
          <a:ln w="38100" cmpd="sng">
            <a:solidFill>
              <a:srgbClr val="FFC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1C44E3F-C79A-549D-25BB-88818EF05552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9066" r="17863" b="14966"/>
          <a:stretch/>
        </p:blipFill>
        <p:spPr>
          <a:xfrm>
            <a:off x="7938454" y="26174700"/>
            <a:ext cx="4386513" cy="3333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E2306F-BC33-8FC8-5B80-A612576C9EFC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9730" r="18752" b="14389"/>
          <a:stretch/>
        </p:blipFill>
        <p:spPr>
          <a:xfrm>
            <a:off x="7927927" y="29521784"/>
            <a:ext cx="4338983" cy="33299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3DE428-EC61-C49C-8B34-9185BD0927C5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9222" r="18103"/>
          <a:stretch/>
        </p:blipFill>
        <p:spPr>
          <a:xfrm>
            <a:off x="7935843" y="32839819"/>
            <a:ext cx="4373702" cy="39836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528D5C-2AA8-F261-F8AD-3B84126511D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1" b="90333"/>
          <a:stretch/>
        </p:blipFill>
        <p:spPr>
          <a:xfrm>
            <a:off x="7937707" y="25771474"/>
            <a:ext cx="5340456" cy="4241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ACD502-05A4-B4DB-F924-2C71EC7BDF0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2335" t="8066" b="13623"/>
          <a:stretch/>
        </p:blipFill>
        <p:spPr>
          <a:xfrm>
            <a:off x="12535301" y="29521784"/>
            <a:ext cx="943380" cy="3436620"/>
          </a:xfrm>
          <a:prstGeom prst="rect">
            <a:avLst/>
          </a:prstGeom>
        </p:spPr>
      </p:pic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137AA1D9-94B3-FC07-F7D8-D5643FD0B722}"/>
              </a:ext>
            </a:extLst>
          </p:cNvPr>
          <p:cNvSpPr/>
          <p:nvPr/>
        </p:nvSpPr>
        <p:spPr>
          <a:xfrm>
            <a:off x="546607" y="25106545"/>
            <a:ext cx="13681569" cy="11616652"/>
          </a:xfrm>
          <a:prstGeom prst="roundRect">
            <a:avLst>
              <a:gd name="adj" fmla="val 9070"/>
            </a:avLst>
          </a:prstGeom>
          <a:noFill/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Gill Sans M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965115-D3EA-4F8B-03FE-0D2522B72F93}"/>
              </a:ext>
            </a:extLst>
          </p:cNvPr>
          <p:cNvSpPr/>
          <p:nvPr/>
        </p:nvSpPr>
        <p:spPr>
          <a:xfrm>
            <a:off x="12419494" y="26127895"/>
            <a:ext cx="746499" cy="147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 err="1">
              <a:latin typeface="+mj-lt"/>
              <a:ea typeface="Agenda Light" charset="0"/>
              <a:cs typeface="Agenda Light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FFA415-2527-A143-DA4A-BEAB10AEC714}"/>
              </a:ext>
            </a:extLst>
          </p:cNvPr>
          <p:cNvSpPr/>
          <p:nvPr/>
        </p:nvSpPr>
        <p:spPr>
          <a:xfrm>
            <a:off x="8973600" y="26198791"/>
            <a:ext cx="3251581" cy="97829"/>
          </a:xfrm>
          <a:prstGeom prst="rect">
            <a:avLst/>
          </a:prstGeom>
          <a:solidFill>
            <a:srgbClr val="440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 err="1">
              <a:latin typeface="+mj-lt"/>
              <a:ea typeface="Agenda Light" charset="0"/>
              <a:cs typeface="Agenda Ligh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AD96C4-9580-2E28-A066-4F9EEDD46A74}"/>
              </a:ext>
            </a:extLst>
          </p:cNvPr>
          <p:cNvSpPr/>
          <p:nvPr/>
        </p:nvSpPr>
        <p:spPr>
          <a:xfrm>
            <a:off x="8974524" y="29279963"/>
            <a:ext cx="3236370" cy="163718"/>
          </a:xfrm>
          <a:prstGeom prst="rect">
            <a:avLst/>
          </a:prstGeom>
          <a:solidFill>
            <a:srgbClr val="440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 err="1">
              <a:latin typeface="+mj-lt"/>
              <a:ea typeface="Agenda Light" charset="0"/>
              <a:cs typeface="Agenda Light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AB379D-E37F-3FFA-F775-6919C4816983}"/>
              </a:ext>
            </a:extLst>
          </p:cNvPr>
          <p:cNvSpPr/>
          <p:nvPr/>
        </p:nvSpPr>
        <p:spPr>
          <a:xfrm rot="5400000">
            <a:off x="10664738" y="27793472"/>
            <a:ext cx="3050865" cy="45719"/>
          </a:xfrm>
          <a:prstGeom prst="rect">
            <a:avLst/>
          </a:prstGeom>
          <a:solidFill>
            <a:srgbClr val="440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 err="1">
              <a:latin typeface="+mj-lt"/>
              <a:ea typeface="Agenda Light" charset="0"/>
              <a:cs typeface="Agenda Light" charset="0"/>
            </a:endParaRPr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C5D2D8F5-600C-CCE5-6A7C-62AC004C157B}"/>
              </a:ext>
            </a:extLst>
          </p:cNvPr>
          <p:cNvSpPr/>
          <p:nvPr/>
        </p:nvSpPr>
        <p:spPr>
          <a:xfrm>
            <a:off x="1232694" y="24776164"/>
            <a:ext cx="6695233" cy="83475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2463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Gill Sans MT"/>
                <a:cs typeface="Gill Sans MT"/>
              </a:rPr>
              <a:t>Application: image formation </a:t>
            </a:r>
            <a:endParaRPr lang="en-US" sz="3600" b="1" cap="small" dirty="0">
              <a:solidFill>
                <a:schemeClr val="tx2"/>
              </a:solidFill>
              <a:latin typeface="Gill Sans MT"/>
              <a:cs typeface="Gill Sans M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EF5B10-0A66-07C9-D8AA-B6A88DB3C4CD}"/>
              </a:ext>
            </a:extLst>
          </p:cNvPr>
          <p:cNvSpPr/>
          <p:nvPr/>
        </p:nvSpPr>
        <p:spPr>
          <a:xfrm>
            <a:off x="8961067" y="32619289"/>
            <a:ext cx="3242683" cy="146228"/>
          </a:xfrm>
          <a:prstGeom prst="rect">
            <a:avLst/>
          </a:prstGeom>
          <a:solidFill>
            <a:srgbClr val="440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 err="1">
              <a:latin typeface="+mj-lt"/>
              <a:ea typeface="Agenda Light" charset="0"/>
              <a:cs typeface="Agenda Light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A750B6-37BA-FDD1-83D0-1EAA2236C5FC}"/>
              </a:ext>
            </a:extLst>
          </p:cNvPr>
          <p:cNvSpPr/>
          <p:nvPr/>
        </p:nvSpPr>
        <p:spPr>
          <a:xfrm>
            <a:off x="8974525" y="35950658"/>
            <a:ext cx="3241132" cy="146228"/>
          </a:xfrm>
          <a:prstGeom prst="rect">
            <a:avLst/>
          </a:prstGeom>
          <a:solidFill>
            <a:srgbClr val="4401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 err="1">
              <a:latin typeface="+mj-lt"/>
              <a:ea typeface="Agenda Light" charset="0"/>
              <a:cs typeface="Agenda Light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92E16E-97A9-5121-8140-C789C2B4DC8B}"/>
              </a:ext>
            </a:extLst>
          </p:cNvPr>
          <p:cNvSpPr>
            <a:spLocks noChangeAspect="1"/>
          </p:cNvSpPr>
          <p:nvPr/>
        </p:nvSpPr>
        <p:spPr>
          <a:xfrm>
            <a:off x="8982195" y="26245759"/>
            <a:ext cx="3096000" cy="3096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0CB48F-BF92-9334-E7FD-0150F05992F0}"/>
              </a:ext>
            </a:extLst>
          </p:cNvPr>
          <p:cNvSpPr>
            <a:spLocks/>
          </p:cNvSpPr>
          <p:nvPr/>
        </p:nvSpPr>
        <p:spPr>
          <a:xfrm>
            <a:off x="9066856" y="29794340"/>
            <a:ext cx="2700000" cy="2664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D0884F-75C7-2C48-9A6B-3098EBE1B30F}"/>
              </a:ext>
            </a:extLst>
          </p:cNvPr>
          <p:cNvSpPr>
            <a:spLocks noChangeAspect="1"/>
          </p:cNvSpPr>
          <p:nvPr/>
        </p:nvSpPr>
        <p:spPr>
          <a:xfrm>
            <a:off x="9216502" y="33197587"/>
            <a:ext cx="2412000" cy="2412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1F528B-B17C-8B0E-3C44-0492C4EBFE53}"/>
              </a:ext>
            </a:extLst>
          </p:cNvPr>
          <p:cNvCxnSpPr>
            <a:cxnSpLocks/>
          </p:cNvCxnSpPr>
          <p:nvPr/>
        </p:nvCxnSpPr>
        <p:spPr>
          <a:xfrm>
            <a:off x="8973600" y="27729961"/>
            <a:ext cx="0" cy="8366925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BA7108-B6C3-90BF-018C-FEFD22C1228C}"/>
              </a:ext>
            </a:extLst>
          </p:cNvPr>
          <p:cNvCxnSpPr>
            <a:cxnSpLocks/>
          </p:cNvCxnSpPr>
          <p:nvPr/>
        </p:nvCxnSpPr>
        <p:spPr>
          <a:xfrm>
            <a:off x="12090514" y="27743387"/>
            <a:ext cx="0" cy="8366925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40EBAC-B260-3FF7-EA9C-2975C62E30C0}"/>
              </a:ext>
            </a:extLst>
          </p:cNvPr>
          <p:cNvCxnSpPr>
            <a:cxnSpLocks/>
          </p:cNvCxnSpPr>
          <p:nvPr/>
        </p:nvCxnSpPr>
        <p:spPr>
          <a:xfrm flipV="1">
            <a:off x="10405730" y="27539744"/>
            <a:ext cx="1109557" cy="219919"/>
          </a:xfrm>
          <a:prstGeom prst="line">
            <a:avLst/>
          </a:prstGeom>
          <a:ln w="50800" cmpd="sng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777FDF-9337-7D38-21C2-1125521CF30B}"/>
              </a:ext>
            </a:extLst>
          </p:cNvPr>
          <p:cNvCxnSpPr>
            <a:cxnSpLocks/>
          </p:cNvCxnSpPr>
          <p:nvPr/>
        </p:nvCxnSpPr>
        <p:spPr>
          <a:xfrm flipV="1">
            <a:off x="10367589" y="30865858"/>
            <a:ext cx="1109557" cy="219919"/>
          </a:xfrm>
          <a:prstGeom prst="line">
            <a:avLst/>
          </a:prstGeom>
          <a:ln w="50800" cmpd="sng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B5E6CC-33EB-4644-D258-34D829DDD91B}"/>
              </a:ext>
            </a:extLst>
          </p:cNvPr>
          <p:cNvCxnSpPr>
            <a:cxnSpLocks/>
          </p:cNvCxnSpPr>
          <p:nvPr/>
        </p:nvCxnSpPr>
        <p:spPr>
          <a:xfrm flipV="1">
            <a:off x="10400584" y="34216457"/>
            <a:ext cx="1109557" cy="219919"/>
          </a:xfrm>
          <a:prstGeom prst="line">
            <a:avLst/>
          </a:prstGeom>
          <a:ln w="50800" cmpd="sng">
            <a:solidFill>
              <a:schemeClr val="accent1">
                <a:lumMod val="75000"/>
              </a:schemeClr>
            </a:solidFill>
            <a:headEnd type="diamond" w="med" len="med"/>
            <a:tailEnd type="diamond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EB4F4CD-6A56-8B84-31BE-5C67523F92C5}"/>
              </a:ext>
            </a:extLst>
          </p:cNvPr>
          <p:cNvSpPr txBox="1"/>
          <p:nvPr/>
        </p:nvSpPr>
        <p:spPr>
          <a:xfrm>
            <a:off x="11500776" y="26108592"/>
            <a:ext cx="4069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FF0000"/>
                </a:solidFill>
                <a:ea typeface="Agenda Light" charset="0"/>
                <a:cs typeface="Agenda Light" charset="0"/>
              </a:rPr>
              <a:t>detector </a:t>
            </a:r>
          </a:p>
          <a:p>
            <a:pPr algn="ctr"/>
            <a:r>
              <a:rPr lang="en-US" sz="3200" i="1" dirty="0">
                <a:solidFill>
                  <a:srgbClr val="FF0000"/>
                </a:solidFill>
                <a:ea typeface="Agenda Light" charset="0"/>
                <a:cs typeface="Agenda Light" charset="0"/>
              </a:rPr>
              <a:t>fill</a:t>
            </a:r>
            <a:endParaRPr lang="en-GB" sz="3200" i="1" dirty="0" err="1">
              <a:solidFill>
                <a:srgbClr val="FF0000"/>
              </a:solidFill>
              <a:ea typeface="Agenda Light" charset="0"/>
              <a:cs typeface="Agenda Light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1360144-5CCA-07C1-B63A-2B34DF8A630C}"/>
              </a:ext>
            </a:extLst>
          </p:cNvPr>
          <p:cNvSpPr/>
          <p:nvPr/>
        </p:nvSpPr>
        <p:spPr>
          <a:xfrm>
            <a:off x="11843047" y="26367746"/>
            <a:ext cx="692254" cy="651504"/>
          </a:xfrm>
          <a:custGeom>
            <a:avLst/>
            <a:gdLst>
              <a:gd name="connsiteX0" fmla="*/ 20184 w 363084"/>
              <a:gd name="connsiteY0" fmla="*/ 645154 h 651504"/>
              <a:gd name="connsiteX1" fmla="*/ 20184 w 363084"/>
              <a:gd name="connsiteY1" fmla="*/ 588004 h 651504"/>
              <a:gd name="connsiteX2" fmla="*/ 1134 w 363084"/>
              <a:gd name="connsiteY2" fmla="*/ 187954 h 651504"/>
              <a:gd name="connsiteX3" fmla="*/ 58284 w 363084"/>
              <a:gd name="connsiteY3" fmla="*/ 6979 h 651504"/>
              <a:gd name="connsiteX4" fmla="*/ 363084 w 363084"/>
              <a:gd name="connsiteY4" fmla="*/ 54604 h 65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084" h="651504">
                <a:moveTo>
                  <a:pt x="20184" y="645154"/>
                </a:moveTo>
                <a:cubicBezTo>
                  <a:pt x="21771" y="654679"/>
                  <a:pt x="23359" y="664204"/>
                  <a:pt x="20184" y="588004"/>
                </a:cubicBezTo>
                <a:cubicBezTo>
                  <a:pt x="17009" y="511804"/>
                  <a:pt x="-5216" y="284791"/>
                  <a:pt x="1134" y="187954"/>
                </a:cubicBezTo>
                <a:cubicBezTo>
                  <a:pt x="7484" y="91117"/>
                  <a:pt x="-2041" y="29204"/>
                  <a:pt x="58284" y="6979"/>
                </a:cubicBezTo>
                <a:cubicBezTo>
                  <a:pt x="118609" y="-15246"/>
                  <a:pt x="240846" y="19679"/>
                  <a:pt x="363084" y="54604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C25120-7A5C-7F51-6881-043597E87090}"/>
              </a:ext>
            </a:extLst>
          </p:cNvPr>
          <p:cNvSpPr txBox="1"/>
          <p:nvPr/>
        </p:nvSpPr>
        <p:spPr>
          <a:xfrm>
            <a:off x="11172952" y="27804645"/>
            <a:ext cx="4069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6C1F6A"/>
                </a:solidFill>
                <a:ea typeface="Agenda Light" charset="0"/>
                <a:cs typeface="Agenda Light" charset="0"/>
              </a:rPr>
              <a:t>distance</a:t>
            </a:r>
            <a:br>
              <a:rPr lang="en-US" sz="3200" i="1" dirty="0">
                <a:solidFill>
                  <a:srgbClr val="6C1F6A"/>
                </a:solidFill>
                <a:ea typeface="Agenda Light" charset="0"/>
                <a:cs typeface="Agenda Light" charset="0"/>
              </a:rPr>
            </a:br>
            <a:r>
              <a:rPr lang="en-US" sz="3200" i="1" dirty="0">
                <a:solidFill>
                  <a:srgbClr val="6C1F6A"/>
                </a:solidFill>
                <a:ea typeface="Agenda Light" charset="0"/>
                <a:cs typeface="Agenda Light" charset="0"/>
              </a:rPr>
              <a:t>[004]-[311]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1DE42E2-CC36-44F4-8B78-C5D919BA73DB}"/>
              </a:ext>
            </a:extLst>
          </p:cNvPr>
          <p:cNvSpPr/>
          <p:nvPr/>
        </p:nvSpPr>
        <p:spPr>
          <a:xfrm>
            <a:off x="11073887" y="27651075"/>
            <a:ext cx="1428750" cy="543040"/>
          </a:xfrm>
          <a:custGeom>
            <a:avLst/>
            <a:gdLst>
              <a:gd name="connsiteX0" fmla="*/ 0 w 1428750"/>
              <a:gd name="connsiteY0" fmla="*/ 0 h 543040"/>
              <a:gd name="connsiteX1" fmla="*/ 76200 w 1428750"/>
              <a:gd name="connsiteY1" fmla="*/ 447675 h 543040"/>
              <a:gd name="connsiteX2" fmla="*/ 304800 w 1428750"/>
              <a:gd name="connsiteY2" fmla="*/ 504825 h 543040"/>
              <a:gd name="connsiteX3" fmla="*/ 876300 w 1428750"/>
              <a:gd name="connsiteY3" fmla="*/ 542925 h 543040"/>
              <a:gd name="connsiteX4" fmla="*/ 1428750 w 1428750"/>
              <a:gd name="connsiteY4" fmla="*/ 514350 h 54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543040">
                <a:moveTo>
                  <a:pt x="0" y="0"/>
                </a:moveTo>
                <a:cubicBezTo>
                  <a:pt x="12700" y="181769"/>
                  <a:pt x="25400" y="363538"/>
                  <a:pt x="76200" y="447675"/>
                </a:cubicBezTo>
                <a:cubicBezTo>
                  <a:pt x="127000" y="531812"/>
                  <a:pt x="171450" y="488950"/>
                  <a:pt x="304800" y="504825"/>
                </a:cubicBezTo>
                <a:cubicBezTo>
                  <a:pt x="438150" y="520700"/>
                  <a:pt x="688975" y="541338"/>
                  <a:pt x="876300" y="542925"/>
                </a:cubicBezTo>
                <a:cubicBezTo>
                  <a:pt x="1063625" y="544513"/>
                  <a:pt x="1246187" y="529431"/>
                  <a:pt x="1428750" y="514350"/>
                </a:cubicBezTo>
              </a:path>
            </a:pathLst>
          </a:custGeom>
          <a:noFill/>
          <a:ln w="41275">
            <a:solidFill>
              <a:schemeClr val="bg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F113BB-9E30-20E1-0870-6BC518B68B6E}"/>
              </a:ext>
            </a:extLst>
          </p:cNvPr>
          <p:cNvCxnSpPr>
            <a:cxnSpLocks/>
          </p:cNvCxnSpPr>
          <p:nvPr/>
        </p:nvCxnSpPr>
        <p:spPr>
          <a:xfrm>
            <a:off x="7493984" y="26290899"/>
            <a:ext cx="0" cy="10129456"/>
          </a:xfrm>
          <a:prstGeom prst="straightConnector1">
            <a:avLst/>
          </a:prstGeom>
          <a:ln w="730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461E164-B0D5-50BC-21E6-EFFA533EC23C}"/>
              </a:ext>
            </a:extLst>
          </p:cNvPr>
          <p:cNvSpPr txBox="1"/>
          <p:nvPr/>
        </p:nvSpPr>
        <p:spPr>
          <a:xfrm rot="16200000">
            <a:off x="5124450" y="30676892"/>
            <a:ext cx="4113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a typeface="Agenda Light" charset="0"/>
                <a:cs typeface="Agenda Light" charset="0"/>
              </a:rPr>
              <a:t>increase in tip-LE distance</a:t>
            </a:r>
            <a:r>
              <a:rPr lang="en-US" sz="2000" dirty="0">
                <a:ea typeface="Agenda Light" charset="0"/>
                <a:cs typeface="Agenda Light" charset="0"/>
              </a:rPr>
              <a:t> [</a:t>
            </a:r>
            <a:r>
              <a:rPr lang="en-US" sz="2000" dirty="0">
                <a:latin typeface="Symbol" panose="05050102010706020507" pitchFamily="18" charset="2"/>
                <a:ea typeface="Agenda Light" charset="0"/>
                <a:cs typeface="Agenda Light" charset="0"/>
              </a:rPr>
              <a:t>m</a:t>
            </a:r>
            <a:r>
              <a:rPr lang="en-US" sz="2000" dirty="0">
                <a:ea typeface="Agenda Light" charset="0"/>
                <a:cs typeface="Agenda Light" charset="0"/>
              </a:rPr>
              <a:t>m]</a:t>
            </a:r>
            <a:endParaRPr lang="en-GB" sz="2000" dirty="0" err="1">
              <a:ea typeface="Agenda Light" charset="0"/>
              <a:cs typeface="Agenda Light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2EAD028-0E21-F79B-E1B6-F4339721AE99}"/>
              </a:ext>
            </a:extLst>
          </p:cNvPr>
          <p:cNvCxnSpPr/>
          <p:nvPr/>
        </p:nvCxnSpPr>
        <p:spPr>
          <a:xfrm flipV="1">
            <a:off x="7493984" y="27559243"/>
            <a:ext cx="216000" cy="0"/>
          </a:xfrm>
          <a:prstGeom prst="line">
            <a:avLst/>
          </a:prstGeom>
          <a:ln w="730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0D9351-B50D-146B-83B5-DF82B2F4A6D5}"/>
              </a:ext>
            </a:extLst>
          </p:cNvPr>
          <p:cNvCxnSpPr/>
          <p:nvPr/>
        </p:nvCxnSpPr>
        <p:spPr>
          <a:xfrm flipV="1">
            <a:off x="7504056" y="31186754"/>
            <a:ext cx="216000" cy="0"/>
          </a:xfrm>
          <a:prstGeom prst="line">
            <a:avLst/>
          </a:prstGeom>
          <a:ln w="730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1235C73-C000-4A99-130A-B3E516811A46}"/>
              </a:ext>
            </a:extLst>
          </p:cNvPr>
          <p:cNvCxnSpPr/>
          <p:nvPr/>
        </p:nvCxnSpPr>
        <p:spPr>
          <a:xfrm flipV="1">
            <a:off x="7510188" y="34845862"/>
            <a:ext cx="216000" cy="0"/>
          </a:xfrm>
          <a:prstGeom prst="line">
            <a:avLst/>
          </a:prstGeom>
          <a:ln w="730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94E454F-CE5D-D3B0-D28E-DE28F922ADDD}"/>
              </a:ext>
            </a:extLst>
          </p:cNvPr>
          <p:cNvSpPr txBox="1"/>
          <p:nvPr/>
        </p:nvSpPr>
        <p:spPr>
          <a:xfrm rot="16200000">
            <a:off x="7392632" y="27358799"/>
            <a:ext cx="85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a typeface="Agenda Light" charset="0"/>
                <a:cs typeface="Agenda Light" charset="0"/>
              </a:rPr>
              <a:t>0 </a:t>
            </a:r>
            <a:r>
              <a:rPr lang="en-US" sz="2000" b="1" dirty="0">
                <a:latin typeface="Symbol" panose="05050102010706020507" pitchFamily="18" charset="2"/>
                <a:ea typeface="Agenda Light" charset="0"/>
                <a:cs typeface="Agenda Light" charset="0"/>
              </a:rPr>
              <a:t>m</a:t>
            </a:r>
            <a:r>
              <a:rPr lang="en-US" sz="2000" b="1" dirty="0">
                <a:ea typeface="Agenda Light" charset="0"/>
                <a:cs typeface="Agenda Light" charset="0"/>
              </a:rPr>
              <a:t>m</a:t>
            </a:r>
            <a:endParaRPr lang="en-GB" sz="2000" dirty="0" err="1">
              <a:ea typeface="Agenda Light" charset="0"/>
              <a:cs typeface="Agenda Light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DA66E18-6F6A-DB19-033B-BE2FA0C54E3C}"/>
              </a:ext>
            </a:extLst>
          </p:cNvPr>
          <p:cNvSpPr txBox="1"/>
          <p:nvPr/>
        </p:nvSpPr>
        <p:spPr>
          <a:xfrm rot="16200000">
            <a:off x="7427308" y="30982888"/>
            <a:ext cx="85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a typeface="Agenda Light" charset="0"/>
                <a:cs typeface="Agenda Light" charset="0"/>
              </a:rPr>
              <a:t>6 </a:t>
            </a:r>
            <a:r>
              <a:rPr lang="en-US" sz="2000" b="1" dirty="0">
                <a:latin typeface="Symbol" panose="05050102010706020507" pitchFamily="18" charset="2"/>
                <a:ea typeface="Agenda Light" charset="0"/>
                <a:cs typeface="Agenda Light" charset="0"/>
              </a:rPr>
              <a:t>m</a:t>
            </a:r>
            <a:r>
              <a:rPr lang="en-US" sz="2000" b="1" dirty="0">
                <a:ea typeface="Agenda Light" charset="0"/>
                <a:cs typeface="Agenda Light" charset="0"/>
              </a:rPr>
              <a:t>m</a:t>
            </a:r>
            <a:endParaRPr lang="en-GB" sz="2000" dirty="0" err="1">
              <a:ea typeface="Agenda Light" charset="0"/>
              <a:cs typeface="Agenda Light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A246EC-8B4D-B2F2-AEC7-617DABC21C1A}"/>
              </a:ext>
            </a:extLst>
          </p:cNvPr>
          <p:cNvSpPr txBox="1"/>
          <p:nvPr/>
        </p:nvSpPr>
        <p:spPr>
          <a:xfrm rot="16200000">
            <a:off x="7273951" y="34625287"/>
            <a:ext cx="112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a typeface="Agenda Light" charset="0"/>
                <a:cs typeface="Agenda Light" charset="0"/>
              </a:rPr>
              <a:t>12 </a:t>
            </a:r>
            <a:r>
              <a:rPr lang="en-US" sz="2000" b="1" dirty="0">
                <a:latin typeface="Symbol" panose="05050102010706020507" pitchFamily="18" charset="2"/>
                <a:ea typeface="Agenda Light" charset="0"/>
                <a:cs typeface="Agenda Light" charset="0"/>
              </a:rPr>
              <a:t>m</a:t>
            </a:r>
            <a:r>
              <a:rPr lang="en-US" sz="2000" b="1" dirty="0">
                <a:ea typeface="Agenda Light" charset="0"/>
                <a:cs typeface="Agenda Light" charset="0"/>
              </a:rPr>
              <a:t>m</a:t>
            </a:r>
            <a:endParaRPr lang="en-GB" sz="2000" dirty="0" err="1">
              <a:ea typeface="Agenda Light" charset="0"/>
              <a:cs typeface="Agenda Light" charset="0"/>
            </a:endParaRP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CB214C5-E0EF-F7C1-90CD-DAAF333C368D}"/>
              </a:ext>
            </a:extLst>
          </p:cNvPr>
          <p:cNvGrpSpPr/>
          <p:nvPr/>
        </p:nvGrpSpPr>
        <p:grpSpPr>
          <a:xfrm>
            <a:off x="930278" y="26504813"/>
            <a:ext cx="6113927" cy="1958338"/>
            <a:chOff x="894960" y="26079366"/>
            <a:chExt cx="6113927" cy="195833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8E97BA7-CDF7-B5F1-3606-331D8609C591}"/>
                </a:ext>
              </a:extLst>
            </p:cNvPr>
            <p:cNvGrpSpPr/>
            <p:nvPr/>
          </p:nvGrpSpPr>
          <p:grpSpPr>
            <a:xfrm>
              <a:off x="894960" y="26079366"/>
              <a:ext cx="6113927" cy="1958338"/>
              <a:chOff x="894960" y="26079366"/>
              <a:chExt cx="6113927" cy="195833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6EBDB7C-1CC3-FC64-89B4-45BB138BF1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/>
              <a:srcRect l="50917" t="5121" b="10667"/>
              <a:stretch/>
            </p:blipFill>
            <p:spPr>
              <a:xfrm>
                <a:off x="1407811" y="26146319"/>
                <a:ext cx="5601076" cy="1891385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99B4DE-DA79-4352-D7D0-CC1DE9A2F93C}"/>
                  </a:ext>
                </a:extLst>
              </p:cNvPr>
              <p:cNvSpPr txBox="1"/>
              <p:nvPr/>
            </p:nvSpPr>
            <p:spPr>
              <a:xfrm>
                <a:off x="894960" y="27439305"/>
                <a:ext cx="146117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i="1" dirty="0">
                    <a:ea typeface="Agenda Light" charset="0"/>
                    <a:cs typeface="Agenda Light" charset="0"/>
                  </a:rPr>
                  <a:t>tip</a:t>
                </a:r>
                <a:endParaRPr lang="en-GB" sz="3000" i="1" dirty="0" err="1">
                  <a:ea typeface="Agenda Light" charset="0"/>
                  <a:cs typeface="Agenda Light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154FB20-8AD8-9C13-BD73-5E7AB19125C2}"/>
                  </a:ext>
                </a:extLst>
              </p:cNvPr>
              <p:cNvSpPr txBox="1"/>
              <p:nvPr/>
            </p:nvSpPr>
            <p:spPr>
              <a:xfrm>
                <a:off x="2096145" y="27452991"/>
                <a:ext cx="282379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i="1" dirty="0">
                    <a:ea typeface="Agenda Light" charset="0"/>
                    <a:cs typeface="Agenda Light" charset="0"/>
                  </a:rPr>
                  <a:t>local electrode(LE)</a:t>
                </a:r>
                <a:endParaRPr lang="en-GB" sz="3000" i="1" dirty="0" err="1">
                  <a:ea typeface="Agenda Light" charset="0"/>
                  <a:cs typeface="Agenda Light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670C720-7CA1-23BB-E835-3391B02BD708}"/>
                  </a:ext>
                </a:extLst>
              </p:cNvPr>
              <p:cNvSpPr txBox="1"/>
              <p:nvPr/>
            </p:nvSpPr>
            <p:spPr>
              <a:xfrm>
                <a:off x="5086197" y="27466388"/>
                <a:ext cx="146117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i="1" dirty="0">
                    <a:ea typeface="Agenda Light" charset="0"/>
                    <a:cs typeface="Agenda Light" charset="0"/>
                  </a:rPr>
                  <a:t>detector</a:t>
                </a:r>
                <a:endParaRPr lang="en-GB" sz="3000" i="1" dirty="0" err="1">
                  <a:ea typeface="Agenda Light" charset="0"/>
                  <a:cs typeface="Agenda Light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C50C8D2-DCC1-9B1D-8555-DB2F9BDDB9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4382" y="26588615"/>
                <a:ext cx="1044000" cy="1044000"/>
              </a:xfrm>
              <a:prstGeom prst="ellipse">
                <a:avLst/>
              </a:pr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4B67CD4-8D50-1083-CDDB-BABE9B88BD0A}"/>
                  </a:ext>
                </a:extLst>
              </p:cNvPr>
              <p:cNvSpPr txBox="1"/>
              <p:nvPr/>
            </p:nvSpPr>
            <p:spPr>
              <a:xfrm>
                <a:off x="4795572" y="26079366"/>
                <a:ext cx="20562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>
                    <a:solidFill>
                      <a:srgbClr val="FF0000"/>
                    </a:solidFill>
                    <a:ea typeface="Agenda Light" charset="0"/>
                    <a:cs typeface="Agenda Light" charset="0"/>
                  </a:rPr>
                  <a:t>detector fill</a:t>
                </a:r>
                <a:endParaRPr lang="en-GB" sz="3200" i="1" dirty="0" err="1">
                  <a:solidFill>
                    <a:srgbClr val="FF0000"/>
                  </a:solidFill>
                  <a:ea typeface="Agenda Light" charset="0"/>
                  <a:cs typeface="Agenda Light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55A1012-F476-1C87-BAC1-F8EDB35549E0}"/>
                  </a:ext>
                </a:extLst>
              </p:cNvPr>
              <p:cNvSpPr txBox="1"/>
              <p:nvPr/>
            </p:nvSpPr>
            <p:spPr>
              <a:xfrm>
                <a:off x="1228420" y="26156909"/>
                <a:ext cx="1096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ea typeface="Agenda Light" charset="0"/>
                    <a:cs typeface="Agenda Light" charset="0"/>
                  </a:rPr>
                  <a:t>[6]</a:t>
                </a:r>
                <a:endParaRPr lang="en-GB" sz="2400" dirty="0" err="1">
                  <a:ea typeface="Agenda Light" charset="0"/>
                  <a:cs typeface="Agenda Light" charset="0"/>
                </a:endParaRPr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D99FB22-F998-3E37-898D-73B45E3A1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8044" y="26612697"/>
              <a:ext cx="1282814" cy="6329"/>
            </a:xfrm>
            <a:prstGeom prst="straightConnector1">
              <a:avLst/>
            </a:prstGeom>
            <a:ln w="73025" cmpd="sng">
              <a:solidFill>
                <a:schemeClr val="tx2">
                  <a:lumMod val="75000"/>
                </a:schemeClr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5235816A-27FD-6B55-2E57-5EBD7F0CDEDE}"/>
                </a:ext>
              </a:extLst>
            </p:cNvPr>
            <p:cNvCxnSpPr>
              <a:cxnSpLocks/>
            </p:cNvCxnSpPr>
            <p:nvPr/>
          </p:nvCxnSpPr>
          <p:spPr>
            <a:xfrm>
              <a:off x="2079944" y="26497592"/>
              <a:ext cx="0" cy="763446"/>
            </a:xfrm>
            <a:prstGeom prst="line">
              <a:avLst/>
            </a:prstGeom>
            <a:ln w="19050" cmpd="sng">
              <a:solidFill>
                <a:srgbClr val="2F728E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BA18C36E-6A7E-166E-C31A-7470B6D3CD11}"/>
                </a:ext>
              </a:extLst>
            </p:cNvPr>
            <p:cNvCxnSpPr>
              <a:cxnSpLocks/>
            </p:cNvCxnSpPr>
            <p:nvPr/>
          </p:nvCxnSpPr>
          <p:spPr>
            <a:xfrm>
              <a:off x="3340858" y="26538603"/>
              <a:ext cx="0" cy="763446"/>
            </a:xfrm>
            <a:prstGeom prst="line">
              <a:avLst/>
            </a:prstGeom>
            <a:ln w="19050" cmpd="sng">
              <a:solidFill>
                <a:srgbClr val="2F728E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09B1BA5-797D-6334-920A-974E23EF57A8}"/>
              </a:ext>
            </a:extLst>
          </p:cNvPr>
          <p:cNvSpPr txBox="1"/>
          <p:nvPr/>
        </p:nvSpPr>
        <p:spPr>
          <a:xfrm rot="16200000">
            <a:off x="11419147" y="34253423"/>
            <a:ext cx="325882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500" dirty="0">
                <a:ea typeface="Agenda Light" charset="0"/>
                <a:cs typeface="Agenda Light" charset="0"/>
              </a:rPr>
              <a:t> </a:t>
            </a:r>
          </a:p>
          <a:p>
            <a:pPr>
              <a:buClr>
                <a:schemeClr val="tx2"/>
              </a:buClr>
            </a:pPr>
            <a:r>
              <a:rPr lang="en-US" sz="2500" b="1" dirty="0">
                <a:ea typeface="Agenda Light" charset="0"/>
                <a:cs typeface="Agenda Light" charset="0"/>
              </a:rPr>
              <a:t>2x10</a:t>
            </a:r>
            <a:r>
              <a:rPr lang="en-US" sz="2500" b="1" baseline="30000" dirty="0">
                <a:ea typeface="Agenda Light" charset="0"/>
                <a:cs typeface="Agenda Light" charset="0"/>
              </a:rPr>
              <a:t>6</a:t>
            </a:r>
            <a:r>
              <a:rPr lang="en-US" sz="2500" b="1" dirty="0">
                <a:ea typeface="Agenda Light" charset="0"/>
                <a:cs typeface="Agenda Light" charset="0"/>
              </a:rPr>
              <a:t> hits </a:t>
            </a:r>
            <a:r>
              <a:rPr lang="en-US" sz="2500" dirty="0">
                <a:ea typeface="Agenda Light" charset="0"/>
                <a:cs typeface="Agenda Light" charset="0"/>
              </a:rPr>
              <a:t>acquired</a:t>
            </a:r>
          </a:p>
          <a:p>
            <a:pPr>
              <a:buClr>
                <a:schemeClr val="tx2"/>
              </a:buClr>
            </a:pPr>
            <a:r>
              <a:rPr lang="en-US" sz="2500" dirty="0">
                <a:ea typeface="Agenda Light" charset="0"/>
                <a:cs typeface="Agenda Light" charset="0"/>
              </a:rPr>
              <a:t>Voltage mode PF=20%. </a:t>
            </a:r>
          </a:p>
        </p:txBody>
      </p:sp>
      <p:graphicFrame>
        <p:nvGraphicFramePr>
          <p:cNvPr id="1044" name="Object 1043">
            <a:extLst>
              <a:ext uri="{FF2B5EF4-FFF2-40B4-BE49-F238E27FC236}">
                <a16:creationId xmlns:a16="http://schemas.microsoft.com/office/drawing/2014/main" id="{6D7ADB8F-8DA0-8362-4181-3F24335EB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178090"/>
              </p:ext>
            </p:extLst>
          </p:nvPr>
        </p:nvGraphicFramePr>
        <p:xfrm>
          <a:off x="1055984" y="28521314"/>
          <a:ext cx="5710695" cy="436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7" imgW="3920760" imgH="3000960" progId="Origin95.Graph">
                  <p:embed/>
                </p:oleObj>
              </mc:Choice>
              <mc:Fallback>
                <p:oleObj name="Graph" r:id="rId27" imgW="3920760" imgH="3000960" progId="Origin95.Graph">
                  <p:embed/>
                  <p:pic>
                    <p:nvPicPr>
                      <p:cNvPr id="1044" name="Object 1043">
                        <a:extLst>
                          <a:ext uri="{FF2B5EF4-FFF2-40B4-BE49-F238E27FC236}">
                            <a16:creationId xmlns:a16="http://schemas.microsoft.com/office/drawing/2014/main" id="{6D7ADB8F-8DA0-8362-4181-3F24335EB3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55984" y="28521314"/>
                        <a:ext cx="5710695" cy="436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Box 1044">
            <a:extLst>
              <a:ext uri="{FF2B5EF4-FFF2-40B4-BE49-F238E27FC236}">
                <a16:creationId xmlns:a16="http://schemas.microsoft.com/office/drawing/2014/main" id="{C09FBEC6-CAE9-AA94-468B-7E2758ED101D}"/>
              </a:ext>
            </a:extLst>
          </p:cNvPr>
          <p:cNvSpPr txBox="1"/>
          <p:nvPr/>
        </p:nvSpPr>
        <p:spPr>
          <a:xfrm>
            <a:off x="980935" y="25709613"/>
            <a:ext cx="659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i="1" dirty="0">
                <a:ea typeface="Agenda Light" charset="0"/>
                <a:cs typeface="Agenda Light" charset="0"/>
              </a:rPr>
              <a:t>Goal: </a:t>
            </a:r>
            <a:r>
              <a:rPr lang="en-US" sz="2700" dirty="0">
                <a:ea typeface="Agenda Light" charset="0"/>
                <a:cs typeface="Agenda Light" charset="0"/>
              </a:rPr>
              <a:t>understand effect of tip-local electrode distance on image formation in our system</a:t>
            </a:r>
            <a:endParaRPr lang="en-US" sz="2700" i="1" baseline="-25000" dirty="0">
              <a:ea typeface="Agenda Light" charset="0"/>
              <a:cs typeface="Agenda Light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185D1D8-87BF-B258-A304-D6CCAB948D3F}"/>
              </a:ext>
            </a:extLst>
          </p:cNvPr>
          <p:cNvSpPr txBox="1"/>
          <p:nvPr/>
        </p:nvSpPr>
        <p:spPr>
          <a:xfrm>
            <a:off x="18790987" y="25728494"/>
            <a:ext cx="30478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500" b="1" dirty="0">
                <a:ea typeface="Agenda Light" charset="0"/>
                <a:cs typeface="Agenda Light" charset="0"/>
              </a:rPr>
              <a:t>5x10</a:t>
            </a:r>
            <a:r>
              <a:rPr lang="en-US" sz="2500" b="1" baseline="30000" dirty="0">
                <a:ea typeface="Agenda Light" charset="0"/>
                <a:cs typeface="Agenda Light" charset="0"/>
              </a:rPr>
              <a:t>6</a:t>
            </a:r>
            <a:r>
              <a:rPr lang="en-US" sz="2500" b="1" dirty="0">
                <a:ea typeface="Agenda Light" charset="0"/>
                <a:cs typeface="Agenda Light" charset="0"/>
              </a:rPr>
              <a:t> hits </a:t>
            </a:r>
            <a:r>
              <a:rPr lang="en-US" sz="2500" dirty="0">
                <a:ea typeface="Agenda Light" charset="0"/>
                <a:cs typeface="Agenda Light" charset="0"/>
              </a:rPr>
              <a:t>acquired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6194743-431F-936A-9C63-AE0C659DEC08}"/>
              </a:ext>
            </a:extLst>
          </p:cNvPr>
          <p:cNvSpPr txBox="1"/>
          <p:nvPr/>
        </p:nvSpPr>
        <p:spPr>
          <a:xfrm>
            <a:off x="703528" y="32767698"/>
            <a:ext cx="64386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700" dirty="0">
                <a:ea typeface="Agenda Light" charset="0"/>
                <a:cs typeface="Agenda Light" charset="0"/>
              </a:rPr>
              <a:t>With increasing tip-LE distance, detector fill decreases, while distance between poles remains constant within uncertainty.</a:t>
            </a:r>
          </a:p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2700" dirty="0">
              <a:ea typeface="Agenda Light" charset="0"/>
              <a:cs typeface="Agenda Light" charset="0"/>
            </a:endParaRPr>
          </a:p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700" dirty="0">
                <a:ea typeface="Agenda Light" charset="0"/>
                <a:cs typeface="Agenda Light" charset="0"/>
              </a:rPr>
              <a:t>This suggests limited change in image magnification and compression, and thus the shrinking detector fill is a result from the local electrode ‘shadowing’ the signal.</a:t>
            </a:r>
            <a:br>
              <a:rPr lang="en-US" sz="2700" dirty="0">
                <a:ea typeface="Agenda Light" charset="0"/>
                <a:cs typeface="Agenda Light" charset="0"/>
              </a:rPr>
            </a:br>
            <a:r>
              <a:rPr lang="en-US" sz="2700" dirty="0">
                <a:ea typeface="Agenda Light" charset="0"/>
                <a:cs typeface="Agenda Light" charset="0"/>
              </a:rPr>
              <a:t>(in agreement with [7])</a:t>
            </a:r>
          </a:p>
          <a:p>
            <a:pPr marL="361950" indent="-361950"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GB" sz="2700" dirty="0" err="1">
              <a:ea typeface="Agenda Light" charset="0"/>
              <a:cs typeface="Agenda Light" charset="0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EDE9380E-65E8-8CDF-9F55-CA5064C6F6D0}"/>
              </a:ext>
            </a:extLst>
          </p:cNvPr>
          <p:cNvSpPr txBox="1"/>
          <p:nvPr/>
        </p:nvSpPr>
        <p:spPr>
          <a:xfrm>
            <a:off x="3094611" y="28758507"/>
            <a:ext cx="2095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  <a:ea typeface="Agenda Light" charset="0"/>
                <a:cs typeface="Agenda Light" charset="0"/>
              </a:rPr>
              <a:t>detector fill </a:t>
            </a:r>
            <a:br>
              <a:rPr lang="en-US" sz="2800" i="1" dirty="0">
                <a:solidFill>
                  <a:srgbClr val="FF0000"/>
                </a:solidFill>
                <a:ea typeface="Agenda Light" charset="0"/>
                <a:cs typeface="Agenda Light" charset="0"/>
              </a:rPr>
            </a:br>
            <a:r>
              <a:rPr lang="en-US" sz="2800" i="1" dirty="0">
                <a:solidFill>
                  <a:srgbClr val="FF0000"/>
                </a:solidFill>
                <a:ea typeface="Agenda Light" charset="0"/>
                <a:cs typeface="Agenda Light" charset="0"/>
              </a:rPr>
              <a:t>(radius)</a:t>
            </a:r>
            <a:endParaRPr lang="en-GB" sz="2800" i="1" dirty="0" err="1">
              <a:solidFill>
                <a:srgbClr val="FF0000"/>
              </a:solidFill>
              <a:ea typeface="Agenda Light" charset="0"/>
              <a:cs typeface="Agenda Light" charset="0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6FC56F7B-0846-744D-F87D-6C94CF648D20}"/>
              </a:ext>
            </a:extLst>
          </p:cNvPr>
          <p:cNvSpPr txBox="1"/>
          <p:nvPr/>
        </p:nvSpPr>
        <p:spPr>
          <a:xfrm>
            <a:off x="2000090" y="29915363"/>
            <a:ext cx="1996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6C1F6A"/>
                </a:solidFill>
                <a:ea typeface="Agenda Light" charset="0"/>
                <a:cs typeface="Agenda Light" charset="0"/>
              </a:rPr>
              <a:t>distance</a:t>
            </a:r>
            <a:br>
              <a:rPr lang="en-US" sz="2800" i="1" dirty="0">
                <a:solidFill>
                  <a:srgbClr val="6C1F6A"/>
                </a:solidFill>
                <a:ea typeface="Agenda Light" charset="0"/>
                <a:cs typeface="Agenda Light" charset="0"/>
              </a:rPr>
            </a:br>
            <a:r>
              <a:rPr lang="en-US" sz="2800" i="1" dirty="0">
                <a:solidFill>
                  <a:srgbClr val="6C1F6A"/>
                </a:solidFill>
                <a:ea typeface="Agenda Light" charset="0"/>
                <a:cs typeface="Agenda Light" charset="0"/>
              </a:rPr>
              <a:t>[004]-[311]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7DB9EA7-8D9E-DAF0-FFCB-ED2FCBC683F7}"/>
              </a:ext>
            </a:extLst>
          </p:cNvPr>
          <p:cNvSpPr txBox="1"/>
          <p:nvPr/>
        </p:nvSpPr>
        <p:spPr>
          <a:xfrm>
            <a:off x="15357594" y="7200996"/>
            <a:ext cx="42233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ea typeface="Agenda Light" charset="0"/>
                <a:cs typeface="Agenda Light" charset="0"/>
              </a:rPr>
              <a:t>In this work:</a:t>
            </a:r>
            <a:endParaRPr lang="en-GB" sz="3000" b="1" dirty="0" err="1">
              <a:ea typeface="Agenda Light" charset="0"/>
              <a:cs typeface="Agend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 poster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6600" dirty="0" err="1" smtClean="0">
            <a:latin typeface="+mj-lt"/>
            <a:ea typeface="Agenda Light" charset="0"/>
            <a:cs typeface="Agenda Light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6000" dirty="0" err="1" smtClean="0">
            <a:ea typeface="Agenda Light" charset="0"/>
            <a:cs typeface="Agend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poster_public [Read-Only]" id="{FD4A38B0-7A3F-4545-A8A4-694E724E9D5C}" vid="{F7E7AB15-E292-4BE2-BB18-334CB40A28F8}"/>
    </a:ext>
  </a:extLst>
</a:theme>
</file>

<file path=ppt/theme/theme2.xml><?xml version="1.0" encoding="utf-8"?>
<a:theme xmlns:a="http://schemas.openxmlformats.org/drawingml/2006/main" name="imec holst poster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poster_public [Read-Only]" id="{FD4A38B0-7A3F-4545-A8A4-694E724E9D5C}" vid="{E56662CA-FE10-40F1-AF48-65B9C7DBA588}"/>
    </a:ext>
  </a:extLst>
</a:theme>
</file>

<file path=ppt/theme/theme3.xml><?xml version="1.0" encoding="utf-8"?>
<a:theme xmlns:a="http://schemas.openxmlformats.org/drawingml/2006/main" name="imec nerf poster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poster_public [Read-Only]" id="{FD4A38B0-7A3F-4545-A8A4-694E724E9D5C}" vid="{1BAAAF19-330C-460B-97E7-39841B74C264}"/>
    </a:ext>
  </a:extLst>
</a:theme>
</file>

<file path=ppt/theme/theme4.xml><?xml version="1.0" encoding="utf-8"?>
<a:theme xmlns:a="http://schemas.openxmlformats.org/drawingml/2006/main" name="imec solliance poster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poster_public [Read-Only]" id="{FD4A38B0-7A3F-4545-A8A4-694E724E9D5C}" vid="{8F51D63F-7DD9-4045-B234-C8D127233CB2}"/>
    </a:ext>
  </a:extLst>
</a:theme>
</file>

<file path=ppt/theme/theme5.xml><?xml version="1.0" encoding="utf-8"?>
<a:theme xmlns:a="http://schemas.openxmlformats.org/drawingml/2006/main" name="imec exascience poster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poster_public [Read-Only]" id="{FD4A38B0-7A3F-4545-A8A4-694E724E9D5C}" vid="{7AF98542-F263-4FCB-8AE8-A72EA72A720E}"/>
    </a:ext>
  </a:extLst>
</a:theme>
</file>

<file path=ppt/theme/theme6.xml><?xml version="1.0" encoding="utf-8"?>
<a:theme xmlns:a="http://schemas.openxmlformats.org/drawingml/2006/main" name="imec energyville poster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poster_public [Read-Only]" id="{FD4A38B0-7A3F-4545-A8A4-694E724E9D5C}" vid="{799F3DC7-A65E-422A-A8FA-95274971E9C0}"/>
    </a:ext>
  </a:extLst>
</a:theme>
</file>

<file path=ppt/theme/theme7.xml><?xml version="1.0" encoding="utf-8"?>
<a:theme xmlns:a="http://schemas.openxmlformats.org/drawingml/2006/main" name="imec solliance energyville poster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poster_public [Read-Only]" id="{FD4A38B0-7A3F-4545-A8A4-694E724E9D5C}" vid="{EACC857F-CB74-4A98-87B2-C85D75F1FE2C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ec Document" ma:contentTypeID="0x0101007077B52B753EAE4A9AC8FC581CC50C7300B6FF826EBBC8F94AA1574A2A8E0A31A3" ma:contentTypeVersion="0" ma:contentTypeDescription="Create new Document" ma:contentTypeScope="" ma:versionID="77aad756463aa7480540321129311238">
  <xsd:schema xmlns:xsd="http://www.w3.org/2001/XMLSchema" xmlns:xs="http://www.w3.org/2001/XMLSchema" xmlns:p="http://schemas.microsoft.com/office/2006/metadata/properties" xmlns:ns2="eddb54b3-0260-4a74-8bba-cc772719b91b" targetNamespace="http://schemas.microsoft.com/office/2006/metadata/properties" ma:root="true" ma:fieldsID="3b8e8ced7efd569ec91f6cd161223e51" ns2:_="">
    <xsd:import namespace="eddb54b3-0260-4a74-8bba-cc772719b91b"/>
    <xsd:element name="properties">
      <xsd:complexType>
        <xsd:sequence>
          <xsd:element name="documentManagement">
            <xsd:complexType>
              <xsd:all>
                <xsd:element ref="ns2:i6dcad4459034544a7eb734059b84622" minOccurs="0"/>
                <xsd:element ref="ns2:TaxCatchAll" minOccurs="0"/>
                <xsd:element ref="ns2:TaxCatchAllLabe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db54b3-0260-4a74-8bba-cc772719b91b" elementFormDefault="qualified">
    <xsd:import namespace="http://schemas.microsoft.com/office/2006/documentManagement/types"/>
    <xsd:import namespace="http://schemas.microsoft.com/office/infopath/2007/PartnerControls"/>
    <xsd:element name="i6dcad4459034544a7eb734059b84622" ma:index="8" nillable="true" ma:taxonomy="true" ma:internalName="i6dcad4459034544a7eb734059b84622" ma:taxonomyFieldName="Org_x0020_Unit" ma:displayName="Org Unit" ma:default="" ma:fieldId="{26dcad44-5903-4544-a7eb-734059b84622}" ma:taxonomyMulti="true" ma:sspId="ccd83d8f-855d-4716-a748-44e48ed56b00" ma:termSetId="40dbf809-0f17-4e58-bea0-0951ecf8b05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3ab65a28-b78d-4232-b6b6-3babf168f3db}" ma:internalName="TaxCatchAll" ma:showField="CatchAllData" ma:web="0aa8d90e-9fbb-414d-995e-39d533cf3f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3ab65a28-b78d-4232-b6b6-3babf168f3db}" ma:internalName="TaxCatchAllLabel" ma:readOnly="true" ma:showField="CatchAllDataLabel" ma:web="0aa8d90e-9fbb-414d-995e-39d533cf3f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Enterprise Keywords" ma:fieldId="{23f27201-bee3-471e-b2e7-b64fd8b7ca38}" ma:taxonomyMulti="true" ma:sspId="ccd83d8f-855d-4716-a748-44e48ed56b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db54b3-0260-4a74-8bba-cc772719b91b" xsi:nil="true"/>
    <lcf76f155ced4ddcb4097134ff3c332f xmlns="820c0504-3e71-4a41-9298-a3418cb0a4c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30335FD5E2544A3BCF4F921833BDF" ma:contentTypeVersion="15" ma:contentTypeDescription="Create a new document." ma:contentTypeScope="" ma:versionID="a058b672c9fb6d51a738d9b2dc46a40f">
  <xsd:schema xmlns:xsd="http://www.w3.org/2001/XMLSchema" xmlns:xs="http://www.w3.org/2001/XMLSchema" xmlns:p="http://schemas.microsoft.com/office/2006/metadata/properties" xmlns:ns2="820c0504-3e71-4a41-9298-a3418cb0a4c3" xmlns:ns3="d7db7d75-9f5e-4036-9f92-e5c887b6d554" xmlns:ns4="eddb54b3-0260-4a74-8bba-cc772719b91b" targetNamespace="http://schemas.microsoft.com/office/2006/metadata/properties" ma:root="true" ma:fieldsID="519c34c45b0dbc2b002acdcccafda756" ns2:_="" ns3:_="" ns4:_="">
    <xsd:import namespace="820c0504-3e71-4a41-9298-a3418cb0a4c3"/>
    <xsd:import namespace="d7db7d75-9f5e-4036-9f92-e5c887b6d554"/>
    <xsd:import namespace="eddb54b3-0260-4a74-8bba-cc772719b9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c0504-3e71-4a41-9298-a3418cb0a4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cd83d8f-855d-4716-a748-44e48ed56b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db7d75-9f5e-4036-9f92-e5c887b6d5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db54b3-0260-4a74-8bba-cc772719b91b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1f61c9d-6b3d-4147-b8e0-d577cd0a0249}" ma:internalName="TaxCatchAll" ma:showField="CatchAllData" ma:web="d7db7d75-9f5e-4036-9f92-e5c887b6d5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6A5D27-782F-4A83-BDF6-14BA0B31E4EF}"/>
</file>

<file path=customXml/itemProps2.xml><?xml version="1.0" encoding="utf-8"?>
<ds:datastoreItem xmlns:ds="http://schemas.openxmlformats.org/officeDocument/2006/customXml" ds:itemID="{795D8CEF-5A27-4842-ADB4-7C40A15ED084}">
  <ds:schemaRefs>
    <ds:schemaRef ds:uri="d314417c-f7f8-421d-8ebe-50089936e250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3db4cf12-87d9-40ea-a349-11617a90068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F566303-7559-4872-97C0-30CC49BCA4D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9C9330E-DC5E-4397-86B1-A8E4BB0DFC58}"/>
</file>

<file path=docProps/app.xml><?xml version="1.0" encoding="utf-8"?>
<Properties xmlns="http://schemas.openxmlformats.org/officeDocument/2006/extended-properties" xmlns:vt="http://schemas.openxmlformats.org/officeDocument/2006/docPropsVTypes">
  <Template>imec_poster_public_2018</Template>
  <TotalTime>4321</TotalTime>
  <Words>1046</Words>
  <Application>Microsoft Office PowerPoint</Application>
  <PresentationFormat>Custom</PresentationFormat>
  <Paragraphs>108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Gill Sans MT</vt:lpstr>
      <vt:lpstr>Symbol</vt:lpstr>
      <vt:lpstr>Times New Roman</vt:lpstr>
      <vt:lpstr>Wingdings</vt:lpstr>
      <vt:lpstr>imec poster</vt:lpstr>
      <vt:lpstr>imec holst poster</vt:lpstr>
      <vt:lpstr>imec nerf poster</vt:lpstr>
      <vt:lpstr>imec solliance poster</vt:lpstr>
      <vt:lpstr>imec exascience poster</vt:lpstr>
      <vt:lpstr>imec energyville poster</vt:lpstr>
      <vt:lpstr>imec solliance energyville poster</vt:lpstr>
      <vt:lpstr>Graph</vt:lpstr>
      <vt:lpstr>Revealing crystallographic information in Silicon &lt;001&gt;  from field desorption images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bulleted slide.</dc:title>
  <dc:subject/>
  <dc:creator>Jeroen Scheerder (imec)</dc:creator>
  <cp:keywords/>
  <dc:description/>
  <cp:lastModifiedBy>Jeroen Scheerder (imec)</cp:lastModifiedBy>
  <cp:revision>5</cp:revision>
  <cp:lastPrinted>2019-11-11T11:26:04Z</cp:lastPrinted>
  <dcterms:created xsi:type="dcterms:W3CDTF">2019-11-06T14:08:38Z</dcterms:created>
  <dcterms:modified xsi:type="dcterms:W3CDTF">2023-09-17T16:18:28Z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0x010100FDE30335FD5E2544A3BCF4F921833BDF</vt:lpwstr>
  </property>
  <property fmtid="{D5CDD505-2E9C-101B-9397-08002B2CF9AE}" pid="3" name="Template document type">
    <vt:lpwstr>3;#Document Templates|494d95a8-0084-461d-a4a4-26fc1a94eb8f</vt:lpwstr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2023-08-21T08:51:48Z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8913d0a0-9d0c-4ce4-b5b4-c460090715bc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TaxKeyword">
    <vt:lpwstr/>
  </property>
  <property fmtid="{D5CDD505-2E9C-101B-9397-08002B2CF9AE}" pid="12" name="MediaServiceImageTags">
    <vt:lpwstr/>
  </property>
  <property fmtid="{D5CDD505-2E9C-101B-9397-08002B2CF9AE}" pid="13" name="lcf76f155ced4ddcb4097134ff3c332f">
    <vt:lpwstr/>
  </property>
  <property fmtid="{D5CDD505-2E9C-101B-9397-08002B2CF9AE}" pid="14" name="Org_x0020_Unit">
    <vt:lpwstr/>
  </property>
  <property fmtid="{D5CDD505-2E9C-101B-9397-08002B2CF9AE}" pid="15" name="Org Unit">
    <vt:lpwstr/>
  </property>
</Properties>
</file>