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  <p:sldMasterId id="2147483694" r:id="rId2"/>
  </p:sldMasterIdLst>
  <p:notesMasterIdLst>
    <p:notesMasterId r:id="rId25"/>
  </p:notesMasterIdLst>
  <p:handoutMasterIdLst>
    <p:handoutMasterId r:id="rId26"/>
  </p:handoutMasterIdLst>
  <p:sldIdLst>
    <p:sldId id="261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8" r:id="rId11"/>
    <p:sldId id="283" r:id="rId12"/>
    <p:sldId id="275" r:id="rId13"/>
    <p:sldId id="280" r:id="rId14"/>
    <p:sldId id="279" r:id="rId15"/>
    <p:sldId id="282" r:id="rId16"/>
    <p:sldId id="263" r:id="rId17"/>
    <p:sldId id="262" r:id="rId18"/>
    <p:sldId id="264" r:id="rId19"/>
    <p:sldId id="265" r:id="rId20"/>
    <p:sldId id="273" r:id="rId21"/>
    <p:sldId id="266" r:id="rId22"/>
    <p:sldId id="281" r:id="rId23"/>
    <p:sldId id="277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4652"/>
  </p:normalViewPr>
  <p:slideViewPr>
    <p:cSldViewPr snapToGrid="0" snapToObjects="1">
      <p:cViewPr varScale="1">
        <p:scale>
          <a:sx n="166" d="100"/>
          <a:sy n="166" d="100"/>
        </p:scale>
        <p:origin x="19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36065-EC3C-437D-9C38-0097B63C9241}" type="datetime1">
              <a:rPr lang="nl-BE" smtClean="0"/>
              <a:t>15/05/2025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8933-ED41-4ACB-B786-8E6884E4F71A}" type="datetime1">
              <a:rPr lang="nl-BE" smtClean="0"/>
              <a:t>15/05/2025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9DBC-D919-4417-B2EA-D7AE0F38B5DB}" type="datetime1">
              <a:rPr lang="nl-BE" smtClean="0"/>
              <a:t>15/05/2025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C779-A0CD-441E-B209-588512243542}" type="datetime1">
              <a:rPr lang="nl-BE" smtClean="0"/>
              <a:t>15/05/2025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8550-9FCC-4986-AFBB-B1E1666C848D}" type="datetime1">
              <a:rPr lang="nl-BE" smtClean="0"/>
              <a:t>15/05/2025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52647-AF0B-4764-8107-F5C4E10F0F49}" type="datetime1">
              <a:rPr lang="nl-BE" smtClean="0"/>
              <a:t>15/05/2025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51B47-0B67-4434-A180-1158958B85CB}" type="datetime1">
              <a:rPr lang="nl-BE" smtClean="0"/>
              <a:t>15/05/2025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FF362-F292-4663-AEE4-4386DE437E8C}" type="datetime1">
              <a:rPr lang="nl-BE" smtClean="0"/>
              <a:t>15/05/2025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2517C-B46D-4FF4-8044-5C5011D43458}" type="datetime1">
              <a:rPr lang="nl-BE" smtClean="0"/>
              <a:t>15/05/2025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S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A98B-365C-4D41-A0B2-CFA4A94E2772}" type="datetime1">
              <a:rPr lang="nl-BE" smtClean="0"/>
              <a:t>15/05/2025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5A558566-7418-4353-B689-F6DB76D8771A}" type="datetime1">
              <a:rPr lang="nl-BE" smtClean="0"/>
              <a:t>15/05/2025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Experimentele basistechnieken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1" r:id="rId9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BA231803-92B2-401D-B385-C2E5AD3B2E84}" type="datetime1">
              <a:rPr lang="nl-BE" smtClean="0"/>
              <a:t>15/05/2025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Experimentele basistechnieken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noProof="0" dirty="0"/>
              <a:t>Titel</a:t>
            </a:r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575999" y="5392800"/>
            <a:ext cx="6096524" cy="1348509"/>
          </a:xfrm>
        </p:spPr>
        <p:txBody>
          <a:bodyPr>
            <a:normAutofit/>
          </a:bodyPr>
          <a:lstStyle/>
          <a:p>
            <a:r>
              <a:rPr lang="nl-BE" noProof="0" dirty="0"/>
              <a:t>Mathias Meersschaut (r0998972)</a:t>
            </a:r>
          </a:p>
          <a:p>
            <a:r>
              <a:rPr lang="nl-BE" dirty="0"/>
              <a:t>Michail Ognyanov (r.......)</a:t>
            </a:r>
            <a:endParaRPr lang="nl-BE" noProof="0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62829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02E51E-0C58-09B0-43E1-1CE9A8D61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B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B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𝑜𝑏𝑠𝑒𝑟𝑣𝑒𝑑</m:t>
                        </m:r>
                      </m:sub>
                    </m:sSub>
                    <m:r>
                      <a:rPr lang="en-BE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arctan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400" dirty="0" err="1"/>
                  <a:t>Immage</a:t>
                </a:r>
                <a:r>
                  <a:rPr lang="en-US" sz="2400" dirty="0"/>
                  <a:t> Compression Factor (ICF)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𝑜𝑏𝑠𝑒𝑟𝑣𝑒𝑑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𝑎𝑐𝑡𝑢𝑎𝑙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BE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02E51E-0C58-09B0-43E1-1CE9A8D61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7" t="-12705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2B040-6435-F18B-9C5A-00242DBA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B8651-ED5C-F322-F620-E9B69EE0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10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2439A0-95D7-C0E9-6ED3-5422686E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BE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D5F086C9-5194-C987-D322-7265EEE3DF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224" t="-1" r="-30" b="33768"/>
          <a:stretch/>
        </p:blipFill>
        <p:spPr>
          <a:xfrm>
            <a:off x="5803952" y="1728581"/>
            <a:ext cx="6388047" cy="340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94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00AC62-F716-3083-4E97-C496E3278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voorstelling</a:t>
            </a:r>
            <a:r>
              <a:rPr lang="en-US" dirty="0"/>
              <a:t> is </a:t>
            </a:r>
            <a:r>
              <a:rPr lang="en-US" dirty="0" err="1"/>
              <a:t>niet</a:t>
            </a:r>
            <a:r>
              <a:rPr lang="en-US" dirty="0"/>
              <a:t> 100% </a:t>
            </a:r>
            <a:r>
              <a:rPr lang="en-US" dirty="0" err="1"/>
              <a:t>accuraat</a:t>
            </a:r>
            <a:endParaRPr lang="en-US" dirty="0"/>
          </a:p>
          <a:p>
            <a:r>
              <a:rPr lang="en-US" dirty="0"/>
              <a:t>In </a:t>
            </a:r>
            <a:r>
              <a:rPr lang="en-US" dirty="0" err="1"/>
              <a:t>realiteit</a:t>
            </a:r>
            <a:r>
              <a:rPr lang="en-US" dirty="0"/>
              <a:t> is er </a:t>
            </a:r>
            <a:r>
              <a:rPr lang="en-US" dirty="0" err="1"/>
              <a:t>buiging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824F5-C11D-7E01-7644-EB8AC1C8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8A5E2-5D72-3337-5FD5-4BDD849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11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6BFBA-1D94-6283-77D2-37ACDB90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Een </a:t>
            </a:r>
            <a:r>
              <a:rPr lang="en-US" dirty="0" err="1"/>
              <a:t>probleem</a:t>
            </a:r>
            <a:endParaRPr lang="en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9D6C8-72F2-0C50-9884-5FDCA398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8" y="3429000"/>
            <a:ext cx="4002366" cy="206858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4A4D51-A855-577A-A0BE-7D624311F8B1}"/>
              </a:ext>
            </a:extLst>
          </p:cNvPr>
          <p:cNvGrpSpPr/>
          <p:nvPr/>
        </p:nvGrpSpPr>
        <p:grpSpPr>
          <a:xfrm>
            <a:off x="5226367" y="1985664"/>
            <a:ext cx="6390834" cy="3988951"/>
            <a:chOff x="5680183" y="2448603"/>
            <a:chExt cx="5937017" cy="36101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1CC8CEC-C0FB-0350-E707-3CBAABCCF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80183" y="2507730"/>
              <a:ext cx="5937017" cy="355105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61ADE0-AD88-AFCE-EEA5-3A841A343840}"/>
                </a:ext>
              </a:extLst>
            </p:cNvPr>
            <p:cNvSpPr/>
            <p:nvPr/>
          </p:nvSpPr>
          <p:spPr>
            <a:xfrm>
              <a:off x="8455331" y="2448603"/>
              <a:ext cx="1679588" cy="638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6C24D2-005A-D5C5-5928-FCD16E2AEC0D}"/>
                </a:ext>
              </a:extLst>
            </p:cNvPr>
            <p:cNvSpPr/>
            <p:nvPr/>
          </p:nvSpPr>
          <p:spPr>
            <a:xfrm>
              <a:off x="9155478" y="2858069"/>
              <a:ext cx="201623" cy="638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2896030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492A-8A12-9206-AB37-AFD5CE9C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2955C-A992-F47F-4C8A-6F51D87D1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12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80A718-0AD2-24AE-1F0A-2D9942C0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Een </a:t>
            </a:r>
            <a:r>
              <a:rPr lang="en-US" dirty="0" err="1"/>
              <a:t>probleem</a:t>
            </a:r>
            <a:endParaRPr lang="en-BE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FD5E3E-E3A2-C8B6-040D-C23F54F075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794" y="1906588"/>
            <a:ext cx="76200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60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D471A-3CFC-8680-02B5-0AB15E1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DA6FF-D277-67F1-E155-76AF48D8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13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09FC62-19B5-B4B6-A2B7-0DD1E93F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Oplossing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4CD26-4928-1513-541A-120AC553F3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1" r="19951"/>
          <a:stretch/>
        </p:blipFill>
        <p:spPr>
          <a:xfrm>
            <a:off x="1556869" y="1520226"/>
            <a:ext cx="8365339" cy="46447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F943BE-4C06-72C7-52C3-95DC6FB2A454}"/>
              </a:ext>
            </a:extLst>
          </p:cNvPr>
          <p:cNvSpPr txBox="1"/>
          <p:nvPr/>
        </p:nvSpPr>
        <p:spPr>
          <a:xfrm>
            <a:off x="9858300" y="3455699"/>
            <a:ext cx="2199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</a:t>
            </a:r>
            <a:r>
              <a:rPr lang="en-US" dirty="0" err="1">
                <a:solidFill>
                  <a:srgbClr val="FF0000"/>
                </a:solidFill>
              </a:rPr>
              <a:t>weten</a:t>
            </a:r>
            <a:r>
              <a:rPr lang="en-US" dirty="0">
                <a:solidFill>
                  <a:srgbClr val="FF0000"/>
                </a:solidFill>
              </a:rPr>
              <a:t> hoe </a:t>
            </a:r>
            <a:r>
              <a:rPr lang="en-US" dirty="0" err="1">
                <a:solidFill>
                  <a:srgbClr val="FF0000"/>
                </a:solidFill>
              </a:rPr>
              <a:t>dit</a:t>
            </a:r>
            <a:r>
              <a:rPr lang="en-US" dirty="0">
                <a:solidFill>
                  <a:srgbClr val="FF0000"/>
                </a:solidFill>
              </a:rPr>
              <a:t> patroon er </a:t>
            </a:r>
            <a:r>
              <a:rPr lang="en-US" dirty="0" err="1">
                <a:solidFill>
                  <a:srgbClr val="FF0000"/>
                </a:solidFill>
              </a:rPr>
              <a:t>uit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moet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zien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voor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puur</a:t>
            </a:r>
            <a:r>
              <a:rPr lang="en-US" dirty="0">
                <a:solidFill>
                  <a:srgbClr val="FF0000"/>
                </a:solidFill>
              </a:rPr>
              <a:t> Si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81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AC16C-39DE-B960-AB9B-8FEDB9DB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D1F6B-0225-ECF9-D9D7-339BDC221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5796E9-EADB-7C0B-86D2-51FCC703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Crystalografie</a:t>
            </a:r>
            <a:endParaRPr lang="en-BE" dirty="0"/>
          </a:p>
        </p:txBody>
      </p:sp>
      <p:pic>
        <p:nvPicPr>
          <p:cNvPr id="7" name="Picture 2" descr="Silicon and Germanium">
            <a:extLst>
              <a:ext uri="{FF2B5EF4-FFF2-40B4-BE49-F238E27FC236}">
                <a16:creationId xmlns:a16="http://schemas.microsoft.com/office/drawing/2014/main" id="{40F3DF2D-6B51-E64C-3B0A-7E01B5150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82" y="2136775"/>
            <a:ext cx="3746800" cy="349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6926F0-360C-C900-7D0B-669516F81478}"/>
              </a:ext>
            </a:extLst>
          </p:cNvPr>
          <p:cNvSpPr txBox="1"/>
          <p:nvPr/>
        </p:nvSpPr>
        <p:spPr>
          <a:xfrm rot="16200000">
            <a:off x="-369781" y="3829407"/>
            <a:ext cx="1108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F1F1F"/>
                </a:solidFill>
                <a:effectLst/>
                <a:latin typeface="Google Sans"/>
              </a:rPr>
              <a:t>0.543 nm</a:t>
            </a:r>
            <a:endParaRPr lang="en-GB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6BB6031-754C-4B34-DF82-ADC2A8402573}"/>
              </a:ext>
            </a:extLst>
          </p:cNvPr>
          <p:cNvSpPr/>
          <p:nvPr/>
        </p:nvSpPr>
        <p:spPr>
          <a:xfrm>
            <a:off x="576516" y="2902460"/>
            <a:ext cx="369332" cy="21759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BE53F8-2815-12B9-AA36-E077D8A80983}"/>
              </a:ext>
            </a:extLst>
          </p:cNvPr>
          <p:cNvCxnSpPr/>
          <p:nvPr/>
        </p:nvCxnSpPr>
        <p:spPr>
          <a:xfrm flipV="1">
            <a:off x="4686301" y="2659944"/>
            <a:ext cx="0" cy="2266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EF283C2-E5FE-4560-F0D1-D44A733920A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650892" y="2490667"/>
            <a:ext cx="9050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1D8DB0"/>
                </a:solidFill>
              </a:rPr>
              <a:t>[001]</a:t>
            </a:r>
            <a:endParaRPr lang="en-GB" sz="1600" dirty="0">
              <a:solidFill>
                <a:srgbClr val="1D8DB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69C38C-065A-5F94-60B0-84D9FC99E6DC}"/>
              </a:ext>
            </a:extLst>
          </p:cNvPr>
          <p:cNvGrpSpPr/>
          <p:nvPr/>
        </p:nvGrpSpPr>
        <p:grpSpPr>
          <a:xfrm>
            <a:off x="5403359" y="2108703"/>
            <a:ext cx="6027459" cy="3554994"/>
            <a:chOff x="5460660" y="625801"/>
            <a:chExt cx="6629741" cy="358793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01E1E7E-1536-9625-C906-9B23E7785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60660" y="625801"/>
              <a:ext cx="6629741" cy="3587934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A61A10-4EFE-493E-DB79-CAAA61FE27E3}"/>
                </a:ext>
              </a:extLst>
            </p:cNvPr>
            <p:cNvSpPr txBox="1"/>
            <p:nvPr/>
          </p:nvSpPr>
          <p:spPr>
            <a:xfrm>
              <a:off x="6880225" y="1237165"/>
              <a:ext cx="8198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(001) </a:t>
              </a:r>
              <a:endParaRPr lang="en-GB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F2FA40-4D74-A4E7-5F6B-E1EC99CD9222}"/>
                </a:ext>
              </a:extLst>
            </p:cNvPr>
            <p:cNvSpPr txBox="1"/>
            <p:nvPr/>
          </p:nvSpPr>
          <p:spPr>
            <a:xfrm>
              <a:off x="10706921" y="1529335"/>
              <a:ext cx="8198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(001)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729A8DF-F2B7-CEDB-CA11-427DB5D81A9B}"/>
                </a:ext>
              </a:extLst>
            </p:cNvPr>
            <p:cNvCxnSpPr/>
            <p:nvPr/>
          </p:nvCxnSpPr>
          <p:spPr>
            <a:xfrm flipV="1">
              <a:off x="6880225" y="1554195"/>
              <a:ext cx="257175" cy="19055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B55769-A265-0482-2735-6ABE8328FE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61625" y="1695883"/>
              <a:ext cx="307975" cy="362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634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C003-32B7-2D97-E747-A862C85C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/>
              <a:t>Images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04F5B-2C62-F9B3-79CF-0BB65876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C2F91-40C2-82EF-E757-181FB318C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BE" noProof="0" smtClean="0"/>
              <a:t>15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789523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EB6069-F5A4-A4E5-1A06-E04B403F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Experimentele basistechnieken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A27FA-EB25-7497-7C68-FF235716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BE" noProof="0" smtClean="0"/>
              <a:t>16</a:t>
            </a:fld>
            <a:endParaRPr lang="nl-BE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03CBE-2FCF-B704-2467-57CE2C20E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08" y="1394460"/>
            <a:ext cx="7872984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3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3BD2D-2B32-63E1-DEBA-476B315A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9DFACE-6E66-84ED-50B8-37988EC5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Experimentele basistechnieken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D5049-6B43-D90F-AFC3-7C89AC4F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BE" noProof="0" smtClean="0"/>
              <a:t>17</a:t>
            </a:fld>
            <a:endParaRPr lang="nl-BE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A4492-1E7A-5277-60A2-7B0F91A5E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142" y="1137683"/>
            <a:ext cx="7661715" cy="458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D1468-8F9A-56FB-0624-0457516A9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F514D9-BDDC-9F68-25CF-59670D98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Experimentele basistechnieken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DB0E2-F79D-486F-991B-440882B7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BE" noProof="0" smtClean="0"/>
              <a:t>18</a:t>
            </a:fld>
            <a:endParaRPr lang="nl-BE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E75DF4-F181-B5C0-9D69-14382FFFF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72" y="640519"/>
            <a:ext cx="4127350" cy="516376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07229FC-63AD-8955-3BAB-6BF024C0CEBB}"/>
              </a:ext>
            </a:extLst>
          </p:cNvPr>
          <p:cNvGrpSpPr/>
          <p:nvPr/>
        </p:nvGrpSpPr>
        <p:grpSpPr>
          <a:xfrm>
            <a:off x="6791046" y="1208206"/>
            <a:ext cx="4821006" cy="4028386"/>
            <a:chOff x="8166838" y="1359036"/>
            <a:chExt cx="3450362" cy="31882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859EF3-E61B-67F9-868D-C942C36A4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66290"/>
            <a:stretch/>
          </p:blipFill>
          <p:spPr>
            <a:xfrm>
              <a:off x="8166838" y="1359036"/>
              <a:ext cx="1704909" cy="318826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2845150-A60F-E0D2-C7A5-83FB90BE2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488"/>
            <a:stretch/>
          </p:blipFill>
          <p:spPr>
            <a:xfrm>
              <a:off x="9871747" y="1359036"/>
              <a:ext cx="1745453" cy="3188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413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F4702B-56A4-C330-6ACF-CEB383AA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450DE-9B44-96B4-B232-2F445ACC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19</a:t>
            </a:fld>
            <a:endParaRPr lang="nl-N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3971E-6242-2242-FE09-7B9AE1C9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357" y="1845452"/>
            <a:ext cx="9219286" cy="316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9FD0-B4A3-39C5-5794-0F473FAD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98" y="1800000"/>
            <a:ext cx="7672732" cy="2386800"/>
          </a:xfrm>
        </p:spPr>
        <p:txBody>
          <a:bodyPr/>
          <a:lstStyle/>
          <a:p>
            <a:r>
              <a:rPr lang="nl-BE" b="1" noProof="0" dirty="0"/>
              <a:t>Atom Probe Tomography (APT) </a:t>
            </a:r>
            <a:endParaRPr lang="nl-BE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C5C08-C8CF-061A-A14E-EFDF9BB2B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noProof="0" dirty="0"/>
              <a:t>Een introductie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16410-79E2-9327-1746-0D26696EA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Experimentele basistechnieken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541A4-841D-0ED0-7626-00D215A5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BE" noProof="0" smtClean="0"/>
              <a:t>2</a:t>
            </a:fld>
            <a:endParaRPr lang="nl-BE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F446ED0-AC74-78C9-0375-81028807C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730" y="840304"/>
            <a:ext cx="3688650" cy="461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1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EABE7-9A36-D212-FAB3-12897CFD1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F554C9-5203-3BFC-35E4-DA3AD941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Experimentele basistechnieken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BE444D-104C-D9AD-D325-A5984DDF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BE" noProof="0" smtClean="0"/>
              <a:t>20</a:t>
            </a:fld>
            <a:endParaRPr lang="nl-BE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A2E441-FFE6-17B3-F448-265BE5A097FC}"/>
              </a:ext>
            </a:extLst>
          </p:cNvPr>
          <p:cNvGrpSpPr/>
          <p:nvPr/>
        </p:nvGrpSpPr>
        <p:grpSpPr>
          <a:xfrm>
            <a:off x="2246160" y="155906"/>
            <a:ext cx="7576639" cy="5682480"/>
            <a:chOff x="1898650" y="280987"/>
            <a:chExt cx="8394700" cy="6296025"/>
          </a:xfrm>
        </p:grpSpPr>
        <p:pic>
          <p:nvPicPr>
            <p:cNvPr id="9" name="Picture 8" descr="A machine with a round metal cylinder&#10;&#10;AI-generated content may be incorrect.">
              <a:extLst>
                <a:ext uri="{FF2B5EF4-FFF2-40B4-BE49-F238E27FC236}">
                  <a16:creationId xmlns:a16="http://schemas.microsoft.com/office/drawing/2014/main" id="{3C0B626F-F95C-800F-89D8-2C0504127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8650" y="280987"/>
              <a:ext cx="8394700" cy="62960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D603B1B-B82A-00DC-266E-80B59EFE1BF5}"/>
                </a:ext>
              </a:extLst>
            </p:cNvPr>
            <p:cNvSpPr txBox="1"/>
            <p:nvPr/>
          </p:nvSpPr>
          <p:spPr>
            <a:xfrm>
              <a:off x="5166308" y="5189221"/>
              <a:ext cx="2102023" cy="57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highlight>
                    <a:srgbClr val="FFFF00"/>
                  </a:highlight>
                </a:rPr>
                <a:t>ELectrode</a:t>
              </a:r>
              <a:endParaRPr lang="en-GB" b="1" dirty="0">
                <a:highlight>
                  <a:srgbClr val="FFFF0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CE096F-33E3-175B-42EF-5FC7844381F5}"/>
                </a:ext>
              </a:extLst>
            </p:cNvPr>
            <p:cNvSpPr txBox="1"/>
            <p:nvPr/>
          </p:nvSpPr>
          <p:spPr>
            <a:xfrm>
              <a:off x="7143749" y="4819889"/>
              <a:ext cx="1585311" cy="57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Sample</a:t>
              </a:r>
              <a:endParaRPr lang="en-GB" b="1" dirty="0">
                <a:highlight>
                  <a:srgbClr val="FFFF0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3D3498-DEAE-A50E-1554-793EBF192551}"/>
                </a:ext>
              </a:extLst>
            </p:cNvPr>
            <p:cNvSpPr txBox="1"/>
            <p:nvPr/>
          </p:nvSpPr>
          <p:spPr>
            <a:xfrm>
              <a:off x="2619723" y="3714988"/>
              <a:ext cx="2093247" cy="57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highlight>
                    <a:srgbClr val="FFFF00"/>
                  </a:highlight>
                </a:rPr>
                <a:t>Reflectron</a:t>
              </a:r>
              <a:endParaRPr lang="en-GB" b="1" dirty="0">
                <a:highlight>
                  <a:srgbClr val="FFFF0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0FD93A-2FB3-980C-52C5-B2CF01C4F18B}"/>
                </a:ext>
              </a:extLst>
            </p:cNvPr>
            <p:cNvSpPr txBox="1"/>
            <p:nvPr/>
          </p:nvSpPr>
          <p:spPr>
            <a:xfrm>
              <a:off x="8119110" y="1324094"/>
              <a:ext cx="1851655" cy="573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highlight>
                    <a:srgbClr val="FFFF00"/>
                  </a:highlight>
                </a:rPr>
                <a:t>Detector</a:t>
              </a:r>
              <a:endParaRPr lang="en-GB" b="1" dirty="0">
                <a:highlight>
                  <a:srgbClr val="FFFF00"/>
                </a:highlight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887FDDA-2B3E-0757-A953-6A817A90819A}"/>
                </a:ext>
              </a:extLst>
            </p:cNvPr>
            <p:cNvSpPr/>
            <p:nvPr/>
          </p:nvSpPr>
          <p:spPr>
            <a:xfrm>
              <a:off x="4866355" y="1965960"/>
              <a:ext cx="3180365" cy="2423312"/>
            </a:xfrm>
            <a:custGeom>
              <a:avLst/>
              <a:gdLst>
                <a:gd name="connsiteX0" fmla="*/ 2334545 w 3180365"/>
                <a:gd name="connsiteY0" fmla="*/ 2411730 h 2423312"/>
                <a:gd name="connsiteX1" fmla="*/ 2277395 w 3180365"/>
                <a:gd name="connsiteY1" fmla="*/ 2388870 h 2423312"/>
                <a:gd name="connsiteX2" fmla="*/ 1351565 w 3180365"/>
                <a:gd name="connsiteY2" fmla="*/ 2411730 h 2423312"/>
                <a:gd name="connsiteX3" fmla="*/ 391445 w 3180365"/>
                <a:gd name="connsiteY3" fmla="*/ 2377440 h 2423312"/>
                <a:gd name="connsiteX4" fmla="*/ 2825 w 3180365"/>
                <a:gd name="connsiteY4" fmla="*/ 1943100 h 2423312"/>
                <a:gd name="connsiteX5" fmla="*/ 242855 w 3180365"/>
                <a:gd name="connsiteY5" fmla="*/ 1463040 h 2423312"/>
                <a:gd name="connsiteX6" fmla="*/ 734345 w 3180365"/>
                <a:gd name="connsiteY6" fmla="*/ 1177290 h 2423312"/>
                <a:gd name="connsiteX7" fmla="*/ 2003075 w 3180365"/>
                <a:gd name="connsiteY7" fmla="*/ 491490 h 2423312"/>
                <a:gd name="connsiteX8" fmla="*/ 3180365 w 3180365"/>
                <a:gd name="connsiteY8" fmla="*/ 0 h 2423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80365" h="2423312">
                  <a:moveTo>
                    <a:pt x="2334545" y="2411730"/>
                  </a:moveTo>
                  <a:cubicBezTo>
                    <a:pt x="2387885" y="2400300"/>
                    <a:pt x="2441225" y="2388870"/>
                    <a:pt x="2277395" y="2388870"/>
                  </a:cubicBezTo>
                  <a:cubicBezTo>
                    <a:pt x="2113565" y="2388870"/>
                    <a:pt x="1665890" y="2413635"/>
                    <a:pt x="1351565" y="2411730"/>
                  </a:cubicBezTo>
                  <a:cubicBezTo>
                    <a:pt x="1037240" y="2409825"/>
                    <a:pt x="616235" y="2455545"/>
                    <a:pt x="391445" y="2377440"/>
                  </a:cubicBezTo>
                  <a:cubicBezTo>
                    <a:pt x="166655" y="2299335"/>
                    <a:pt x="27590" y="2095500"/>
                    <a:pt x="2825" y="1943100"/>
                  </a:cubicBezTo>
                  <a:cubicBezTo>
                    <a:pt x="-21940" y="1790700"/>
                    <a:pt x="120935" y="1590675"/>
                    <a:pt x="242855" y="1463040"/>
                  </a:cubicBezTo>
                  <a:cubicBezTo>
                    <a:pt x="364775" y="1335405"/>
                    <a:pt x="440975" y="1339215"/>
                    <a:pt x="734345" y="1177290"/>
                  </a:cubicBezTo>
                  <a:cubicBezTo>
                    <a:pt x="1027715" y="1015365"/>
                    <a:pt x="1595405" y="687705"/>
                    <a:pt x="2003075" y="491490"/>
                  </a:cubicBezTo>
                  <a:cubicBezTo>
                    <a:pt x="2410745" y="295275"/>
                    <a:pt x="2795555" y="147637"/>
                    <a:pt x="3180365" y="0"/>
                  </a:cubicBezTo>
                </a:path>
              </a:pathLst>
            </a:custGeom>
            <a:noFill/>
            <a:ln w="53975"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67010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858A34-5EF4-4F3B-9EA9-6F09B18D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6CAD2B-A8B5-EF57-F946-336F927B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21</a:t>
            </a:fld>
            <a:endParaRPr lang="nl-NL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07A156-8F9B-A8A7-89C6-79DAA01B4F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77" y="1153759"/>
            <a:ext cx="8279423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627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497058-097E-520C-E78E-1CDDA91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64A76-017D-42B6-4274-3B9F375E7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22</a:t>
            </a:fld>
            <a:endParaRPr lang="nl-N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890BF-91BA-30AA-BF6E-27AFD39C09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1" r="19951"/>
          <a:stretch/>
        </p:blipFill>
        <p:spPr>
          <a:xfrm>
            <a:off x="1850930" y="1106613"/>
            <a:ext cx="8365339" cy="464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3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E18831-4389-4F2D-D544-CA75E81F7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b="1" noProof="0" dirty="0"/>
              <a:t>Doel: </a:t>
            </a:r>
          </a:p>
          <a:p>
            <a:pPr marL="0" indent="0">
              <a:buNone/>
            </a:pPr>
            <a:r>
              <a:rPr lang="nl-BE" b="1" dirty="0"/>
              <a:t>	</a:t>
            </a:r>
            <a:r>
              <a:rPr lang="nl-BE" noProof="0" dirty="0"/>
              <a:t>Elk atoom identificeren en lokaliseren</a:t>
            </a:r>
          </a:p>
          <a:p>
            <a:pPr marL="0" indent="0">
              <a:buNone/>
            </a:pPr>
            <a:r>
              <a:rPr lang="nl-BE" b="1" noProof="0" dirty="0"/>
              <a:t>Waarom:</a:t>
            </a:r>
          </a:p>
          <a:p>
            <a:pPr marL="0" indent="0">
              <a:buNone/>
            </a:pPr>
            <a:r>
              <a:rPr lang="nl-BE" b="1" dirty="0"/>
              <a:t>	</a:t>
            </a:r>
            <a:r>
              <a:rPr lang="nl-BE" noProof="0" dirty="0"/>
              <a:t>Materiaalkarakterisatieonderzoek</a:t>
            </a:r>
          </a:p>
          <a:p>
            <a:pPr marL="0" indent="0">
              <a:buNone/>
            </a:pPr>
            <a:r>
              <a:rPr lang="nl-BE" b="1" noProof="0" dirty="0"/>
              <a:t>Resultaat:</a:t>
            </a:r>
          </a:p>
          <a:p>
            <a:pPr marL="0" indent="0">
              <a:buNone/>
            </a:pPr>
            <a:r>
              <a:rPr lang="nl-BE" b="1" dirty="0"/>
              <a:t>	</a:t>
            </a:r>
            <a:r>
              <a:rPr lang="nl-BE" dirty="0"/>
              <a:t>Een 3D-kaart van alle atomen</a:t>
            </a:r>
            <a:endParaRPr lang="nl-BE" b="1" noProof="0" dirty="0"/>
          </a:p>
          <a:p>
            <a:endParaRPr lang="nl-BE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8159D-CFEB-C074-3C91-38E3B1622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75253-1010-6253-ACCF-A59D62DC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B6A857-0790-10B6-9A3F-EA7DD9E7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noProof="0" dirty="0"/>
              <a:t>Wat is Atom Probe Tomography</a:t>
            </a:r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089016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82D98E-4F72-B88D-A18B-78B3C4DE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Ultrascherp naaldvormig sample</a:t>
            </a:r>
          </a:p>
          <a:p>
            <a:r>
              <a:rPr lang="nl-NL" dirty="0"/>
              <a:t>APT "verdampt" atomen </a:t>
            </a:r>
            <a:r>
              <a:rPr lang="nl-BE" dirty="0"/>
              <a:t>één voor één</a:t>
            </a:r>
          </a:p>
          <a:p>
            <a:r>
              <a:rPr lang="nl-BE" dirty="0"/>
              <a:t>Een beetje zoals een legomodel:</a:t>
            </a:r>
          </a:p>
          <a:p>
            <a:pPr lvl="1"/>
            <a:r>
              <a:rPr lang="nl-BE" dirty="0"/>
              <a:t>Alles uit elkaar halen blokje per blokje</a:t>
            </a:r>
          </a:p>
          <a:p>
            <a:pPr lvl="1"/>
            <a:r>
              <a:rPr lang="nl-BE" dirty="0"/>
              <a:t>Type en positie noteren</a:t>
            </a:r>
            <a:endParaRPr lang="nl-NL" dirty="0"/>
          </a:p>
          <a:p>
            <a:pPr lvl="1"/>
            <a:r>
              <a:rPr lang="nl-BE" dirty="0"/>
              <a:t>Digitaal opnieuw opbouwen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4AF344-C5C7-5731-F94D-7ED44C801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A4E76-DDBE-500D-3E1F-2AFBA0E1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4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37C717-91B5-2211-5FAA-DB132838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‘Atom by Atom’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5303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09EDA4-C812-FCF0-A143-4DC5F4C86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Destructieve</a:t>
            </a:r>
            <a:r>
              <a:rPr lang="en-US" dirty="0"/>
              <a:t> </a:t>
            </a:r>
            <a:r>
              <a:rPr lang="en-US" dirty="0" err="1"/>
              <a:t>techniek</a:t>
            </a:r>
            <a:r>
              <a:rPr lang="en-US" dirty="0"/>
              <a:t>!</a:t>
            </a:r>
          </a:p>
          <a:p>
            <a:r>
              <a:rPr lang="en-US" dirty="0" err="1"/>
              <a:t>Ultrakleine</a:t>
            </a:r>
            <a:r>
              <a:rPr lang="en-US" dirty="0"/>
              <a:t> </a:t>
            </a:r>
            <a:r>
              <a:rPr lang="en-US" dirty="0" err="1"/>
              <a:t>naald</a:t>
            </a:r>
            <a:endParaRPr lang="en-US" dirty="0"/>
          </a:p>
          <a:p>
            <a:pPr lvl="1"/>
            <a:r>
              <a:rPr lang="nl-NL" dirty="0"/>
              <a:t>Gefocusseerde Ionenbundel (FIB)</a:t>
            </a:r>
          </a:p>
          <a:p>
            <a:pPr marL="457200" lvl="1" indent="0">
              <a:buNone/>
            </a:pPr>
            <a:r>
              <a:rPr lang="nl-NL" dirty="0"/>
              <a:t>   microscoop die materiaal "wegfreest"</a:t>
            </a:r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DA6C5-073D-6D5B-24C9-2A93A0AA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3D4B1-BD05-23E1-B38B-212AB89D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5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B22236-BE9B-518A-CD9E-07F0D5B3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  <a:endParaRPr lang="en-BE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34211A-38D3-2206-F6DA-BAD5AF42FD6C}"/>
              </a:ext>
            </a:extLst>
          </p:cNvPr>
          <p:cNvGrpSpPr/>
          <p:nvPr/>
        </p:nvGrpSpPr>
        <p:grpSpPr>
          <a:xfrm>
            <a:off x="8146566" y="1656000"/>
            <a:ext cx="3450362" cy="3188262"/>
            <a:chOff x="8166838" y="1359036"/>
            <a:chExt cx="3450362" cy="31882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EF6A8F7-3BB5-A6BD-300D-7DDA4ADE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66290"/>
            <a:stretch/>
          </p:blipFill>
          <p:spPr>
            <a:xfrm>
              <a:off x="8166838" y="1359036"/>
              <a:ext cx="1704909" cy="318826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C88466-F287-8669-041E-1BA7940C1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488"/>
            <a:stretch/>
          </p:blipFill>
          <p:spPr>
            <a:xfrm>
              <a:off x="9871747" y="1359036"/>
              <a:ext cx="1745453" cy="31882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31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B95F65-6B0D-AE45-60AF-D84C12164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 naald wordt geplaatst in:</a:t>
            </a:r>
          </a:p>
          <a:p>
            <a:pPr lvl="1"/>
            <a:r>
              <a:rPr lang="en-US" dirty="0" err="1"/>
              <a:t>Ultrahoog</a:t>
            </a:r>
            <a:r>
              <a:rPr lang="en-US" dirty="0"/>
              <a:t> vacuum (</a:t>
            </a:r>
            <a:r>
              <a:rPr lang="en-US" dirty="0" err="1"/>
              <a:t>ruis</a:t>
            </a:r>
            <a:r>
              <a:rPr lang="en-US" dirty="0"/>
              <a:t> </a:t>
            </a:r>
            <a:r>
              <a:rPr lang="en-US" dirty="0" err="1"/>
              <a:t>verminderen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Cryogene</a:t>
            </a:r>
            <a:r>
              <a:rPr lang="en-US" dirty="0"/>
              <a:t> </a:t>
            </a:r>
            <a:r>
              <a:rPr lang="en-US" dirty="0" err="1"/>
              <a:t>temperaturen</a:t>
            </a:r>
            <a:r>
              <a:rPr lang="en-US" dirty="0"/>
              <a:t> </a:t>
            </a:r>
            <a:r>
              <a:rPr lang="nl-BE" dirty="0"/>
              <a:t>(atoombeweging verminderen)</a:t>
            </a:r>
          </a:p>
          <a:p>
            <a:endParaRPr lang="en-US" dirty="0"/>
          </a:p>
          <a:p>
            <a:r>
              <a:rPr lang="en-US" dirty="0"/>
              <a:t>Een </a:t>
            </a:r>
            <a:r>
              <a:rPr lang="en-US" dirty="0" err="1"/>
              <a:t>hoge</a:t>
            </a:r>
            <a:r>
              <a:rPr lang="en-US" dirty="0"/>
              <a:t> </a:t>
            </a:r>
            <a:r>
              <a:rPr lang="en-US" dirty="0" err="1"/>
              <a:t>positieve</a:t>
            </a:r>
            <a:r>
              <a:rPr lang="en-US" dirty="0"/>
              <a:t> spanning </a:t>
            </a:r>
            <a:r>
              <a:rPr lang="en-US" dirty="0" err="1"/>
              <a:t>wordt</a:t>
            </a:r>
            <a:r>
              <a:rPr lang="en-US" dirty="0"/>
              <a:t> op de </a:t>
            </a:r>
            <a:r>
              <a:rPr lang="en-US" dirty="0" err="1"/>
              <a:t>naald</a:t>
            </a:r>
            <a:r>
              <a:rPr lang="en-US" dirty="0"/>
              <a:t> </a:t>
            </a:r>
            <a:r>
              <a:rPr lang="en-US" dirty="0" err="1"/>
              <a:t>gezet</a:t>
            </a:r>
            <a:endParaRPr lang="en-US" dirty="0"/>
          </a:p>
          <a:p>
            <a:endParaRPr lang="en-US" dirty="0"/>
          </a:p>
          <a:p>
            <a:r>
              <a:rPr lang="en-US" dirty="0"/>
              <a:t>De ‘</a:t>
            </a:r>
            <a:r>
              <a:rPr lang="en-US" dirty="0" err="1"/>
              <a:t>verdamping</a:t>
            </a:r>
            <a:r>
              <a:rPr lang="en-US" dirty="0"/>
              <a:t>’ van </a:t>
            </a:r>
            <a:r>
              <a:rPr lang="en-US" dirty="0" err="1"/>
              <a:t>atomen</a:t>
            </a:r>
            <a:r>
              <a:rPr lang="en-US" dirty="0"/>
              <a:t> </a:t>
            </a:r>
            <a:r>
              <a:rPr lang="en-US" dirty="0" err="1"/>
              <a:t>naar</a:t>
            </a:r>
            <a:r>
              <a:rPr lang="en-US" dirty="0"/>
              <a:t> </a:t>
            </a:r>
            <a:r>
              <a:rPr lang="en-US" dirty="0" err="1"/>
              <a:t>ionen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getriggered</a:t>
            </a:r>
            <a:r>
              <a:rPr lang="en-US" dirty="0"/>
              <a:t> door:</a:t>
            </a:r>
          </a:p>
          <a:p>
            <a:pPr lvl="1"/>
            <a:r>
              <a:rPr lang="en-US" dirty="0" err="1"/>
              <a:t>Spanningspulsen</a:t>
            </a:r>
            <a:endParaRPr lang="en-US" dirty="0"/>
          </a:p>
          <a:p>
            <a:pPr lvl="1"/>
            <a:r>
              <a:rPr lang="en-US" dirty="0" err="1"/>
              <a:t>Laserpulsen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BB2C1-CCE4-7F6C-0768-EC330516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6D6D8-7E18-1236-A1D3-02E0C7992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6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0CD46F-642E-0E95-4270-326857A4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Veldverdamping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6106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F061FE-667A-3977-25F0-45FBCB6D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Positiegevoelige Detector (PSD):</a:t>
            </a:r>
          </a:p>
          <a:p>
            <a:pPr lvl="1"/>
            <a:r>
              <a:rPr lang="nl-NL" dirty="0"/>
              <a:t>Registreert </a:t>
            </a:r>
            <a:r>
              <a:rPr lang="nl-NL" b="1" dirty="0"/>
              <a:t>WAAR</a:t>
            </a:r>
            <a:r>
              <a:rPr lang="nl-NL" dirty="0"/>
              <a:t> het ion de detector raakt</a:t>
            </a:r>
          </a:p>
          <a:p>
            <a:pPr lvl="1"/>
            <a:r>
              <a:rPr lang="nl-NL" dirty="0"/>
              <a:t>Helpt de oorspronkelijke X, Y-positie van het ion te bepalen</a:t>
            </a:r>
          </a:p>
          <a:p>
            <a:pPr lvl="1"/>
            <a:endParaRPr lang="nl-NL" dirty="0"/>
          </a:p>
          <a:p>
            <a:r>
              <a:rPr lang="nl-BE" dirty="0"/>
              <a:t>Vliegtijd (Time-of-Flight, ToF) Massaspectrometrie</a:t>
            </a:r>
          </a:p>
          <a:p>
            <a:pPr lvl="1"/>
            <a:r>
              <a:rPr lang="nl-BE" dirty="0"/>
              <a:t>Meet </a:t>
            </a:r>
            <a:r>
              <a:rPr lang="nl-BE" b="1" dirty="0"/>
              <a:t>HOE SNEL </a:t>
            </a:r>
            <a:r>
              <a:rPr lang="nl-BE" dirty="0"/>
              <a:t>het ion vliegt (loskomen tot detectie)</a:t>
            </a:r>
          </a:p>
          <a:p>
            <a:pPr lvl="1"/>
            <a:r>
              <a:rPr lang="nl-BE" dirty="0"/>
              <a:t>Lichter = snel, zwaar = langzaam</a:t>
            </a:r>
          </a:p>
          <a:p>
            <a:pPr lvl="1"/>
            <a:r>
              <a:rPr lang="en-US" dirty="0" err="1"/>
              <a:t>ToF</a:t>
            </a:r>
            <a:r>
              <a:rPr lang="en-US" dirty="0"/>
              <a:t> </a:t>
            </a:r>
            <a:r>
              <a:rPr lang="en-US" dirty="0" err="1"/>
              <a:t>zegt</a:t>
            </a:r>
            <a:r>
              <a:rPr lang="en-US" dirty="0"/>
              <a:t> </a:t>
            </a:r>
            <a:r>
              <a:rPr lang="en-US" dirty="0" err="1"/>
              <a:t>iets</a:t>
            </a:r>
            <a:r>
              <a:rPr lang="en-US" dirty="0"/>
              <a:t> over de E/m ratio</a:t>
            </a:r>
            <a:endParaRPr lang="en-B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CFB757-AD44-377B-631E-65C3503B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2C12D-2D64-B8BA-B986-01F08CE4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7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620932-E1F6-09C3-88C7-99088338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Detectie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identificatie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4601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2C1477-F6FF-74BA-C95D-E74A7776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7C76-C263-D9BE-64BC-0BEA2D5D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8</a:t>
            </a:fld>
            <a:endParaRPr lang="nl-NL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CAB016-E5C3-FD7F-8EC0-C5C0C6F1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Samengevat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A3A90B-E837-D38C-F8E2-FEBD410D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08" y="1394460"/>
            <a:ext cx="7872984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3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2D5F-0FD1-E850-73A4-0670A20E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 we </a:t>
            </a:r>
            <a:r>
              <a:rPr lang="en-US" dirty="0" err="1"/>
              <a:t>willen</a:t>
            </a:r>
            <a:r>
              <a:rPr lang="en-US" dirty="0"/>
              <a:t>: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2E16B-ABDE-0CEF-364D-CEC0B84BD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998" y="4359600"/>
            <a:ext cx="6712419" cy="1501200"/>
          </a:xfrm>
        </p:spPr>
        <p:txBody>
          <a:bodyPr/>
          <a:lstStyle/>
          <a:p>
            <a:r>
              <a:rPr lang="en-US" dirty="0" err="1"/>
              <a:t>Ionbanen</a:t>
            </a:r>
            <a:r>
              <a:rPr lang="en-US" dirty="0"/>
              <a:t> </a:t>
            </a:r>
            <a:r>
              <a:rPr lang="en-US" dirty="0" err="1"/>
              <a:t>voorspellen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betere</a:t>
            </a:r>
            <a:r>
              <a:rPr lang="en-US" dirty="0"/>
              <a:t> </a:t>
            </a:r>
            <a:r>
              <a:rPr lang="en-US" dirty="0" err="1"/>
              <a:t>reconstructies</a:t>
            </a:r>
            <a:endParaRPr lang="en-B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5CCEF-0530-D0CC-573A-072F12B9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Experimentele basistechnieken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2B5AC-D20E-2084-91CD-45C25A2B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3328666"/>
      </p:ext>
    </p:extLst>
  </p:cSld>
  <p:clrMapOvr>
    <a:masterClrMapping/>
  </p:clrMapOvr>
</p:sld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335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 Math</vt:lpstr>
      <vt:lpstr>Google Sans</vt:lpstr>
      <vt:lpstr>KU Leuven</vt:lpstr>
      <vt:lpstr>KU Leuven Sedes</vt:lpstr>
      <vt:lpstr>Titel</vt:lpstr>
      <vt:lpstr>Atom Probe Tomography (APT) </vt:lpstr>
      <vt:lpstr>Wat is Atom Probe Tomography</vt:lpstr>
      <vt:lpstr>‘Atom by Atom’</vt:lpstr>
      <vt:lpstr>Sample</vt:lpstr>
      <vt:lpstr>Veldverdamping</vt:lpstr>
      <vt:lpstr>Detectie en identificatie</vt:lpstr>
      <vt:lpstr>Samengevat</vt:lpstr>
      <vt:lpstr>Wat we willen:</vt:lpstr>
      <vt:lpstr>PowerPoint Presentation</vt:lpstr>
      <vt:lpstr>Een probleem</vt:lpstr>
      <vt:lpstr>Een probleem</vt:lpstr>
      <vt:lpstr>Oplossing</vt:lpstr>
      <vt:lpstr>Crystalografie</vt:lpstr>
      <vt:lpstr>Images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2017-09-13T11:47:32Z</dcterms:created>
  <dcterms:modified xsi:type="dcterms:W3CDTF">2025-05-15T16:53:29Z</dcterms:modified>
</cp:coreProperties>
</file>