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2" r:id="rId3"/>
    <p:sldId id="264" r:id="rId4"/>
    <p:sldId id="263" r:id="rId5"/>
    <p:sldId id="266" r:id="rId6"/>
    <p:sldId id="265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67126" autoAdjust="0"/>
  </p:normalViewPr>
  <p:slideViewPr>
    <p:cSldViewPr snapToGrid="0" snapToObjects="1">
      <p:cViewPr varScale="1">
        <p:scale>
          <a:sx n="114" d="100"/>
          <a:sy n="114" d="100"/>
        </p:scale>
        <p:origin x="21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4-5-2025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4-5-2025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16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43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E8E2E-A741-B542-89B5-80326BB8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ED473-0D33-3729-AA7C-C4E057A6F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73D9E-EF5E-072C-EC24-4CCF52ECD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45395-9022-7DD6-CAB1-06474AB19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38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DB8-E060-4524-B115-C5BD296BADE6}" type="datetime1">
              <a:rPr lang="nl-BE" smtClean="0"/>
              <a:t>4/05/2025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EDCD-5C1E-41D2-8F15-00E915490996}" type="datetime1">
              <a:rPr lang="nl-BE" smtClean="0"/>
              <a:t>4/05/2025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F7A-4A19-4D6C-B984-8A28E4BC392A}" type="datetime1">
              <a:rPr lang="nl-BE" smtClean="0"/>
              <a:t>4/05/2025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E6A-C4F8-4CF0-9451-C10CF47B23B2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D8CA-D377-42D0-B4E3-2C004987F3C7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9E20-3571-4092-8861-27DE8AA8336C}" type="datetime1">
              <a:rPr lang="nl-BE" smtClean="0"/>
              <a:t>4/05/2025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E9AF-228B-4295-BC01-B9C3441D4988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122-9090-4D3A-A7F2-C30F7466EB53}" type="datetime1">
              <a:rPr lang="nl-BE" smtClean="0"/>
              <a:t>4/05/2025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DA2D-03C7-4952-9B84-E015BADE37EC}" type="datetime1">
              <a:rPr lang="nl-BE" smtClean="0"/>
              <a:t>4/05/2025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3CF8-1351-42BE-A0C0-701339A740A4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FD66A95-C8FB-4A00-9D36-A7EBA54EF439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fysica en sterrenkunde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04F432A-A53A-4A8C-9EFF-7A95CD41C230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fysica en sterrenkunde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57493A-2087-64DE-75B0-7DB2CF464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Michail Ognyanov </a:t>
            </a:r>
            <a:r>
              <a:rPr lang="en-US" sz="1600" dirty="0"/>
              <a:t>(r…….)</a:t>
            </a:r>
          </a:p>
          <a:p>
            <a:r>
              <a:rPr lang="en-US" sz="2000" dirty="0"/>
              <a:t>Mathias Meersschaut </a:t>
            </a:r>
            <a:r>
              <a:rPr lang="en-US" sz="1600" dirty="0"/>
              <a:t>(r0998972)</a:t>
            </a:r>
            <a:endParaRPr lang="en-B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CA434-5511-EDAE-F137-650D589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6260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24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37A0-8EFF-3E89-B3E3-ED2DE6AF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electronen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F4A4F-E870-1B02-9E6E-EA1994F8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8" y="4359600"/>
            <a:ext cx="7061707" cy="1501200"/>
          </a:xfrm>
        </p:spPr>
        <p:txBody>
          <a:bodyPr/>
          <a:lstStyle/>
          <a:p>
            <a:r>
              <a:rPr lang="en-US" dirty="0"/>
              <a:t>Wat is de ratio van lading op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elektronen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1CD33-D019-C0ED-1785-F6353E82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6DFE-A653-4908-887F-FFFCEEAE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400CBB-9DEF-800E-D6EC-8A42489A52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2F04F2-FEA5-CDF7-81EB-FB00C18A26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5710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71C22D-F9BC-EF75-76ED-51F959FFF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err="1"/>
                  <a:t>Opstelling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sz="2000" dirty="0" err="1"/>
                  <a:t>Spanningsverschil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 err="1"/>
                  <a:t>Magnetisch</a:t>
                </a:r>
                <a:r>
                  <a:rPr lang="en-US" sz="2000" dirty="0"/>
                  <a:t> veld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 err="1">
                    <a:latin typeface="+mj-lt"/>
                    <a:ea typeface="Cambria Math" panose="02040503050406030204" pitchFamily="18" charset="0"/>
                  </a:rPr>
                  <a:t>Elektronenbron</a:t>
                </a:r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  <a:p>
                <a:pPr lvl="1"/>
                <a:endParaRPr lang="en-US" sz="1200" dirty="0"/>
              </a:p>
              <a:p>
                <a:pPr marL="0" indent="0">
                  <a:buNone/>
                </a:pPr>
                <a:r>
                  <a:rPr lang="en-US" b="1" dirty="0"/>
                  <a:t>Meten van:</a:t>
                </a:r>
              </a:p>
              <a:p>
                <a:pPr lvl="1"/>
                <a:r>
                  <a:rPr lang="en-US" sz="2000" dirty="0" err="1"/>
                  <a:t>Straal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 err="1"/>
                  <a:t>Stroom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met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71C22D-F9BC-EF75-76ED-51F959FFF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5195-61C4-3D19-B95F-C084EEA3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988A1-149B-36AB-1363-A42B3BAC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3461A4-3814-5B4F-CB88-920EF839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electronen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FE9B8B-9686-2FB2-D4A2-2E26DD116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481" y="2927194"/>
            <a:ext cx="5074879" cy="24858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99E97-D011-6D36-58F3-A27EDC378370}"/>
              </a:ext>
            </a:extLst>
          </p:cNvPr>
          <p:cNvGrpSpPr/>
          <p:nvPr/>
        </p:nvGrpSpPr>
        <p:grpSpPr>
          <a:xfrm>
            <a:off x="9783541" y="3703334"/>
            <a:ext cx="532518" cy="369332"/>
            <a:chOff x="10858609" y="4108596"/>
            <a:chExt cx="532518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3EE295-0E33-A09B-3B6C-AC3C9E2486A8}"/>
                </a:ext>
              </a:extLst>
            </p:cNvPr>
            <p:cNvSpPr txBox="1"/>
            <p:nvPr/>
          </p:nvSpPr>
          <p:spPr>
            <a:xfrm>
              <a:off x="11052573" y="41085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BE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932E15-D2A9-840E-14D8-EE54627D80D9}"/>
                </a:ext>
              </a:extLst>
            </p:cNvPr>
            <p:cNvGrpSpPr/>
            <p:nvPr/>
          </p:nvGrpSpPr>
          <p:grpSpPr>
            <a:xfrm>
              <a:off x="10858609" y="4220527"/>
              <a:ext cx="257401" cy="257401"/>
              <a:chOff x="10858609" y="4220527"/>
              <a:chExt cx="257401" cy="25740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1C320C-21AD-1F43-5176-6DDF603EC4FD}"/>
                  </a:ext>
                </a:extLst>
              </p:cNvPr>
              <p:cNvSpPr/>
              <p:nvPr/>
            </p:nvSpPr>
            <p:spPr>
              <a:xfrm>
                <a:off x="10858609" y="4220527"/>
                <a:ext cx="257401" cy="257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65085AB-9C8F-EE4F-BE53-7F541AEC2549}"/>
                  </a:ext>
                </a:extLst>
              </p:cNvPr>
              <p:cNvSpPr/>
              <p:nvPr/>
            </p:nvSpPr>
            <p:spPr>
              <a:xfrm>
                <a:off x="10964449" y="4326367"/>
                <a:ext cx="45719" cy="45719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5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2FFD9-297B-98D3-676F-94B535C45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nl-NL" b="1" dirty="0"/>
                  <a:t>Werkwijze:</a:t>
                </a:r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Straal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l-NL" sz="2000" dirty="0"/>
                  <a:t> afgelezen bij verschillende spanningen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000" dirty="0"/>
                  <a:t>en spoelstromen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Berekening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sz="2000" dirty="0"/>
                  <a:t> uit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Lineaire fit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l-NL" sz="2000" dirty="0"/>
                  <a:t> tegenover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>
                  <a:buNone/>
                </a:pPr>
                <a:r>
                  <a:rPr lang="nl-NL" b="1" dirty="0"/>
                  <a:t>Resultaat:</a:t>
                </a:r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Verwachte lineaire relatie bevestigd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Richtingscoëfficiënt geeft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BE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2FFD9-297B-98D3-676F-94B535C45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A5412-FEA1-C33E-C354-96BB3452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AF70-BE48-AD08-5377-EC0C7034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7DB834-8D19-2A25-DDD3-ED126467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electronen</a:t>
            </a:r>
            <a:endParaRPr lang="en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83C844-4C23-0985-E230-D394709A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3017069"/>
            <a:ext cx="5026386" cy="3015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8D77D-DE25-4004-488B-F8F39A8BD2AA}"/>
              </a:ext>
            </a:extLst>
          </p:cNvPr>
          <p:cNvSpPr txBox="1"/>
          <p:nvPr/>
        </p:nvSpPr>
        <p:spPr>
          <a:xfrm>
            <a:off x="7564120" y="48326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LABELS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C161-51F7-86EE-50B1-7FED8E85F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57D18-D9DB-C9A1-E3ED-C69DC029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BE" b="1" dirty="0"/>
              <a:t>Berekende waarde:</a:t>
            </a:r>
          </a:p>
          <a:p>
            <a:pPr>
              <a:buNone/>
            </a:pPr>
            <a:r>
              <a:rPr lang="nl-BE" dirty="0"/>
              <a:t>				</a:t>
            </a:r>
            <a:r>
              <a:rPr lang="nl-BE" dirty="0">
                <a:solidFill>
                  <a:srgbClr val="FF0000"/>
                </a:solidFill>
              </a:rPr>
              <a:t>XXXXXXX</a:t>
            </a:r>
          </a:p>
          <a:p>
            <a:pPr>
              <a:buNone/>
            </a:pPr>
            <a:r>
              <a:rPr lang="nl-BE" b="1" dirty="0"/>
              <a:t>Literatuurwaarde:</a:t>
            </a:r>
          </a:p>
          <a:p>
            <a:pPr>
              <a:buNone/>
            </a:pPr>
            <a:r>
              <a:rPr lang="nl-BE" b="1" dirty="0"/>
              <a:t>				</a:t>
            </a:r>
            <a:r>
              <a:rPr lang="nl-BE" dirty="0">
                <a:solidFill>
                  <a:srgbClr val="FF0000"/>
                </a:solidFill>
              </a:rPr>
              <a:t>XXXXXXX</a:t>
            </a:r>
            <a:endParaRPr lang="nl-BE" b="1" dirty="0"/>
          </a:p>
          <a:p>
            <a:pPr>
              <a:buNone/>
            </a:pPr>
            <a:r>
              <a:rPr lang="nl-BE" b="1" dirty="0"/>
              <a:t>Conclusie:</a:t>
            </a:r>
          </a:p>
          <a:p>
            <a:pPr lvl="1"/>
            <a:r>
              <a:rPr lang="nl-NL" sz="2000" dirty="0"/>
              <a:t>Goede benadering van de literatuurwaarde</a:t>
            </a:r>
            <a:endParaRPr lang="nl-BE" sz="2000" b="1" dirty="0"/>
          </a:p>
          <a:p>
            <a:pPr lvl="1"/>
            <a:r>
              <a:rPr lang="nl-NL" sz="2000" dirty="0"/>
              <a:t>Kleine afwijking mogelijk door systematische fouten:</a:t>
            </a:r>
          </a:p>
          <a:p>
            <a:pPr lvl="2"/>
            <a:r>
              <a:rPr lang="nl-NL" dirty="0"/>
              <a:t>Parallaxfouten bij aflezen</a:t>
            </a:r>
          </a:p>
          <a:p>
            <a:pPr lvl="2"/>
            <a:r>
              <a:rPr lang="nl-NL" dirty="0"/>
              <a:t>Onzekerheid in BBB-berekening</a:t>
            </a:r>
          </a:p>
          <a:p>
            <a:pPr>
              <a:buNone/>
            </a:pPr>
            <a:endParaRPr lang="nl-BE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168F0-A713-48D1-0F7F-14BBAC1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4312-C666-9FA2-21EC-F12AE98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A37883-9FE0-6474-1D61-AE87A667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electronen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7988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D5E8E-EAD1-BDFA-45CF-678FB1D7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F00-10EC-E413-1701-8BD5230D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Michelson Interferometer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FB8C-6B64-6E9F-705D-0C7486FB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8" y="4359600"/>
            <a:ext cx="8411885" cy="1501200"/>
          </a:xfrm>
        </p:spPr>
        <p:txBody>
          <a:bodyPr/>
          <a:lstStyle/>
          <a:p>
            <a:r>
              <a:rPr lang="nl-NL" dirty="0"/>
              <a:t>Bepalen van de brekingsindex van lucht  en koolstofdioxide.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EE7BA-DA4C-934E-3C86-FF4A37CA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66A54-DBD6-4473-D5DF-72692B16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D6FE85-A1D2-8FCD-2CFA-CCA91B2C7A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B21A26-089C-FDD9-95EC-A31DF05C42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1649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667F9-4D49-213C-3E7D-0259FA77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39FA9C-A3CE-0E2E-287E-6A87AD56D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Opstelling:</a:t>
                </a:r>
              </a:p>
              <a:p>
                <a:pPr lvl="1"/>
                <a:r>
                  <a:rPr lang="nl-NL" sz="2200" dirty="0"/>
                  <a:t>Michelson-interferometer met vacuümbuis (lengte L) in één arm</a:t>
                </a:r>
              </a:p>
              <a:p>
                <a:pPr lvl="1"/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He-Ne-Laser met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=632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sz="2200" dirty="0">
                  <a:latin typeface="+mj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M is </a:t>
                </a:r>
                <a:r>
                  <a:rPr lang="en-US" sz="2200" dirty="0" err="1">
                    <a:latin typeface="+mj-lt"/>
                    <a:ea typeface="Cambria Math" panose="02040503050406030204" pitchFamily="18" charset="0"/>
                  </a:rPr>
                  <a:t>aantal</a:t>
                </a:r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+mj-lt"/>
                    <a:ea typeface="Cambria Math" panose="02040503050406030204" pitchFamily="18" charset="0"/>
                  </a:rPr>
                  <a:t>verschoven</a:t>
                </a:r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+mj-lt"/>
                    <a:ea typeface="Cambria Math" panose="02040503050406030204" pitchFamily="18" charset="0"/>
                  </a:rPr>
                  <a:t>lijnen</a:t>
                </a:r>
                <a:endParaRPr lang="en-US" sz="2200" dirty="0">
                  <a:latin typeface="+mj-lt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200" dirty="0"/>
              </a:p>
              <a:p>
                <a:pPr marL="457200" lvl="1" indent="0">
                  <a:buNone/>
                </a:pPr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  <a:r>
                  <a:rPr lang="en-US" sz="2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 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b="1" dirty="0"/>
                  <a:t>Werkwijze: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200" dirty="0"/>
                  <a:t>Varieer de afstand van een spiegel</a:t>
                </a:r>
              </a:p>
              <a:p>
                <a:pPr marL="457200" lvl="1" indent="0">
                  <a:buNone/>
                </a:pPr>
                <a:r>
                  <a:rPr lang="nl-NL" sz="2200" dirty="0"/>
                  <a:t>	</a:t>
                </a:r>
                <a:r>
                  <a:rPr lang="nl-NL" sz="2200" b="1" dirty="0"/>
                  <a:t>OF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200" dirty="0"/>
                  <a:t>Zuig geleidelijk lucht uit de buis</a:t>
                </a:r>
              </a:p>
              <a:p>
                <a:pPr marL="457200" lvl="1" indent="0">
                  <a:buNone/>
                </a:pPr>
                <a:r>
                  <a:rPr lang="nl-NL" sz="1100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200" dirty="0"/>
                  <a:t>Tel het aantal verschoven interferentielijnen</a:t>
                </a: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39FA9C-A3CE-0E2E-287E-6A87AD56D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7" t="-2322" b="-15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EEF4C-5900-74A0-B383-3B028F8F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5F2F7-C53E-2E3C-3BD5-4B142CC0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238B9E-9CFB-C9D6-A692-4AFA8BFC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Michelson Interferometer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98DB2-5E9A-9604-5C11-1413E1BB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571" y="3016405"/>
            <a:ext cx="5062429" cy="2479171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F23F1EB6-847D-37C2-E389-24D319D36F72}"/>
              </a:ext>
            </a:extLst>
          </p:cNvPr>
          <p:cNvSpPr/>
          <p:nvPr/>
        </p:nvSpPr>
        <p:spPr>
          <a:xfrm>
            <a:off x="1020337" y="4689091"/>
            <a:ext cx="289931" cy="758282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409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AEC71-CDA4-1383-4002-2F5323BC5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96AC3C-EC28-DDB9-84CC-F31E239BD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nl-NL" b="1" dirty="0"/>
                  <a:t>Metingen:</a:t>
                </a:r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Twee afzonderlijke metingen werden uitgevoerd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In beide gevallen werd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sz="2000" dirty="0"/>
                  <a:t> nauwkeurig geteld 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nl-NL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sz="2000" dirty="0"/>
                  <a:t> gevarieerd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>
                  <a:buNone/>
                </a:pPr>
                <a:r>
                  <a:rPr lang="nl-NL" b="1" dirty="0"/>
                  <a:t>Resultaat:</a:t>
                </a:r>
              </a:p>
              <a:p>
                <a:pPr lvl="1"/>
                <a:r>
                  <a:rPr lang="nl-BE" sz="2000" dirty="0"/>
                  <a:t>Golflengte laser: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655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nl-NL" sz="2000" dirty="0"/>
                  <a:t>Berekende brekingsindexen: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=1,000226±</m:t>
                    </m:r>
                  </m:oMath>
                </a14:m>
                <a:r>
                  <a:rPr lang="nl-NL" dirty="0"/>
                  <a:t> </a:t>
                </a:r>
                <a:r>
                  <a:rPr lang="nl-NL" sz="1600" dirty="0">
                    <a:solidFill>
                      <a:schemeClr val="tx2"/>
                    </a:solidFill>
                  </a:rPr>
                  <a:t>(theoretisch: 1.00029)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=1.000369 </m:t>
                    </m:r>
                  </m:oMath>
                </a14:m>
                <a:r>
                  <a:rPr lang="nl-NL" sz="1600" dirty="0">
                    <a:solidFill>
                      <a:schemeClr val="tx2"/>
                    </a:solidFill>
                  </a:rPr>
                  <a:t>(theoretisch: 1.00045)</a:t>
                </a:r>
              </a:p>
              <a:p>
                <a:pPr lvl="1"/>
                <a:endParaRPr lang="nl-NL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96AC3C-EC28-DDB9-84CC-F31E239BD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3C028-1719-A18F-3509-06BF5DEE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59379-5158-E663-9DCC-6BCF299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A16AF-E49F-4320-751F-A3F90E19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Michelson Interferometer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469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72B5D-1811-76CE-A500-D0D0E3858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29868-1019-595B-45AD-9A3BEDCB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b="1" dirty="0"/>
              <a:t>discussie:</a:t>
            </a:r>
            <a:endParaRPr lang="nl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Kleine afwijking van de theoretische waarde (</a:t>
            </a:r>
            <a:r>
              <a:rPr lang="nl-NL" sz="2000" dirty="0">
                <a:solidFill>
                  <a:srgbClr val="FF0000"/>
                </a:solidFill>
              </a:rPr>
              <a:t>xx</a:t>
            </a:r>
            <a:r>
              <a:rPr lang="nl-NL" sz="2000" dirty="0"/>
              <a:t>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Mogelijke fouten: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sz="1600" dirty="0"/>
              <a:t>onnauwkeurig tellen van franjes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sz="1600" dirty="0"/>
              <a:t>Beperkt aantal metingen van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sz="1600" dirty="0"/>
              <a:t>Instabiliteit in druk</a:t>
            </a:r>
          </a:p>
          <a:p>
            <a:pPr lvl="2"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None/>
            </a:pPr>
            <a:r>
              <a:rPr lang="nl-NL" b="1" dirty="0"/>
              <a:t>Conclusie:</a:t>
            </a:r>
          </a:p>
          <a:p>
            <a:pPr lvl="1"/>
            <a:r>
              <a:rPr lang="nl-NL" sz="2000" dirty="0"/>
              <a:t>De brekingsindex van lucht werd succesvol gemeten</a:t>
            </a:r>
          </a:p>
          <a:p>
            <a:pPr lvl="1"/>
            <a:r>
              <a:rPr lang="nl-NL" sz="2000" dirty="0"/>
              <a:t>Resultaten bevestigen de theorie binnen de experimentele foutenmarge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ECA1D-E9F4-75E7-74B8-4D72D80B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3F8D2-F9D0-F758-F75F-8956F6E0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9399DF-6145-38C1-6E4D-A6C02462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Michelson Interferometer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1749339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100</TotalTime>
  <Words>368</Words>
  <Application>Microsoft Office PowerPoint</Application>
  <PresentationFormat>Widescreen</PresentationFormat>
  <Paragraphs>94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KU Leuven</vt:lpstr>
      <vt:lpstr>KU Leuven Sedes</vt:lpstr>
      <vt:lpstr>Titel</vt:lpstr>
      <vt:lpstr>E/M ratio van electronen</vt:lpstr>
      <vt:lpstr>E/M ratio van electronen</vt:lpstr>
      <vt:lpstr>E/M ratio van electronen</vt:lpstr>
      <vt:lpstr>E/M ratio van electronen</vt:lpstr>
      <vt:lpstr>Michelson Interferometer</vt:lpstr>
      <vt:lpstr>Michelson Interferometer</vt:lpstr>
      <vt:lpstr>Michelson Interferometer</vt:lpstr>
      <vt:lpstr>Michelson Interferometer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Mathias Meersschaut</cp:lastModifiedBy>
  <cp:revision>3</cp:revision>
  <dcterms:created xsi:type="dcterms:W3CDTF">2017-09-13T11:47:32Z</dcterms:created>
  <dcterms:modified xsi:type="dcterms:W3CDTF">2025-05-04T13:24:04Z</dcterms:modified>
</cp:coreProperties>
</file>