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4" r:id="rId2"/>
  </p:sldMasterIdLst>
  <p:notesMasterIdLst>
    <p:notesMasterId r:id="rId9"/>
  </p:notesMasterIdLst>
  <p:handoutMasterIdLst>
    <p:handoutMasterId r:id="rId10"/>
  </p:handoutMasterIdLst>
  <p:sldIdLst>
    <p:sldId id="262" r:id="rId3"/>
    <p:sldId id="264" r:id="rId4"/>
    <p:sldId id="263" r:id="rId5"/>
    <p:sldId id="266" r:id="rId6"/>
    <p:sldId id="265" r:id="rId7"/>
    <p:sldId id="267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67126" autoAdjust="0"/>
  </p:normalViewPr>
  <p:slideViewPr>
    <p:cSldViewPr snapToGrid="0" snapToObjects="1">
      <p:cViewPr>
        <p:scale>
          <a:sx n="125" d="100"/>
          <a:sy n="125" d="100"/>
        </p:scale>
        <p:origin x="176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3-5-2025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3-5-2025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NL" b="1" dirty="0"/>
              <a:t>Onderzoeksvraag: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/>
              <a:t>Wat is de lading-massa-verhouding em\frac{e}{m}me​ van het elektron?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nl-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b="1" dirty="0"/>
              <a:t>Opstelling</a:t>
            </a:r>
            <a:r>
              <a:rPr lang="nl-NL" b="1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dirty="0"/>
              <a:t>Elektronen </a:t>
            </a:r>
            <a:r>
              <a:rPr lang="nl-NL" dirty="0"/>
              <a:t> worden versneld door een spanningsverschil </a:t>
            </a:r>
            <a:r>
              <a:rPr lang="nl-BE" dirty="0"/>
              <a:t>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/>
              <a:t>Magnetisch veld B dwingt elektronen in een cirkelvormige baan (Langevin-opstelling)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/>
              <a:t>Meting van straal r, spanning U en stroom I door de spoelen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16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DB8-E060-4524-B115-C5BD296BADE6}" type="datetime1">
              <a:rPr lang="nl-BE" smtClean="0"/>
              <a:t>3/05/2025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EDCD-5C1E-41D2-8F15-00E915490996}" type="datetime1">
              <a:rPr lang="nl-BE" smtClean="0"/>
              <a:t>3/05/2025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EF7A-4A19-4D6C-B984-8A28E4BC392A}" type="datetime1">
              <a:rPr lang="nl-BE" smtClean="0"/>
              <a:t>3/05/2025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DE6A-C4F8-4CF0-9451-C10CF47B23B2}" type="datetime1">
              <a:rPr lang="nl-BE" smtClean="0"/>
              <a:t>3/05/2025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D8CA-D377-42D0-B4E3-2C004987F3C7}" type="datetime1">
              <a:rPr lang="nl-BE" smtClean="0"/>
              <a:t>3/05/2025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9E20-3571-4092-8861-27DE8AA8336C}" type="datetime1">
              <a:rPr lang="nl-BE" smtClean="0"/>
              <a:t>3/05/2025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E9AF-228B-4295-BC01-B9C3441D4988}" type="datetime1">
              <a:rPr lang="nl-BE" smtClean="0"/>
              <a:t>3/05/2025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B122-9090-4D3A-A7F2-C30F7466EB53}" type="datetime1">
              <a:rPr lang="nl-BE" smtClean="0"/>
              <a:t>3/05/2025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DA2D-03C7-4952-9B84-E015BADE37EC}" type="datetime1">
              <a:rPr lang="nl-BE" smtClean="0"/>
              <a:t>3/05/2025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3CF8-1351-42BE-A0C0-701339A740A4}" type="datetime1">
              <a:rPr lang="nl-BE" smtClean="0"/>
              <a:t>3/05/2025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FD66A95-C8FB-4A00-9D36-A7EBA54EF439}" type="datetime1">
              <a:rPr lang="nl-BE" smtClean="0"/>
              <a:t>3/05/2025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fysica en sterrenkunde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204F432A-A53A-4A8C-9EFF-7A95CD41C230}" type="datetime1">
              <a:rPr lang="nl-BE" smtClean="0"/>
              <a:t>3/05/2025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fysica en sterrenkunde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57493A-2087-64DE-75B0-7DB2CF464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Michail Ognyanov </a:t>
            </a:r>
            <a:r>
              <a:rPr lang="en-US" sz="1600" dirty="0"/>
              <a:t>(r…….)</a:t>
            </a:r>
          </a:p>
          <a:p>
            <a:r>
              <a:rPr lang="en-US" sz="2000" dirty="0"/>
              <a:t>Mathias Meersschaut </a:t>
            </a:r>
            <a:r>
              <a:rPr lang="en-US" sz="1600" dirty="0"/>
              <a:t>(r0998972)</a:t>
            </a:r>
            <a:endParaRPr lang="en-B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CA434-5511-EDAE-F137-650D5895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6260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37A0-8EFF-3E89-B3E3-ED2DE6AF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E/M ratio van </a:t>
            </a:r>
            <a:r>
              <a:rPr lang="en-US" dirty="0" err="1"/>
              <a:t>electronen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F4A4F-E870-1B02-9E6E-EA1994F8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98" y="4359600"/>
            <a:ext cx="7061707" cy="1501200"/>
          </a:xfrm>
        </p:spPr>
        <p:txBody>
          <a:bodyPr/>
          <a:lstStyle/>
          <a:p>
            <a:r>
              <a:rPr lang="en-US" dirty="0"/>
              <a:t>Wat is de ratio van lading op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elektronen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1CD33-D019-C0ED-1785-F6353E82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66DFE-A653-4908-887F-FFFCEEAE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F400CBB-9DEF-800E-D6EC-8A42489A52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2F04F2-FEA5-CDF7-81EB-FB00C18A26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90B86-A726-1A4C-03AF-540925E22DA9}"/>
              </a:ext>
            </a:extLst>
          </p:cNvPr>
          <p:cNvSpPr txBox="1"/>
          <p:nvPr/>
        </p:nvSpPr>
        <p:spPr>
          <a:xfrm>
            <a:off x="736073" y="1081468"/>
            <a:ext cx="6789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Ik </a:t>
            </a:r>
            <a:r>
              <a:rPr lang="en-US" dirty="0" err="1"/>
              <a:t>weet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of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slide </a:t>
            </a:r>
            <a:r>
              <a:rPr lang="en-US" dirty="0" err="1"/>
              <a:t>telt</a:t>
            </a:r>
            <a:r>
              <a:rPr lang="en-US" dirty="0"/>
              <a:t>:</a:t>
            </a:r>
          </a:p>
          <a:p>
            <a:r>
              <a:rPr lang="en-US" dirty="0"/>
              <a:t>Zoja: dan </a:t>
            </a:r>
            <a:r>
              <a:rPr lang="en-US" dirty="0" err="1"/>
              <a:t>doen</a:t>
            </a:r>
            <a:r>
              <a:rPr lang="en-US" dirty="0"/>
              <a:t> we die </a:t>
            </a:r>
            <a:r>
              <a:rPr lang="en-US" dirty="0" err="1"/>
              <a:t>weg</a:t>
            </a:r>
            <a:br>
              <a:rPr lang="en-US" dirty="0"/>
            </a:br>
            <a:r>
              <a:rPr lang="en-US" dirty="0" err="1"/>
              <a:t>Zonee</a:t>
            </a:r>
            <a:r>
              <a:rPr lang="en-US" dirty="0"/>
              <a:t>, dan </a:t>
            </a:r>
            <a:r>
              <a:rPr lang="en-US" dirty="0" err="1"/>
              <a:t>doen</a:t>
            </a:r>
            <a:r>
              <a:rPr lang="en-US" dirty="0"/>
              <a:t> we de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puntjes</a:t>
            </a:r>
            <a:r>
              <a:rPr lang="en-US" dirty="0"/>
              <a:t> op de </a:t>
            </a:r>
            <a:r>
              <a:rPr lang="en-US" dirty="0" err="1"/>
              <a:t>volgende</a:t>
            </a:r>
            <a:r>
              <a:rPr lang="en-US" dirty="0"/>
              <a:t> slide </a:t>
            </a:r>
            <a:r>
              <a:rPr lang="en-US" dirty="0" err="1"/>
              <a:t>weg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7100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71C22D-F9BC-EF75-76ED-51F959FFF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Wat is de lading-</a:t>
                </a:r>
                <a:r>
                  <a:rPr lang="en-US" dirty="0" err="1">
                    <a:solidFill>
                      <a:schemeClr val="tx2"/>
                    </a:solidFill>
                  </a:rPr>
                  <a:t>massa</a:t>
                </a:r>
                <a:r>
                  <a:rPr lang="en-US" dirty="0">
                    <a:solidFill>
                      <a:schemeClr val="tx2"/>
                    </a:solidFill>
                  </a:rPr>
                  <a:t>-</a:t>
                </a:r>
                <a:r>
                  <a:rPr lang="en-US" dirty="0" err="1">
                    <a:solidFill>
                      <a:schemeClr val="tx2"/>
                    </a:solidFill>
                  </a:rPr>
                  <a:t>verhouding</a:t>
                </a:r>
                <a:r>
                  <a:rPr lang="en-US" dirty="0">
                    <a:solidFill>
                      <a:schemeClr val="tx2"/>
                    </a:solidFill>
                  </a:rPr>
                  <a:t> van </a:t>
                </a:r>
                <a:r>
                  <a:rPr lang="en-US" dirty="0" err="1">
                    <a:solidFill>
                      <a:schemeClr val="tx2"/>
                    </a:solidFill>
                  </a:rPr>
                  <a:t>een</a:t>
                </a:r>
                <a:r>
                  <a:rPr lang="en-US" dirty="0">
                    <a:solidFill>
                      <a:schemeClr val="tx2"/>
                    </a:solidFill>
                  </a:rPr>
                  <a:t> electron</a:t>
                </a:r>
                <a:endParaRPr lang="en-US" dirty="0"/>
              </a:p>
              <a:p>
                <a:r>
                  <a:rPr lang="en-US" b="1" dirty="0" err="1"/>
                  <a:t>Opstelling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sz="2000" dirty="0" err="1"/>
                  <a:t>Spanningsverschil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 err="1"/>
                  <a:t>Magnetisch</a:t>
                </a:r>
                <a:r>
                  <a:rPr lang="en-US" sz="2000" dirty="0"/>
                  <a:t> veld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 err="1">
                    <a:latin typeface="+mj-lt"/>
                    <a:ea typeface="Cambria Math" panose="02040503050406030204" pitchFamily="18" charset="0"/>
                  </a:rPr>
                  <a:t>Elektronenbron</a:t>
                </a:r>
                <a:endParaRPr lang="en-US" sz="2000" dirty="0">
                  <a:latin typeface="+mj-lt"/>
                  <a:ea typeface="Cambria Math" panose="02040503050406030204" pitchFamily="18" charset="0"/>
                </a:endParaRPr>
              </a:p>
              <a:p>
                <a:pPr lvl="1"/>
                <a:endParaRPr lang="en-US" sz="1200" dirty="0"/>
              </a:p>
              <a:p>
                <a:r>
                  <a:rPr lang="en-US" b="1" dirty="0"/>
                  <a:t>Meten van:</a:t>
                </a:r>
              </a:p>
              <a:p>
                <a:pPr lvl="1"/>
                <a:r>
                  <a:rPr lang="en-US" sz="2000" dirty="0" err="1"/>
                  <a:t>Straal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 err="1"/>
                  <a:t>Stroom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met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71C22D-F9BC-EF75-76ED-51F959FFF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28" t="-9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15195-61C4-3D19-B95F-C084EEA3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988A1-149B-36AB-1363-A42B3BAC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3461A4-3814-5B4F-CB88-920EF839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E/M ratio van </a:t>
            </a:r>
            <a:r>
              <a:rPr lang="en-US" dirty="0" err="1"/>
              <a:t>electronen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FE9B8B-9686-2FB2-D4A2-2E26DD116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481" y="2927194"/>
            <a:ext cx="5074879" cy="248588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5699E97-D011-6D36-58F3-A27EDC378370}"/>
              </a:ext>
            </a:extLst>
          </p:cNvPr>
          <p:cNvGrpSpPr/>
          <p:nvPr/>
        </p:nvGrpSpPr>
        <p:grpSpPr>
          <a:xfrm>
            <a:off x="9783541" y="3703334"/>
            <a:ext cx="532518" cy="369332"/>
            <a:chOff x="10858609" y="4108596"/>
            <a:chExt cx="532518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3EE295-0E33-A09B-3B6C-AC3C9E2486A8}"/>
                </a:ext>
              </a:extLst>
            </p:cNvPr>
            <p:cNvSpPr txBox="1"/>
            <p:nvPr/>
          </p:nvSpPr>
          <p:spPr>
            <a:xfrm>
              <a:off x="11052573" y="41085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en-BE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3932E15-D2A9-840E-14D8-EE54627D80D9}"/>
                </a:ext>
              </a:extLst>
            </p:cNvPr>
            <p:cNvGrpSpPr/>
            <p:nvPr/>
          </p:nvGrpSpPr>
          <p:grpSpPr>
            <a:xfrm>
              <a:off x="10858609" y="4220527"/>
              <a:ext cx="257401" cy="257401"/>
              <a:chOff x="10858609" y="4220527"/>
              <a:chExt cx="257401" cy="257401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1C320C-21AD-1F43-5176-6DDF603EC4FD}"/>
                  </a:ext>
                </a:extLst>
              </p:cNvPr>
              <p:cNvSpPr/>
              <p:nvPr/>
            </p:nvSpPr>
            <p:spPr>
              <a:xfrm>
                <a:off x="10858609" y="4220527"/>
                <a:ext cx="257401" cy="257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65085AB-9C8F-EE4F-BE53-7F541AEC2549}"/>
                  </a:ext>
                </a:extLst>
              </p:cNvPr>
              <p:cNvSpPr/>
              <p:nvPr/>
            </p:nvSpPr>
            <p:spPr>
              <a:xfrm>
                <a:off x="10964449" y="4326367"/>
                <a:ext cx="45719" cy="45719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95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2FFD9-297B-98D3-676F-94B535C45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nl-NL" b="1" dirty="0"/>
                  <a:t>Werkwijze:</a:t>
                </a:r>
                <a:endParaRPr lang="nl-NL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Straal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nl-NL" sz="2000" dirty="0"/>
                  <a:t> afgelezen bij verschillende spanningen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000" dirty="0"/>
                  <a:t>en spoelstromen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Berekening van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nl-NL" sz="2000" dirty="0"/>
                  <a:t> uit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Lineaire fit van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nl-NL" sz="2000" dirty="0"/>
                  <a:t> tegenover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nl-NL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>
                  <a:buNone/>
                </a:pPr>
                <a:r>
                  <a:rPr lang="nl-NL" b="1" dirty="0"/>
                  <a:t>Resultaat:</a:t>
                </a:r>
                <a:endParaRPr lang="nl-NL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Verwachte lineaire relatie bevestigd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Richtingscoëfficiënt geeft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BE" sz="2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2FFD9-297B-98D3-676F-94B535C45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A5412-FEA1-C33E-C354-96BB3452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EAF70-BE48-AD08-5377-EC0C7034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7DB834-8D19-2A25-DDD3-ED126467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E/M ratio van </a:t>
            </a:r>
            <a:r>
              <a:rPr lang="en-US" dirty="0" err="1"/>
              <a:t>electronen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83C844-4C23-0985-E230-D394709A9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40" y="3017069"/>
            <a:ext cx="5026386" cy="3015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8D77D-DE25-4004-488B-F8F39A8BD2AA}"/>
              </a:ext>
            </a:extLst>
          </p:cNvPr>
          <p:cNvSpPr txBox="1"/>
          <p:nvPr/>
        </p:nvSpPr>
        <p:spPr>
          <a:xfrm>
            <a:off x="7564120" y="48326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LABELS</a:t>
            </a:r>
            <a:endParaRPr lang="en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CC161-51F7-86EE-50B1-7FED8E85F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57D18-D9DB-C9A1-E3ED-C69DC029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b="1" dirty="0"/>
              <a:t>Berekende waarde:</a:t>
            </a:r>
          </a:p>
          <a:p>
            <a:pPr>
              <a:buNone/>
            </a:pPr>
            <a:endParaRPr lang="nl-BE" dirty="0"/>
          </a:p>
          <a:p>
            <a:pPr>
              <a:buNone/>
            </a:pPr>
            <a:r>
              <a:rPr lang="nl-BE" b="1" dirty="0"/>
              <a:t>Literatuurwaarde:</a:t>
            </a:r>
          </a:p>
          <a:p>
            <a:pPr>
              <a:buNone/>
            </a:pPr>
            <a:endParaRPr lang="nl-BE" b="1" dirty="0"/>
          </a:p>
          <a:p>
            <a:pPr>
              <a:buNone/>
            </a:pPr>
            <a:r>
              <a:rPr lang="nl-BE" b="1" dirty="0"/>
              <a:t>Conclusie:</a:t>
            </a:r>
          </a:p>
          <a:p>
            <a:r>
              <a:rPr lang="nl-NL" sz="2000" dirty="0"/>
              <a:t>Goede benadering van de literatuurwaarde</a:t>
            </a:r>
            <a:endParaRPr lang="nl-BE" sz="2000" b="1" dirty="0"/>
          </a:p>
          <a:p>
            <a:r>
              <a:rPr lang="nl-NL" sz="2000" dirty="0"/>
              <a:t>Kleine afwijking mogelijk door systematische fouten: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/>
              <a:t>Parallaxfouten bij aflezen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/>
              <a:t>Onzekerheid in BBB-berekening</a:t>
            </a:r>
          </a:p>
          <a:p>
            <a:pPr>
              <a:buNone/>
            </a:pPr>
            <a:endParaRPr lang="nl-BE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168F0-A713-48D1-0F7F-14BBAC1F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wetenschappen, departement fysica en sterrenkunde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E4312-C666-9FA2-21EC-F12AE989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A37883-9FE0-6474-1D61-AE87A667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Doel van het experiment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7988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9554-DB07-8CEA-62B9-2882C8A5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Proef</a:t>
            </a:r>
            <a:r>
              <a:rPr lang="en-US" dirty="0"/>
              <a:t> 2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8177-3473-3A9E-80CB-718FC8CB8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E8ECF-66BF-80EB-8470-CB5581B3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CD68D-DBF9-85AF-761A-8C2D806C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A448910-9523-894C-F069-2361745E29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D20069A-2E9B-F69D-5C00-1FE7CD1B23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9322419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28</TotalTime>
  <Words>262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KU Leuven</vt:lpstr>
      <vt:lpstr>KU Leuven Sedes</vt:lpstr>
      <vt:lpstr>Titel</vt:lpstr>
      <vt:lpstr>E/M ratio van electronen</vt:lpstr>
      <vt:lpstr>E/M ratio van electronen</vt:lpstr>
      <vt:lpstr>E/M ratio van electronen</vt:lpstr>
      <vt:lpstr>Doel van het experiment</vt:lpstr>
      <vt:lpstr>Proef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Mathias Meersschaut</cp:lastModifiedBy>
  <cp:revision>2</cp:revision>
  <dcterms:created xsi:type="dcterms:W3CDTF">2017-09-13T11:47:32Z</dcterms:created>
  <dcterms:modified xsi:type="dcterms:W3CDTF">2025-05-03T15:53:12Z</dcterms:modified>
</cp:coreProperties>
</file>