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622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77306" autoAdjust="0"/>
  </p:normalViewPr>
  <p:slideViewPr>
    <p:cSldViewPr snapToGrid="0" snapToObjects="1">
      <p:cViewPr varScale="1">
        <p:scale>
          <a:sx n="132" d="100"/>
          <a:sy n="132" d="100"/>
        </p:scale>
        <p:origin x="7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3-11T19:10:11.666" idx="1">
    <p:pos x="7549" y="1650"/>
    <p:text>Drukke slide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11-3-2025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Dingen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die Annabelle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gebruikt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verduidelijkt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moeten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worden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-individual speed (=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v_i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onder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modelling?)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-2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soorten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experimenten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: bottleneck evacuation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unidirectional flow (In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van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eerdere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exeperimenten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(references 21 &amp; 22): videos; trajectories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aangeuid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zie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image) -&gt; velocity time series via Gaussian derivative kernel (references 23-25)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Wtf 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Gaussian derivative kernel???!!! Internet is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echt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useless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9801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Waarom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maakt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paper het zo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verdomd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moeilijk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info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vinden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Modelling data: Helbing-Molnar model &amp; Social Distance model (references 26 &amp; 20)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F_ij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repulsive interaction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F_iW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interaction with wall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v^d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desired speed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Tau = relaxation time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-Helbing-Molnar: exponential potential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-Social Distance: Lennard-Jones-like potential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Bottleneck: 100 individuals in 20x20 m² room, door 0.92 m width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Unidirectional flow: 100 individuals in 20 m long corridor, 5 m width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8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Problem: could a human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croud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 be in equilibrium, and if so, under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circomstances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Instantanous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velocity does not incorporate interaction between individuals -&gt; fluctuation velocity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diffrence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between individual velocity and mean velocity and the group)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Image: -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snapchot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of a group in a confined area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dot (people) , arrow (individual fluctuation velocity)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Interrogation area -&gt; selected region where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indivual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fluctuating velocity is converted to a probability density function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For various cases the PDF has been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consrutcted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Graph -&gt;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avaraged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PDF , fitted to a 2D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maxwel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boltzmann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distribution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Pink area: 95% confidence interval that a single PDF is situated in this area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2287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3C692-95E7-F8F7-E663-E4D83B377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3EE19-FE7A-2DFE-7459-1FBE519BB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D204D-57F2-6277-A062-F29CA1902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Collision time: '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avarage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time between to distinct collision of individuals'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Explanation formula (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eventueel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uitgelegd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worden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in de hoop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iemand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vraag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stelt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):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1/ collision frequency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- 2r : collision cross section of individuals (r mean distance between individuals)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Ro: crowd density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​</a:t>
            </a:r>
            <a:endParaRPr lang="en-US" sz="1800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When the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collsion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time decreases -&gt; mean squared error between best fit  and PDF decreases 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STATING: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Human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croud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-&gt; inherently non-equilibrium system (convert internal energy into motion)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Maxwell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boltzman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distribution applies for systems in equilibrium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>
              <a:buNone/>
            </a:pP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pPr algn="l" rtl="0" fontAlgn="base"/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EA83-0140-3145-3865-B7CBCC754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3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7D44-E5E8-4647-99A5-FF43BFD3A2B9}" type="datetime1">
              <a:rPr lang="nl-BE" smtClean="0"/>
              <a:t>11/03/2025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8C446-1BDE-4348-B21A-93D79E52B5FE}" type="datetime1">
              <a:rPr lang="nl-BE" smtClean="0"/>
              <a:t>11/03/2025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3EF6E-288E-4249-89F3-BB91BF47ACAC}" type="datetime1">
              <a:rPr lang="nl-BE" smtClean="0"/>
              <a:t>11/03/2025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4940-CE83-4ED4-8CB3-B322F235606B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FD0B-A2FD-404C-B581-F8B47E4D42A6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F76A4-DA3C-4910-9FD5-5FE7C43FEC8A}" type="datetime1">
              <a:rPr lang="nl-BE" smtClean="0"/>
              <a:t>11/03/2025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5BB46-AA62-4FED-8226-237ECEC1E298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DD710-6B62-4768-B4A7-E6A589531D88}" type="datetime1">
              <a:rPr lang="nl-BE" smtClean="0"/>
              <a:t>11/03/2025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C261F-68E0-4CF4-B1E1-5616258D8EB1}" type="datetime1">
              <a:rPr lang="nl-BE" smtClean="0"/>
              <a:t>11/03/2025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3900A-36FD-4BDE-8C63-E06C645CC19C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E2A8EE5-CD4A-459A-A252-8C7DEEE1897E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natuurkunde en sterrenkunde, Deel van het vak Wetenschapscommunicatie [G0D85a]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7AC7644C-7E76-4265-89FF-D3EF64152425}" type="datetime1">
              <a:rPr lang="nl-BE" smtClean="0"/>
              <a:t>11/03/2025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natuurkunde en sterrenkunde, Deel van het vak Wetenschapscommunicatie [G0D85a]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6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CA41C5-1F90-50E6-A468-01EFCF87A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ondertitel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DE59C-11C8-9164-66B4-32EDDFF0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Titel lmao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02682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13B90-0329-B89A-D3F9-81BDE906E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Experimental methods</a:t>
            </a:r>
          </a:p>
          <a:p>
            <a:pPr lvl="1"/>
            <a:r>
              <a:rPr lang="en-US" sz="2000" dirty="0"/>
              <a:t>People</a:t>
            </a:r>
          </a:p>
          <a:p>
            <a:pPr lvl="1"/>
            <a:r>
              <a:rPr lang="en-US" sz="2000" dirty="0"/>
              <a:t>Individual speed</a:t>
            </a:r>
          </a:p>
          <a:p>
            <a:endParaRPr lang="en-US" dirty="0"/>
          </a:p>
          <a:p>
            <a:r>
              <a:rPr lang="en-US" dirty="0"/>
              <a:t>Bottleneck evaluation (type 1)</a:t>
            </a:r>
          </a:p>
          <a:p>
            <a:r>
              <a:rPr lang="en-US" dirty="0"/>
              <a:t>Unidirectional flow (type 2)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8EDEA-5331-AECB-F98A-F5926EF9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6245C-97FE-7D26-FA72-4F9B605F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1C0FE8-42FF-6641-3047-A99C903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Experimental</a:t>
            </a:r>
            <a:endParaRPr lang="en-BE" sz="24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2050" name="Picture 2" descr="A diagram of a diagram of a diagram of a diagram of a diagram of a diagram of a diagram of a diagram of a diagram of a diagram of a diagram of a diagram of a diagram of&#10;&#10;AI-generated content may be incorrect.">
            <a:extLst>
              <a:ext uri="{FF2B5EF4-FFF2-40B4-BE49-F238E27FC236}">
                <a16:creationId xmlns:a16="http://schemas.microsoft.com/office/drawing/2014/main" id="{18C4B0F5-303C-9713-0F9D-7CDEAB2C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10438"/>
            <a:ext cx="5454875" cy="3063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6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B51D-5970-5221-41DB-5499C2512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CA0EF-CB43-185F-147B-8D9E3CC9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→ acceleration</a:t>
            </a:r>
          </a:p>
          <a:p>
            <a:pPr lvl="1"/>
            <a:r>
              <a:rPr lang="en-US" sz="2000" dirty="0"/>
              <a:t>Interactions</a:t>
            </a:r>
          </a:p>
          <a:p>
            <a:pPr lvl="1"/>
            <a:r>
              <a:rPr lang="en-US" sz="2000" dirty="0"/>
              <a:t>Desired speed</a:t>
            </a:r>
          </a:p>
          <a:p>
            <a:pPr lvl="1"/>
            <a:r>
              <a:rPr lang="en-US" sz="2000" dirty="0"/>
              <a:t>Relaxation time</a:t>
            </a:r>
          </a:p>
          <a:p>
            <a:pPr lvl="1"/>
            <a:endParaRPr lang="en-US" dirty="0"/>
          </a:p>
          <a:p>
            <a:r>
              <a:rPr lang="en-US" dirty="0"/>
              <a:t>Potential</a:t>
            </a:r>
          </a:p>
          <a:p>
            <a:pPr lvl="1"/>
            <a:r>
              <a:rPr lang="en-US" sz="2000" dirty="0"/>
              <a:t>Helbing-Molnar</a:t>
            </a:r>
          </a:p>
          <a:p>
            <a:pPr lvl="1"/>
            <a:r>
              <a:rPr lang="en-US" sz="2000" dirty="0"/>
              <a:t>Lennard-Jones</a:t>
            </a:r>
            <a:endParaRPr lang="en-BE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282BC-DABE-274F-2721-DE76825C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4C3B-585B-AA8D-874E-13F599D8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906D63-8569-E5A5-1770-2A6D40D0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Modeling</a:t>
            </a:r>
            <a:endParaRPr lang="en-BE" sz="24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pic>
        <p:nvPicPr>
          <p:cNvPr id="3074" name="Picture 2" descr="A mathematical equation with a line&#10;&#10;AI-generated content may be incorrect.">
            <a:extLst>
              <a:ext uri="{FF2B5EF4-FFF2-40B4-BE49-F238E27FC236}">
                <a16:creationId xmlns:a16="http://schemas.microsoft.com/office/drawing/2014/main" id="{53287D7A-52BB-5A5C-4982-6FC3454B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992" y="1712820"/>
            <a:ext cx="431482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618E85F-2274-CD02-26D2-79A0AD1EB3C7}"/>
              </a:ext>
            </a:extLst>
          </p:cNvPr>
          <p:cNvGrpSpPr/>
          <p:nvPr/>
        </p:nvGrpSpPr>
        <p:grpSpPr>
          <a:xfrm>
            <a:off x="6525107" y="3344264"/>
            <a:ext cx="3877451" cy="1147277"/>
            <a:chOff x="4070674" y="2862400"/>
            <a:chExt cx="3877451" cy="1147277"/>
          </a:xfrm>
        </p:grpSpPr>
        <p:pic>
          <p:nvPicPr>
            <p:cNvPr id="3076" name="Picture 4" descr="A black and white image of a square and a face&#10;&#10;AI-generated content may be incorrect.">
              <a:extLst>
                <a:ext uri="{FF2B5EF4-FFF2-40B4-BE49-F238E27FC236}">
                  <a16:creationId xmlns:a16="http://schemas.microsoft.com/office/drawing/2014/main" id="{DD0263A6-CF5C-5F62-69A1-AF47654B46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075" y="3390551"/>
              <a:ext cx="3829050" cy="619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4E6AD799-9AA3-38C8-9AFC-A50A2E4B3E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0674" y="2862400"/>
              <a:ext cx="2781300" cy="438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073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29FC-2AC8-2FF0-1F5D-4FEF93FA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slide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ADCEC-C0E8-81F4-6DFB-AD20A2C99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272EC-3C03-C823-6A65-D867338C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ED8FB-359A-1F33-79DC-4A17AD2E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F48F46-2C2C-A77A-6A1B-11D98DC896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DA13764-042A-3F7A-6ED0-28BC71B491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28661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966587-45D7-D716-5997-7B5B3B09B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Fluctuating velocity</a:t>
                </a:r>
              </a:p>
              <a:p>
                <a:endParaRPr lang="en-US" dirty="0"/>
              </a:p>
              <a:p>
                <a:r>
                  <a:rPr lang="en-US" dirty="0"/>
                  <a:t>Interrogation area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BE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→ PDF</a:t>
                </a:r>
              </a:p>
              <a:p>
                <a:pPr marL="0" indent="0">
                  <a:buNone/>
                </a:pPr>
                <a:endParaRPr lang="en-US" sz="1800" dirty="0">
                  <a:latin typeface="Aptos" panose="020B0004020202020204" pitchFamily="34" charset="0"/>
                </a:endParaRPr>
              </a:p>
              <a:p>
                <a:r>
                  <a:rPr lang="en-US" dirty="0"/>
                  <a:t>Maxwell-Boltzmann distribution​</a:t>
                </a:r>
              </a:p>
              <a:p>
                <a:endParaRPr lang="en-B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966587-45D7-D716-5997-7B5B3B09B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7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28640-6771-B75F-D53B-E0FD4AD1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4BDC-5B4F-DC0E-40DF-47EE4E8E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C9FC9-ADA7-BB53-9579-22C35E92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crowds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Maxwell-Boltzmann</a:t>
            </a:r>
            <a:endParaRPr lang="en-BE" dirty="0"/>
          </a:p>
        </p:txBody>
      </p:sp>
      <p:pic>
        <p:nvPicPr>
          <p:cNvPr id="4098" name="Picture 2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0ECAB984-C3DE-6782-5B6C-2B64C390E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57" y="1449036"/>
            <a:ext cx="38671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diagram of a diagram of a diagram of a diagram of a diagram of a diagram of a diagram of a diagram of a diagram of a diagram of a diagram of a diagram of a diagram of&#10;&#10;AI-generated content may be incorrect.">
            <a:extLst>
              <a:ext uri="{FF2B5EF4-FFF2-40B4-BE49-F238E27FC236}">
                <a16:creationId xmlns:a16="http://schemas.microsoft.com/office/drawing/2014/main" id="{7CE38FEB-0CE5-6A4B-3E0D-82B227C2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78" y="2618589"/>
            <a:ext cx="4352487" cy="244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FB22E3-3D0B-2963-1264-BC919AE56C36}"/>
              </a:ext>
            </a:extLst>
          </p:cNvPr>
          <p:cNvCxnSpPr>
            <a:cxnSpLocks/>
          </p:cNvCxnSpPr>
          <p:nvPr/>
        </p:nvCxnSpPr>
        <p:spPr>
          <a:xfrm>
            <a:off x="3416968" y="2926080"/>
            <a:ext cx="5370897" cy="365760"/>
          </a:xfrm>
          <a:prstGeom prst="straightConnector1">
            <a:avLst/>
          </a:prstGeom>
          <a:ln w="28575">
            <a:solidFill>
              <a:srgbClr val="FC562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32F4E5-7F91-F7CC-9598-4387074586F9}"/>
              </a:ext>
            </a:extLst>
          </p:cNvPr>
          <p:cNvCxnSpPr>
            <a:cxnSpLocks/>
          </p:cNvCxnSpPr>
          <p:nvPr/>
        </p:nvCxnSpPr>
        <p:spPr>
          <a:xfrm>
            <a:off x="3416968" y="2916441"/>
            <a:ext cx="7093819" cy="649720"/>
          </a:xfrm>
          <a:prstGeom prst="straightConnector1">
            <a:avLst/>
          </a:prstGeom>
          <a:ln w="28575">
            <a:solidFill>
              <a:srgbClr val="FC562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F897E6FA-E5F9-DDB2-5AE1-E6FA21CC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973" y="4607983"/>
            <a:ext cx="3525253" cy="13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8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5E7B-28DE-B9AD-9785-06E8AF4ED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845BFC-2077-121A-F90D-1A698401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13781-CA1D-1E23-C83B-39EF6E1D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natuurkunde en sterrenkunde, Deel van het vak Wetenschapscommunicatie [G0D85a]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900A9-6CBB-2FCC-C114-9CCC803F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0BAAC4-7FA1-FD4C-FCF5-3FDB27A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Equilibrium in crowds </a:t>
            </a:r>
            <a:r>
              <a:rPr lang="en-US" sz="2400" dirty="0">
                <a:solidFill>
                  <a:schemeClr val="tx1"/>
                </a:solidFill>
                <a:ea typeface="+mn-ea"/>
                <a:cs typeface="+mn-cs"/>
              </a:rPr>
              <a:t>Collision time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354479887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566</Words>
  <Application>Microsoft Office PowerPoint</Application>
  <PresentationFormat>Widescreen</PresentationFormat>
  <Paragraphs>86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Cambria Math</vt:lpstr>
      <vt:lpstr>KU Leuven</vt:lpstr>
      <vt:lpstr>KU Leuven Sedes</vt:lpstr>
      <vt:lpstr>Een Titel lmao</vt:lpstr>
      <vt:lpstr>Methods Experimental</vt:lpstr>
      <vt:lpstr>Methods Modeling</vt:lpstr>
      <vt:lpstr>Anchor slide</vt:lpstr>
      <vt:lpstr>Equilibrium in crowds Maxwell-Boltzmann</vt:lpstr>
      <vt:lpstr>Equilibrium in crowds Collision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2025-03-11T23:22:21Z</dcterms:modified>
</cp:coreProperties>
</file>