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8"/>
  </p:notesMasterIdLst>
  <p:handoutMasterIdLst>
    <p:handoutMasterId r:id="rId19"/>
  </p:handoutMasterIdLst>
  <p:sldIdLst>
    <p:sldId id="256" r:id="rId3"/>
    <p:sldId id="257" r:id="rId4"/>
    <p:sldId id="271" r:id="rId5"/>
    <p:sldId id="259" r:id="rId6"/>
    <p:sldId id="258" r:id="rId7"/>
    <p:sldId id="260" r:id="rId8"/>
    <p:sldId id="261" r:id="rId9"/>
    <p:sldId id="262" r:id="rId10"/>
    <p:sldId id="263" r:id="rId11"/>
    <p:sldId id="267" r:id="rId12"/>
    <p:sldId id="265" r:id="rId13"/>
    <p:sldId id="266" r:id="rId14"/>
    <p:sldId id="268" r:id="rId15"/>
    <p:sldId id="269" r:id="rId16"/>
    <p:sldId id="270"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622"/>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E57F5-3333-7E61-5CA1-ED37CEF1218E}" v="109" dt="2025-03-14T16:06:08.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3-11T19:10:11.666" idx="1">
    <p:pos x="7549" y="1650"/>
    <p:text>Drukke slide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14-3-2025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14-3-2025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u="none" strike="noStrike">
                <a:solidFill>
                  <a:srgbClr val="000000"/>
                </a:solidFill>
                <a:effectLst/>
                <a:latin typeface="Calibri"/>
                <a:ea typeface="Calibri"/>
                <a:cs typeface="Calibri"/>
              </a:rPr>
              <a:t>​</a:t>
            </a:r>
            <a:r>
              <a:rPr lang="en-US">
                <a:solidFill>
                  <a:srgbClr val="000000"/>
                </a:solidFill>
              </a:rPr>
              <a:t>When we think of human crowds, we often picture people moving in an organized manner, like forming lanes in pedestrian traffic. But under stress, such as in an evacuation, crowds can behave chaotically, leading to jams and dangerous situations.</a:t>
            </a:r>
            <a:endParaRPr lang="en-US">
              <a:solidFill>
                <a:srgbClr val="000000"/>
              </a:solidFill>
              <a:latin typeface="Calibri" panose="020F0502020204030204"/>
              <a:ea typeface="Calibri" panose="020F0502020204030204"/>
              <a:cs typeface="Calibri" panose="020F0502020204030204"/>
            </a:endParaRPr>
          </a:p>
          <a:p>
            <a:endParaRPr lang="en-US" i="1">
              <a:solidFill>
                <a:srgbClr val="000000"/>
              </a:solidFill>
            </a:endParaRPr>
          </a:p>
          <a:p>
            <a:r>
              <a:rPr lang="en-US">
                <a:solidFill>
                  <a:srgbClr val="000000"/>
                </a:solidFill>
              </a:rPr>
              <a:t>Traditionally, researchers approach crowds in two ways</a:t>
            </a:r>
            <a:r>
              <a:rPr lang="en-US" b="0" u="none" strike="noStrike">
                <a:solidFill>
                  <a:srgbClr val="000000"/>
                </a:solidFill>
                <a:effectLst/>
              </a:rPr>
              <a:t>:</a:t>
            </a:r>
            <a:r>
              <a:rPr lang="en-US"/>
              <a:t> from a microscopic perspective, where individuals follow certain rules, or from a macroscopic perspective: where we study group-level behavior without focusing on individuals.</a:t>
            </a:r>
            <a:endParaRPr lang="en-US">
              <a:ea typeface="Calibri"/>
              <a:cs typeface="Calibri"/>
            </a:endParaRPr>
          </a:p>
          <a:p>
            <a:endParaRPr lang="en-US">
              <a:solidFill>
                <a:srgbClr val="000000"/>
              </a:solidFill>
            </a:endParaRPr>
          </a:p>
          <a:p>
            <a:r>
              <a:rPr lang="en-US">
                <a:solidFill>
                  <a:srgbClr val="000000"/>
                </a:solidFill>
              </a:rPr>
              <a:t>However, a surprising question arises</a:t>
            </a:r>
            <a:r>
              <a:rPr lang="en-US" b="0" u="none" strike="noStrike">
                <a:solidFill>
                  <a:srgbClr val="000000"/>
                </a:solidFill>
                <a:effectLst/>
              </a:rPr>
              <a:t>: </a:t>
            </a:r>
            <a:r>
              <a:rPr lang="en-US">
                <a:solidFill>
                  <a:srgbClr val="000000"/>
                </a:solidFill>
              </a:rPr>
              <a:t>Can we describe crowd movement using the laws of thermodynamics, similar to how we describe gases? Some studies have hinted at equilibrium-like behavior in crowds, but the exact conditions were unclear.</a:t>
            </a:r>
            <a:endParaRPr lang="en-US"/>
          </a:p>
          <a:p>
            <a:r>
              <a:rPr lang="en-US">
                <a:solidFill>
                  <a:srgbClr val="000000"/>
                </a:solidFill>
              </a:rPr>
              <a:t>This research investigates when and why crowds behave like an ideal gas. </a:t>
            </a:r>
          </a:p>
          <a:p>
            <a:endParaRPr lang="en-US">
              <a:solidFill>
                <a:srgbClr val="000000"/>
              </a:solidFill>
            </a:endParaRPr>
          </a:p>
          <a:p>
            <a:r>
              <a:rPr lang="en-US">
                <a:solidFill>
                  <a:srgbClr val="000000"/>
                </a:solidFill>
              </a:rPr>
              <a:t>The key finding </a:t>
            </a:r>
            <a:r>
              <a:rPr lang="en-US" b="0" u="none" strike="noStrike">
                <a:solidFill>
                  <a:srgbClr val="000000"/>
                </a:solidFill>
                <a:effectLst/>
              </a:rPr>
              <a:t>is </a:t>
            </a:r>
            <a:r>
              <a:rPr lang="en-US">
                <a:solidFill>
                  <a:srgbClr val="000000"/>
                </a:solidFill>
              </a:rPr>
              <a:t>that under high pressure, crowd behavior becomes more predictable, following an equation similar to the ideal gas law.</a:t>
            </a:r>
            <a:endParaRPr lang="en-US">
              <a:ea typeface="Calibri"/>
              <a:cs typeface="Calibri"/>
            </a:endParaRPr>
          </a:p>
          <a:p>
            <a:r>
              <a:rPr lang="en-US"/>
              <a:t>In the next sections, we’ll explore the experimental data, modeling approaches, and the implications of these findings."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3159801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2039798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GB" b="0" i="0" u="none" strike="noStrike">
                <a:solidFill>
                  <a:srgbClr val="000000"/>
                </a:solidFill>
                <a:effectLst/>
                <a:latin typeface="Calibri" panose="020F0502020204030204" pitchFamily="34" charset="0"/>
              </a:rPr>
              <a:t>We </a:t>
            </a:r>
            <a:r>
              <a:rPr lang="en-GB" b="0" i="0" u="none" strike="noStrike" err="1">
                <a:solidFill>
                  <a:srgbClr val="000000"/>
                </a:solidFill>
                <a:effectLst/>
                <a:latin typeface="Calibri" panose="020F0502020204030204" pitchFamily="34" charset="0"/>
              </a:rPr>
              <a:t>definieren</a:t>
            </a:r>
            <a:r>
              <a:rPr lang="en-GB" b="0" i="0" u="none" strike="noStrike">
                <a:solidFill>
                  <a:srgbClr val="000000"/>
                </a:solidFill>
                <a:effectLst/>
                <a:latin typeface="Calibri" panose="020F0502020204030204" pitchFamily="34" charset="0"/>
              </a:rPr>
              <a:t> pressure kinematically -&gt; </a:t>
            </a:r>
            <a:r>
              <a:rPr lang="en-GB" b="0" i="0" u="none" strike="noStrike" err="1">
                <a:solidFill>
                  <a:srgbClr val="000000"/>
                </a:solidFill>
                <a:effectLst/>
                <a:latin typeface="Calibri" panose="020F0502020204030204" pitchFamily="34" charset="0"/>
              </a:rPr>
              <a:t>geen</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fase</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meer</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onderzoek</a:t>
            </a:r>
            <a:r>
              <a:rPr lang="en-GB" b="0" i="0" u="none" strike="noStrike">
                <a:solidFill>
                  <a:srgbClr val="000000"/>
                </a:solidFill>
                <a:effectLst/>
                <a:latin typeface="Calibri" panose="020F0502020204030204" pitchFamily="34" charset="0"/>
              </a:rPr>
              <a:t>, of </a:t>
            </a:r>
            <a:r>
              <a:rPr lang="en-GB" b="0" i="0" u="none" strike="noStrike" err="1">
                <a:solidFill>
                  <a:srgbClr val="000000"/>
                </a:solidFill>
                <a:effectLst/>
                <a:latin typeface="Calibri" panose="020F0502020204030204" pitchFamily="34" charset="0"/>
              </a:rPr>
              <a:t>viriaaltermen</a:t>
            </a:r>
            <a:r>
              <a:rPr lang="en-GB" b="0" i="0" u="none" strike="noStrike">
                <a:solidFill>
                  <a:srgbClr val="000000"/>
                </a:solidFill>
                <a:effectLst/>
                <a:latin typeface="Calibri" panose="020F0502020204030204" pitchFamily="34" charset="0"/>
              </a:rPr>
              <a:t> er </a:t>
            </a:r>
            <a:r>
              <a:rPr lang="en-GB" b="0" i="0" u="none" strike="noStrike" err="1">
                <a:solidFill>
                  <a:srgbClr val="000000"/>
                </a:solidFill>
                <a:effectLst/>
                <a:latin typeface="Calibri" panose="020F0502020204030204" pitchFamily="34" charset="0"/>
              </a:rPr>
              <a:t>zijn</a:t>
            </a:r>
            <a:r>
              <a:rPr lang="en-GB" b="0" i="0">
                <a:effectLst/>
                <a:latin typeface="Calibri" panose="020F0502020204030204" pitchFamily="34" charset="0"/>
              </a:rPr>
              <a:t>​</a:t>
            </a:r>
            <a:endParaRPr lang="en-GB" b="0" i="0">
              <a:effectLst/>
            </a:endParaRPr>
          </a:p>
          <a:p>
            <a:pPr algn="l" rtl="0" fontAlgn="base">
              <a:buNone/>
            </a:pPr>
            <a:r>
              <a:rPr lang="en-GB" b="0" i="0" u="none" strike="noStrike">
                <a:solidFill>
                  <a:srgbClr val="000000"/>
                </a:solidFill>
                <a:effectLst/>
                <a:latin typeface="Calibri" panose="020F0502020204030204" pitchFamily="34" charset="0"/>
              </a:rPr>
              <a:t>Analogies with gasses ONDER HOGE DRUKKEN, </a:t>
            </a:r>
            <a:r>
              <a:rPr lang="en-GB" b="0" i="0" u="none" strike="noStrike" err="1">
                <a:solidFill>
                  <a:srgbClr val="000000"/>
                </a:solidFill>
                <a:effectLst/>
                <a:latin typeface="Calibri" panose="020F0502020204030204" pitchFamily="34" charset="0"/>
              </a:rPr>
              <a:t>meer</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onderzoek</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naar</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meer</a:t>
            </a:r>
            <a:r>
              <a:rPr lang="en-GB" b="0" i="0" u="none" strike="noStrike">
                <a:solidFill>
                  <a:srgbClr val="000000"/>
                </a:solidFill>
                <a:effectLst/>
                <a:latin typeface="Calibri" panose="020F0502020204030204" pitchFamily="34" charset="0"/>
              </a:rPr>
              <a:t> (extra) </a:t>
            </a:r>
            <a:r>
              <a:rPr lang="en-GB" b="0" i="0" u="none" strike="noStrike" err="1">
                <a:solidFill>
                  <a:srgbClr val="000000"/>
                </a:solidFill>
                <a:effectLst/>
                <a:latin typeface="Calibri" panose="020F0502020204030204" pitchFamily="34" charset="0"/>
              </a:rPr>
              <a:t>variabelen</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waaronder</a:t>
            </a:r>
            <a:r>
              <a:rPr lang="en-GB" b="0" i="0" u="none" strike="noStrike">
                <a:solidFill>
                  <a:srgbClr val="000000"/>
                </a:solidFill>
                <a:effectLst/>
                <a:latin typeface="Calibri" panose="020F0502020204030204" pitchFamily="34" charset="0"/>
              </a:rPr>
              <a:t> de </a:t>
            </a:r>
            <a:r>
              <a:rPr lang="en-GB" b="0" i="0" u="none" strike="noStrike" err="1">
                <a:solidFill>
                  <a:srgbClr val="000000"/>
                </a:solidFill>
                <a:effectLst/>
                <a:latin typeface="Calibri" panose="020F0502020204030204" pitchFamily="34" charset="0"/>
              </a:rPr>
              <a:t>eerste</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en</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tweede</a:t>
            </a:r>
            <a:r>
              <a:rPr lang="en-GB" b="0" i="0" u="none" strike="noStrike">
                <a:solidFill>
                  <a:srgbClr val="000000"/>
                </a:solidFill>
                <a:effectLst/>
                <a:latin typeface="Calibri" panose="020F0502020204030204" pitchFamily="34" charset="0"/>
              </a:rPr>
              <a:t> wet</a:t>
            </a:r>
            <a:r>
              <a:rPr lang="en-US" b="0" i="0">
                <a:effectLst/>
                <a:latin typeface="Calibri" panose="020F0502020204030204" pitchFamily="34" charset="0"/>
              </a:rPr>
              <a:t>​</a:t>
            </a:r>
            <a:endParaRPr lang="en-US" b="0" i="0">
              <a:effectLst/>
            </a:endParaRPr>
          </a:p>
          <a:p>
            <a:pPr algn="l" rtl="0" fontAlgn="base">
              <a:buNone/>
            </a:pPr>
            <a:r>
              <a:rPr lang="en-GB" b="0" i="0">
                <a:effectLst/>
                <a:latin typeface="Calibri" panose="020F0502020204030204" pitchFamily="34" charset="0"/>
              </a:rPr>
              <a:t>​</a:t>
            </a:r>
            <a:endParaRPr lang="en-GB" b="0" i="0">
              <a:effectLst/>
            </a:endParaRPr>
          </a:p>
          <a:p>
            <a:pPr algn="l" rtl="0" fontAlgn="base"/>
            <a:r>
              <a:rPr lang="en-GB" b="0" i="0" u="none" strike="noStrike">
                <a:solidFill>
                  <a:srgbClr val="000000"/>
                </a:solidFill>
                <a:effectLst/>
                <a:latin typeface="Calibri" panose="020F0502020204030204" pitchFamily="34" charset="0"/>
              </a:rPr>
              <a:t>Application: </a:t>
            </a:r>
            <a:r>
              <a:rPr lang="en-GB" b="0" i="0" u="none" strike="noStrike" err="1">
                <a:solidFill>
                  <a:srgbClr val="000000"/>
                </a:solidFill>
                <a:effectLst/>
                <a:latin typeface="Calibri" panose="020F0502020204030204" pitchFamily="34" charset="0"/>
              </a:rPr>
              <a:t>eens</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kijken</a:t>
            </a:r>
            <a:r>
              <a:rPr lang="en-GB" b="0" i="0" u="none" strike="noStrike">
                <a:solidFill>
                  <a:srgbClr val="000000"/>
                </a:solidFill>
                <a:effectLst/>
                <a:latin typeface="Calibri" panose="020F0502020204030204" pitchFamily="34" charset="0"/>
              </a:rPr>
              <a:t> hoe je Hiermee </a:t>
            </a:r>
            <a:r>
              <a:rPr lang="en-GB" b="0" i="0" u="none" strike="noStrike" err="1">
                <a:solidFill>
                  <a:srgbClr val="000000"/>
                </a:solidFill>
                <a:effectLst/>
                <a:latin typeface="Calibri" panose="020F0502020204030204" pitchFamily="34" charset="0"/>
              </a:rPr>
              <a:t>beter</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een</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festivalterein</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opbouwt</a:t>
            </a:r>
            <a:r>
              <a:rPr lang="en-GB" b="0" i="0" u="none" strike="noStrike">
                <a:solidFill>
                  <a:srgbClr val="000000"/>
                </a:solidFill>
                <a:effectLst/>
                <a:latin typeface="Calibri" panose="020F0502020204030204" pitchFamily="34" charset="0"/>
              </a:rPr>
              <a:t>/</a:t>
            </a:r>
            <a:r>
              <a:rPr lang="en-GB" b="0" i="0" u="none" strike="noStrike" err="1">
                <a:solidFill>
                  <a:srgbClr val="000000"/>
                </a:solidFill>
                <a:effectLst/>
                <a:latin typeface="Calibri" panose="020F0502020204030204" pitchFamily="34" charset="0"/>
              </a:rPr>
              <a:t>een</a:t>
            </a:r>
            <a:r>
              <a:rPr lang="en-GB" b="0" i="0" u="none" strike="noStrike">
                <a:solidFill>
                  <a:srgbClr val="000000"/>
                </a:solidFill>
                <a:effectLst/>
                <a:latin typeface="Calibri" panose="020F0502020204030204" pitchFamily="34" charset="0"/>
              </a:rPr>
              <a:t> gang </a:t>
            </a:r>
            <a:r>
              <a:rPr lang="en-GB" b="0" i="0" u="none" strike="noStrike" err="1">
                <a:solidFill>
                  <a:srgbClr val="000000"/>
                </a:solidFill>
                <a:effectLst/>
                <a:latin typeface="Calibri" panose="020F0502020204030204" pitchFamily="34" charset="0"/>
              </a:rPr>
              <a:t>maakt</a:t>
            </a:r>
            <a:endParaRPr lang="en-GB"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3318413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411955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536F4-B846-5F1E-7246-3D787CF5F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EF2288-797F-2440-AEB7-E353B793F0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CB04EA-991A-B0BE-AC19-2E530F3389B2}"/>
              </a:ext>
            </a:extLst>
          </p:cNvPr>
          <p:cNvSpPr>
            <a:spLocks noGrp="1"/>
          </p:cNvSpPr>
          <p:nvPr>
            <p:ph type="body" idx="1"/>
          </p:nvPr>
        </p:nvSpPr>
        <p:spPr/>
        <p:txBody>
          <a:bodyPr/>
          <a:lstStyle/>
          <a:p>
            <a:pPr algn="l" rtl="0" fontAlgn="base">
              <a:buNone/>
            </a:pPr>
            <a:r>
              <a:rPr lang="en-US" b="0" i="0" u="none" strike="noStrike">
                <a:solidFill>
                  <a:srgbClr val="000000"/>
                </a:solidFill>
                <a:effectLst/>
                <a:latin typeface="Calibri" panose="020F0502020204030204" pitchFamily="34" charset="0"/>
              </a:rPr>
              <a:t>​</a:t>
            </a:r>
            <a:r>
              <a:rPr lang="en-US" b="0" i="0" u="none" strike="noStrike" err="1">
                <a:solidFill>
                  <a:srgbClr val="000000"/>
                </a:solidFill>
                <a:effectLst/>
                <a:latin typeface="Calibri" panose="020F0502020204030204" pitchFamily="34" charset="0"/>
              </a:rPr>
              <a:t>Dingen</a:t>
            </a:r>
            <a:r>
              <a:rPr lang="en-US" b="0" i="0" u="none" strike="noStrike">
                <a:solidFill>
                  <a:srgbClr val="000000"/>
                </a:solidFill>
                <a:effectLst/>
                <a:latin typeface="Calibri" panose="020F0502020204030204" pitchFamily="34" charset="0"/>
              </a:rPr>
              <a:t> die Annabelle </a:t>
            </a:r>
            <a:r>
              <a:rPr lang="en-US" b="0" i="0" u="none" strike="noStrike" err="1">
                <a:solidFill>
                  <a:srgbClr val="000000"/>
                </a:solidFill>
                <a:effectLst/>
                <a:latin typeface="Calibri" panose="020F0502020204030204" pitchFamily="34" charset="0"/>
              </a:rPr>
              <a:t>gebruikt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en</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verduidelijkt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moeten</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worden</a:t>
            </a:r>
            <a:r>
              <a:rPr lang="en-US" b="0" i="0" u="none" strike="noStrike">
                <a:solidFill>
                  <a:srgbClr val="000000"/>
                </a:solidFill>
                <a:effectLst/>
                <a:latin typeface="Calibri" panose="020F0502020204030204" pitchFamily="34" charset="0"/>
              </a:rPr>
              <a:t>:</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-individual speed (= de </a:t>
            </a:r>
            <a:r>
              <a:rPr lang="en-US" b="0" i="0" u="none" strike="noStrike" err="1">
                <a:solidFill>
                  <a:srgbClr val="000000"/>
                </a:solidFill>
                <a:effectLst/>
                <a:latin typeface="Calibri" panose="020F0502020204030204" pitchFamily="34" charset="0"/>
              </a:rPr>
              <a:t>v_i</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onder</a:t>
            </a:r>
            <a:r>
              <a:rPr lang="en-US" b="0" i="0" u="none" strike="noStrike">
                <a:solidFill>
                  <a:srgbClr val="000000"/>
                </a:solidFill>
                <a:effectLst/>
                <a:latin typeface="Calibri" panose="020F0502020204030204" pitchFamily="34" charset="0"/>
              </a:rPr>
              <a:t> modelling?)</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-2 </a:t>
            </a:r>
            <a:r>
              <a:rPr lang="en-US" b="0" i="0" u="none" strike="noStrike" err="1">
                <a:solidFill>
                  <a:srgbClr val="000000"/>
                </a:solidFill>
                <a:effectLst/>
                <a:latin typeface="Calibri" panose="020F0502020204030204" pitchFamily="34" charset="0"/>
              </a:rPr>
              <a:t>soorten</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experimenten</a:t>
            </a:r>
            <a:r>
              <a:rPr lang="en-US" b="0" i="0" u="none" strike="noStrike">
                <a:solidFill>
                  <a:srgbClr val="000000"/>
                </a:solidFill>
                <a:effectLst/>
                <a:latin typeface="Calibri" panose="020F0502020204030204" pitchFamily="34" charset="0"/>
              </a:rPr>
              <a:t> : bottleneck evacuation </a:t>
            </a:r>
            <a:r>
              <a:rPr lang="en-US" b="0" i="0" u="none" strike="noStrike" err="1">
                <a:solidFill>
                  <a:srgbClr val="000000"/>
                </a:solidFill>
                <a:effectLst/>
                <a:latin typeface="Calibri" panose="020F0502020204030204" pitchFamily="34" charset="0"/>
              </a:rPr>
              <a:t>en</a:t>
            </a:r>
            <a:r>
              <a:rPr lang="en-US" b="0" i="0" u="none" strike="noStrike">
                <a:solidFill>
                  <a:srgbClr val="000000"/>
                </a:solidFill>
                <a:effectLst/>
                <a:latin typeface="Calibri" panose="020F0502020204030204" pitchFamily="34" charset="0"/>
              </a:rPr>
              <a:t> unidirectional flow (In </a:t>
            </a:r>
            <a:r>
              <a:rPr lang="en-US" b="0" i="0" u="none" strike="noStrike" err="1">
                <a:solidFill>
                  <a:srgbClr val="000000"/>
                </a:solidFill>
                <a:effectLst/>
                <a:latin typeface="Calibri" panose="020F0502020204030204" pitchFamily="34" charset="0"/>
              </a:rPr>
              <a:t>orde</a:t>
            </a:r>
            <a:r>
              <a:rPr lang="en-US" b="0" i="0" u="none" strike="noStrike">
                <a:solidFill>
                  <a:srgbClr val="000000"/>
                </a:solidFill>
                <a:effectLst/>
                <a:latin typeface="Calibri" panose="020F0502020204030204" pitchFamily="34" charset="0"/>
              </a:rPr>
              <a:t>)</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Data van </a:t>
            </a:r>
            <a:r>
              <a:rPr lang="en-US" b="0" i="0" u="none" strike="noStrike" err="1">
                <a:solidFill>
                  <a:srgbClr val="000000"/>
                </a:solidFill>
                <a:effectLst/>
                <a:latin typeface="Calibri" panose="020F0502020204030204" pitchFamily="34" charset="0"/>
              </a:rPr>
              <a:t>eerdere</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exeperimenten</a:t>
            </a:r>
            <a:r>
              <a:rPr lang="en-US" b="0" i="0" u="none" strike="noStrike">
                <a:solidFill>
                  <a:srgbClr val="000000"/>
                </a:solidFill>
                <a:effectLst/>
                <a:latin typeface="Calibri" panose="020F0502020204030204" pitchFamily="34" charset="0"/>
              </a:rPr>
              <a:t> (references 21 &amp; 22): videos; trajectories </a:t>
            </a:r>
            <a:r>
              <a:rPr lang="en-US" b="0" i="0" u="none" strike="noStrike" err="1">
                <a:solidFill>
                  <a:srgbClr val="000000"/>
                </a:solidFill>
                <a:effectLst/>
                <a:latin typeface="Calibri" panose="020F0502020204030204" pitchFamily="34" charset="0"/>
              </a:rPr>
              <a:t>aangeuid</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zie</a:t>
            </a:r>
            <a:r>
              <a:rPr lang="en-US" b="0" i="0" u="none" strike="noStrike">
                <a:solidFill>
                  <a:srgbClr val="000000"/>
                </a:solidFill>
                <a:effectLst/>
                <a:latin typeface="Calibri" panose="020F0502020204030204" pitchFamily="34" charset="0"/>
              </a:rPr>
              <a:t> image) -&gt; velocity time series via Gaussian derivative kernel (references 23-25)</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Wtf is </a:t>
            </a:r>
            <a:r>
              <a:rPr lang="en-US" b="0" i="0" u="none" strike="noStrike" err="1">
                <a:solidFill>
                  <a:srgbClr val="000000"/>
                </a:solidFill>
                <a:effectLst/>
                <a:latin typeface="Calibri" panose="020F0502020204030204" pitchFamily="34" charset="0"/>
              </a:rPr>
              <a:t>een</a:t>
            </a:r>
            <a:r>
              <a:rPr lang="en-US" b="0" i="0" u="none" strike="noStrike">
                <a:solidFill>
                  <a:srgbClr val="000000"/>
                </a:solidFill>
                <a:effectLst/>
                <a:latin typeface="Calibri" panose="020F0502020204030204" pitchFamily="34" charset="0"/>
              </a:rPr>
              <a:t> Gaussian derivative kernel???!!! Internet is </a:t>
            </a:r>
            <a:r>
              <a:rPr lang="en-US" b="0" i="0" u="none" strike="noStrike" err="1">
                <a:solidFill>
                  <a:srgbClr val="000000"/>
                </a:solidFill>
                <a:effectLst/>
                <a:latin typeface="Calibri" panose="020F0502020204030204" pitchFamily="34" charset="0"/>
              </a:rPr>
              <a:t>echt</a:t>
            </a:r>
            <a:r>
              <a:rPr lang="en-US" b="0" i="0" u="none" strike="noStrike">
                <a:solidFill>
                  <a:srgbClr val="000000"/>
                </a:solidFill>
                <a:effectLst/>
                <a:latin typeface="Calibri" panose="020F0502020204030204" pitchFamily="34" charset="0"/>
              </a:rPr>
              <a:t> useless</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r>
              <a:rPr lang="en-US" b="0" i="0">
                <a:effectLst/>
                <a:latin typeface="Calibri" panose="020F0502020204030204" pitchFamily="34" charset="0"/>
              </a:rPr>
              <a:t>​</a:t>
            </a:r>
            <a:endParaRPr lang="en-US" b="0" i="0">
              <a:effectLst/>
            </a:endParaRPr>
          </a:p>
          <a:p>
            <a:endParaRPr lang="en-BE"/>
          </a:p>
        </p:txBody>
      </p:sp>
      <p:sp>
        <p:nvSpPr>
          <p:cNvPr id="4" name="Slide Number Placeholder 3">
            <a:extLst>
              <a:ext uri="{FF2B5EF4-FFF2-40B4-BE49-F238E27FC236}">
                <a16:creationId xmlns:a16="http://schemas.microsoft.com/office/drawing/2014/main" id="{05B8C6B6-BFB2-85B7-1148-1AE2F6CC989C}"/>
              </a:ext>
            </a:extLst>
          </p:cNvPr>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344205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US" b="0" i="0" u="none" strike="noStrike" err="1">
                <a:solidFill>
                  <a:srgbClr val="000000"/>
                </a:solidFill>
                <a:effectLst/>
                <a:latin typeface="Calibri" panose="020F0502020204030204" pitchFamily="34" charset="0"/>
              </a:rPr>
              <a:t>Waarom</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maakt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deze</a:t>
            </a:r>
            <a:r>
              <a:rPr lang="en-US" b="0" i="0" u="none" strike="noStrike">
                <a:solidFill>
                  <a:srgbClr val="000000"/>
                </a:solidFill>
                <a:effectLst/>
                <a:latin typeface="Calibri" panose="020F0502020204030204" pitchFamily="34" charset="0"/>
              </a:rPr>
              <a:t> paper het zo </a:t>
            </a:r>
            <a:r>
              <a:rPr lang="en-US" b="0" i="0" u="none" strike="noStrike" err="1">
                <a:solidFill>
                  <a:srgbClr val="000000"/>
                </a:solidFill>
                <a:effectLst/>
                <a:latin typeface="Calibri" panose="020F0502020204030204" pitchFamily="34" charset="0"/>
              </a:rPr>
              <a:t>verdomd</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moeilijk</a:t>
            </a:r>
            <a:r>
              <a:rPr lang="en-US" b="0" i="0" u="none" strike="noStrike">
                <a:solidFill>
                  <a:srgbClr val="000000"/>
                </a:solidFill>
                <a:effectLst/>
                <a:latin typeface="Calibri" panose="020F0502020204030204" pitchFamily="34" charset="0"/>
              </a:rPr>
              <a:t> info </a:t>
            </a:r>
            <a:r>
              <a:rPr lang="en-US" b="0" i="0" u="none" strike="noStrike" err="1">
                <a:solidFill>
                  <a:srgbClr val="000000"/>
                </a:solidFill>
                <a:effectLst/>
                <a:latin typeface="Calibri" panose="020F0502020204030204" pitchFamily="34" charset="0"/>
              </a:rPr>
              <a:t>te</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vinden</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Modelling data: Helbing-Molnar model &amp; Social Distance model (references 26 &amp; 20)</a:t>
            </a:r>
            <a:r>
              <a:rPr lang="en-US" b="0" i="0">
                <a:effectLst/>
                <a:latin typeface="Calibri" panose="020F0502020204030204" pitchFamily="34" charset="0"/>
              </a:rPr>
              <a:t>​</a:t>
            </a:r>
            <a:endParaRPr lang="en-US" b="0" i="0">
              <a:effectLst/>
            </a:endParaRPr>
          </a:p>
          <a:p>
            <a:pPr algn="l" rtl="0" fontAlgn="base">
              <a:buNone/>
            </a:pPr>
            <a:r>
              <a:rPr lang="en-US" b="0" i="0" u="none" strike="noStrike" err="1">
                <a:solidFill>
                  <a:srgbClr val="000000"/>
                </a:solidFill>
                <a:effectLst/>
                <a:latin typeface="Calibri" panose="020F0502020204030204" pitchFamily="34" charset="0"/>
              </a:rPr>
              <a:t>F_ij</a:t>
            </a:r>
            <a:r>
              <a:rPr lang="en-US" b="0" i="0" u="none" strike="noStrike">
                <a:solidFill>
                  <a:srgbClr val="000000"/>
                </a:solidFill>
                <a:effectLst/>
                <a:latin typeface="Calibri" panose="020F0502020204030204" pitchFamily="34" charset="0"/>
              </a:rPr>
              <a:t> = repulsive interaction</a:t>
            </a:r>
            <a:r>
              <a:rPr lang="en-US" b="0" i="0">
                <a:effectLst/>
                <a:latin typeface="Calibri" panose="020F0502020204030204" pitchFamily="34" charset="0"/>
              </a:rPr>
              <a:t>​</a:t>
            </a:r>
            <a:endParaRPr lang="en-US" b="0" i="0">
              <a:effectLst/>
            </a:endParaRPr>
          </a:p>
          <a:p>
            <a:pPr algn="l" rtl="0" fontAlgn="base">
              <a:buNone/>
            </a:pPr>
            <a:r>
              <a:rPr lang="en-US" b="0" i="0" u="none" strike="noStrike" err="1">
                <a:solidFill>
                  <a:srgbClr val="000000"/>
                </a:solidFill>
                <a:effectLst/>
                <a:latin typeface="Calibri" panose="020F0502020204030204" pitchFamily="34" charset="0"/>
              </a:rPr>
              <a:t>F_iW</a:t>
            </a:r>
            <a:r>
              <a:rPr lang="en-US" b="0" i="0" u="none" strike="noStrike">
                <a:solidFill>
                  <a:srgbClr val="000000"/>
                </a:solidFill>
                <a:effectLst/>
                <a:latin typeface="Calibri" panose="020F0502020204030204" pitchFamily="34" charset="0"/>
              </a:rPr>
              <a:t> = interaction with wall</a:t>
            </a:r>
            <a:r>
              <a:rPr lang="en-US" b="0" i="0">
                <a:effectLst/>
                <a:latin typeface="Calibri" panose="020F0502020204030204" pitchFamily="34" charset="0"/>
              </a:rPr>
              <a:t>​</a:t>
            </a:r>
            <a:endParaRPr lang="en-US" b="0" i="0">
              <a:effectLst/>
            </a:endParaRPr>
          </a:p>
          <a:p>
            <a:pPr algn="l" rtl="0" fontAlgn="base">
              <a:buNone/>
            </a:pPr>
            <a:r>
              <a:rPr lang="en-US" b="0" i="0" u="none" strike="noStrike" err="1">
                <a:solidFill>
                  <a:srgbClr val="000000"/>
                </a:solidFill>
                <a:effectLst/>
                <a:latin typeface="Calibri" panose="020F0502020204030204" pitchFamily="34" charset="0"/>
              </a:rPr>
              <a:t>v^d</a:t>
            </a:r>
            <a:r>
              <a:rPr lang="en-US" b="0" i="0" u="none" strike="noStrike">
                <a:solidFill>
                  <a:srgbClr val="000000"/>
                </a:solidFill>
                <a:effectLst/>
                <a:latin typeface="Calibri" panose="020F0502020204030204" pitchFamily="34" charset="0"/>
              </a:rPr>
              <a:t> = desired speed</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Tau = relaxation time</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-Helbing-Molnar: exponential potential</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-Social Distance: Lennard-Jones-like potential</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Bottleneck: 100 individuals in 20x20 m² room, door 0.92 m width</a:t>
            </a:r>
            <a:r>
              <a:rPr lang="en-US" b="0" i="0">
                <a:effectLst/>
                <a:latin typeface="Calibri" panose="020F0502020204030204" pitchFamily="34" charset="0"/>
              </a:rPr>
              <a:t>​</a:t>
            </a:r>
            <a:endParaRPr lang="en-US" b="0" i="0">
              <a:effectLst/>
            </a:endParaRPr>
          </a:p>
          <a:p>
            <a:pPr algn="l" rtl="0" fontAlgn="base"/>
            <a:r>
              <a:rPr lang="en-US" b="0" i="0" u="none" strike="noStrike">
                <a:solidFill>
                  <a:srgbClr val="000000"/>
                </a:solidFill>
                <a:effectLst/>
                <a:latin typeface="Calibri" panose="020F0502020204030204" pitchFamily="34" charset="0"/>
              </a:rPr>
              <a:t>Unidirectional flow: 100 individuals in 20 m long corridor, 5 m width</a:t>
            </a:r>
            <a:r>
              <a:rPr lang="en-US" b="0" i="0">
                <a:effectLst/>
                <a:latin typeface="Calibri" panose="020F0502020204030204" pitchFamily="34" charset="0"/>
              </a:rPr>
              <a:t>​</a:t>
            </a:r>
            <a:endParaRPr lang="en-US"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280384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US" b="0" i="0" u="none" strike="noStrike">
                <a:solidFill>
                  <a:srgbClr val="000000"/>
                </a:solidFill>
                <a:effectLst/>
                <a:latin typeface="Calibri" panose="020F0502020204030204" pitchFamily="34" charset="0"/>
              </a:rPr>
              <a:t>Problem: could a human </a:t>
            </a:r>
            <a:r>
              <a:rPr lang="en-US" b="0" i="0" u="none" strike="noStrike" err="1">
                <a:solidFill>
                  <a:srgbClr val="000000"/>
                </a:solidFill>
                <a:effectLst/>
                <a:latin typeface="Calibri" panose="020F0502020204030204" pitchFamily="34" charset="0"/>
              </a:rPr>
              <a:t>croud</a:t>
            </a:r>
            <a:r>
              <a:rPr lang="en-US" b="0" i="0" u="none" strike="noStrike">
                <a:solidFill>
                  <a:srgbClr val="000000"/>
                </a:solidFill>
                <a:effectLst/>
                <a:latin typeface="Calibri" panose="020F0502020204030204" pitchFamily="34" charset="0"/>
              </a:rPr>
              <a:t>  be in equilibrium, and if so, under </a:t>
            </a:r>
            <a:r>
              <a:rPr lang="en-US" b="0" i="0" u="none" strike="noStrike" err="1">
                <a:solidFill>
                  <a:srgbClr val="000000"/>
                </a:solidFill>
                <a:effectLst/>
                <a:latin typeface="Calibri" panose="020F0502020204030204" pitchFamily="34" charset="0"/>
              </a:rPr>
              <a:t>wich</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circomstances</a:t>
            </a:r>
            <a:r>
              <a:rPr lang="en-US" b="0" i="0">
                <a:effectLst/>
                <a:latin typeface="Calibri" panose="020F0502020204030204" pitchFamily="34" charset="0"/>
              </a:rPr>
              <a:t>​</a:t>
            </a:r>
            <a:endParaRPr lang="en-US" b="0" i="0">
              <a:effectLst/>
            </a:endParaRPr>
          </a:p>
          <a:p>
            <a:pPr algn="l" rtl="0" fontAlgn="base">
              <a:buNone/>
            </a:pPr>
            <a:r>
              <a:rPr lang="en-US" b="0" i="0" u="none" strike="noStrike" err="1">
                <a:solidFill>
                  <a:srgbClr val="000000"/>
                </a:solidFill>
                <a:effectLst/>
                <a:latin typeface="Calibri" panose="020F0502020204030204" pitchFamily="34" charset="0"/>
              </a:rPr>
              <a:t>Instantanous</a:t>
            </a:r>
            <a:r>
              <a:rPr lang="en-US" b="0" i="0" u="none" strike="noStrike">
                <a:solidFill>
                  <a:srgbClr val="000000"/>
                </a:solidFill>
                <a:effectLst/>
                <a:latin typeface="Calibri" panose="020F0502020204030204" pitchFamily="34" charset="0"/>
              </a:rPr>
              <a:t> velocity does not incorporate interaction between individuals -&gt; fluctuation velocity (</a:t>
            </a:r>
            <a:r>
              <a:rPr lang="en-US" b="0" i="0" u="none" strike="noStrike" err="1">
                <a:solidFill>
                  <a:srgbClr val="000000"/>
                </a:solidFill>
                <a:effectLst/>
                <a:latin typeface="Calibri" panose="020F0502020204030204" pitchFamily="34" charset="0"/>
              </a:rPr>
              <a:t>diffrence</a:t>
            </a:r>
            <a:r>
              <a:rPr lang="en-US" b="0" i="0" u="none" strike="noStrike">
                <a:solidFill>
                  <a:srgbClr val="000000"/>
                </a:solidFill>
                <a:effectLst/>
                <a:latin typeface="Calibri" panose="020F0502020204030204" pitchFamily="34" charset="0"/>
              </a:rPr>
              <a:t> between individual velocity and mean velocity and the group)</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Image: - </a:t>
            </a:r>
            <a:r>
              <a:rPr lang="en-US" b="0" i="0" u="none" strike="noStrike" err="1">
                <a:solidFill>
                  <a:srgbClr val="000000"/>
                </a:solidFill>
                <a:effectLst/>
                <a:latin typeface="Calibri" panose="020F0502020204030204" pitchFamily="34" charset="0"/>
              </a:rPr>
              <a:t>snapchot</a:t>
            </a:r>
            <a:r>
              <a:rPr lang="en-US" b="0" i="0" u="none" strike="noStrike">
                <a:solidFill>
                  <a:srgbClr val="000000"/>
                </a:solidFill>
                <a:effectLst/>
                <a:latin typeface="Calibri" panose="020F0502020204030204" pitchFamily="34" charset="0"/>
              </a:rPr>
              <a:t> of a group in a confined area</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 dot (people) , arrow (individual fluctuation velocity)</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 Interrogation area -&gt; selected region where </a:t>
            </a:r>
            <a:r>
              <a:rPr lang="en-US" b="0" i="0" u="none" strike="noStrike" err="1">
                <a:solidFill>
                  <a:srgbClr val="000000"/>
                </a:solidFill>
                <a:effectLst/>
                <a:latin typeface="Calibri" panose="020F0502020204030204" pitchFamily="34" charset="0"/>
              </a:rPr>
              <a:t>indivual</a:t>
            </a:r>
            <a:r>
              <a:rPr lang="en-US" b="0" i="0" u="none" strike="noStrike">
                <a:solidFill>
                  <a:srgbClr val="000000"/>
                </a:solidFill>
                <a:effectLst/>
                <a:latin typeface="Calibri" panose="020F0502020204030204" pitchFamily="34" charset="0"/>
              </a:rPr>
              <a:t> fluctuating velocity is converted to a probability density function </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For various cases the PDF has been </a:t>
            </a:r>
            <a:r>
              <a:rPr lang="en-US" b="0" i="0" u="none" strike="noStrike" err="1">
                <a:solidFill>
                  <a:srgbClr val="000000"/>
                </a:solidFill>
                <a:effectLst/>
                <a:latin typeface="Calibri" panose="020F0502020204030204" pitchFamily="34" charset="0"/>
              </a:rPr>
              <a:t>consrutcted</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Graph -&gt; </a:t>
            </a:r>
            <a:r>
              <a:rPr lang="en-US" b="0" i="0" u="none" strike="noStrike" err="1">
                <a:solidFill>
                  <a:srgbClr val="000000"/>
                </a:solidFill>
                <a:effectLst/>
                <a:latin typeface="Calibri" panose="020F0502020204030204" pitchFamily="34" charset="0"/>
              </a:rPr>
              <a:t>avaraged</a:t>
            </a:r>
            <a:r>
              <a:rPr lang="en-US" b="0" i="0" u="none" strike="noStrike">
                <a:solidFill>
                  <a:srgbClr val="000000"/>
                </a:solidFill>
                <a:effectLst/>
                <a:latin typeface="Calibri" panose="020F0502020204030204" pitchFamily="34" charset="0"/>
              </a:rPr>
              <a:t> PDF , fitted to a 2D </a:t>
            </a:r>
            <a:r>
              <a:rPr lang="en-US" b="0" i="0" u="none" strike="noStrike" err="1">
                <a:solidFill>
                  <a:srgbClr val="000000"/>
                </a:solidFill>
                <a:effectLst/>
                <a:latin typeface="Calibri" panose="020F0502020204030204" pitchFamily="34" charset="0"/>
              </a:rPr>
              <a:t>maxwel</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boltzmann</a:t>
            </a:r>
            <a:r>
              <a:rPr lang="en-US" b="0" i="0" u="none" strike="noStrike">
                <a:solidFill>
                  <a:srgbClr val="000000"/>
                </a:solidFill>
                <a:effectLst/>
                <a:latin typeface="Calibri" panose="020F0502020204030204" pitchFamily="34" charset="0"/>
              </a:rPr>
              <a:t> distribution</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Pink area: 95% confidence interval that a single PDF is situated in this area</a:t>
            </a:r>
            <a:r>
              <a:rPr lang="en-US" b="0" i="0">
                <a:effectLst/>
                <a:latin typeface="Calibri" panose="020F0502020204030204" pitchFamily="34" charset="0"/>
              </a:rPr>
              <a:t>​</a:t>
            </a:r>
            <a:endParaRPr lang="en-US" b="0" i="0">
              <a:effectLst/>
            </a:endParaRPr>
          </a:p>
          <a:p>
            <a:pPr algn="l" rtl="0" fontAlgn="base"/>
            <a:r>
              <a:rPr lang="en-US" b="0" i="0">
                <a:effectLst/>
                <a:latin typeface="Calibri" panose="020F0502020204030204" pitchFamily="34" charset="0"/>
              </a:rPr>
              <a:t>​</a:t>
            </a:r>
            <a:endParaRPr lang="en-US"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37228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3C692-95E7-F8F7-E663-E4D83B377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13EE19-FE7A-2DFE-7459-1FBE519BBB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D204D-57F2-6277-A062-F29CA1902056}"/>
              </a:ext>
            </a:extLst>
          </p:cNvPr>
          <p:cNvSpPr>
            <a:spLocks noGrp="1"/>
          </p:cNvSpPr>
          <p:nvPr>
            <p:ph type="body" idx="1"/>
          </p:nvPr>
        </p:nvSpPr>
        <p:spPr/>
        <p:txBody>
          <a:bodyPr/>
          <a:lstStyle/>
          <a:p>
            <a:pPr algn="l" rtl="0" fontAlgn="base">
              <a:buNone/>
            </a:pPr>
            <a:r>
              <a:rPr lang="en-US" b="0" i="0" u="none" strike="noStrike">
                <a:solidFill>
                  <a:srgbClr val="000000"/>
                </a:solidFill>
                <a:effectLst/>
                <a:latin typeface="Calibri" panose="020F0502020204030204" pitchFamily="34" charset="0"/>
              </a:rPr>
              <a:t>Collision time: '</a:t>
            </a:r>
            <a:r>
              <a:rPr lang="en-US" b="0" i="0" u="none" strike="noStrike" err="1">
                <a:solidFill>
                  <a:srgbClr val="000000"/>
                </a:solidFill>
                <a:effectLst/>
                <a:latin typeface="Calibri" panose="020F0502020204030204" pitchFamily="34" charset="0"/>
              </a:rPr>
              <a:t>avarage</a:t>
            </a:r>
            <a:r>
              <a:rPr lang="en-US" b="0" i="0" u="none" strike="noStrike">
                <a:solidFill>
                  <a:srgbClr val="000000"/>
                </a:solidFill>
                <a:effectLst/>
                <a:latin typeface="Calibri" panose="020F0502020204030204" pitchFamily="34" charset="0"/>
              </a:rPr>
              <a:t> time between to distinct collision of individuals'</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Explanation formula (</a:t>
            </a:r>
            <a:r>
              <a:rPr lang="en-US" b="0" i="0" u="none" strike="noStrike" err="1">
                <a:solidFill>
                  <a:srgbClr val="000000"/>
                </a:solidFill>
                <a:effectLst/>
                <a:latin typeface="Calibri" panose="020F0502020204030204" pitchFamily="34" charset="0"/>
              </a:rPr>
              <a:t>kan</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eventueel</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niet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uitgelegd</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worden</a:t>
            </a:r>
            <a:r>
              <a:rPr lang="en-US" b="0" i="0" u="none" strike="noStrike">
                <a:solidFill>
                  <a:srgbClr val="000000"/>
                </a:solidFill>
                <a:effectLst/>
                <a:latin typeface="Calibri" panose="020F0502020204030204" pitchFamily="34" charset="0"/>
              </a:rPr>
              <a:t> in de hoop </a:t>
            </a:r>
            <a:r>
              <a:rPr lang="en-US" b="0" i="0" u="none" strike="noStrike" err="1">
                <a:solidFill>
                  <a:srgbClr val="000000"/>
                </a:solidFill>
                <a:effectLst/>
                <a:latin typeface="Calibri" panose="020F0502020204030204" pitchFamily="34" charset="0"/>
              </a:rPr>
              <a:t>dat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iemand</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dit</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als</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vraag</a:t>
            </a:r>
            <a:r>
              <a:rPr lang="en-US" b="0" i="0" u="none" strike="noStrike">
                <a:solidFill>
                  <a:srgbClr val="000000"/>
                </a:solidFill>
                <a:effectLst/>
                <a:latin typeface="Calibri" panose="020F0502020204030204" pitchFamily="34" charset="0"/>
              </a:rPr>
              <a:t> </a:t>
            </a:r>
            <a:r>
              <a:rPr lang="en-US" b="0" i="0" u="none" strike="noStrike" err="1">
                <a:solidFill>
                  <a:srgbClr val="000000"/>
                </a:solidFill>
                <a:effectLst/>
                <a:latin typeface="Calibri" panose="020F0502020204030204" pitchFamily="34" charset="0"/>
              </a:rPr>
              <a:t>stelt</a:t>
            </a:r>
            <a:r>
              <a:rPr lang="en-US" b="0" i="0" u="none" strike="noStrike">
                <a:solidFill>
                  <a:srgbClr val="000000"/>
                </a:solidFill>
                <a:effectLst/>
                <a:latin typeface="Calibri" panose="020F0502020204030204" pitchFamily="34" charset="0"/>
              </a:rPr>
              <a:t>): </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1/ collision frequency</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- 2r : collision cross section of individuals (r mean distance between individuals)</a:t>
            </a:r>
            <a:r>
              <a:rPr lang="en-US" b="0" i="0">
                <a:effectLst/>
                <a:latin typeface="Calibri" panose="020F0502020204030204" pitchFamily="34" charset="0"/>
              </a:rPr>
              <a:t>​</a:t>
            </a:r>
            <a:endParaRPr lang="en-US" b="0" i="0">
              <a:effectLst/>
            </a:endParaRPr>
          </a:p>
          <a:p>
            <a:pPr algn="l" rtl="0" fontAlgn="base">
              <a:buFont typeface="Arial" panose="020B0604020202020204" pitchFamily="34" charset="0"/>
              <a:buChar char="•"/>
            </a:pPr>
            <a:r>
              <a:rPr lang="en-US" sz="1800" b="0" i="0" u="none" strike="noStrike">
                <a:solidFill>
                  <a:srgbClr val="000000"/>
                </a:solidFill>
                <a:effectLst/>
                <a:latin typeface="Calibri" panose="020F0502020204030204" pitchFamily="34" charset="0"/>
              </a:rPr>
              <a:t>Ro: crowd density</a:t>
            </a:r>
            <a:r>
              <a:rPr lang="en-US" sz="1800" b="0" i="0">
                <a:effectLst/>
                <a:latin typeface="Calibri" panose="020F0502020204030204" pitchFamily="34" charset="0"/>
              </a:rPr>
              <a:t>​</a:t>
            </a:r>
            <a:endParaRPr lang="en-US" sz="1800" b="0" i="0">
              <a:effectLst/>
              <a:latin typeface="Arial" panose="020B0604020202020204" pitchFamily="34" charset="0"/>
            </a:endParaRPr>
          </a:p>
          <a:p>
            <a:pPr algn="l" rtl="0" fontAlgn="base">
              <a:buNone/>
            </a:pPr>
            <a:r>
              <a:rPr lang="en-US" b="0" i="0" u="none" strike="noStrike">
                <a:solidFill>
                  <a:srgbClr val="000000"/>
                </a:solidFill>
                <a:effectLst/>
                <a:latin typeface="Calibri" panose="020F0502020204030204" pitchFamily="34" charset="0"/>
              </a:rPr>
              <a:t>When the </a:t>
            </a:r>
            <a:r>
              <a:rPr lang="en-US" b="0" i="0" u="none" strike="noStrike" err="1">
                <a:solidFill>
                  <a:srgbClr val="000000"/>
                </a:solidFill>
                <a:effectLst/>
                <a:latin typeface="Calibri" panose="020F0502020204030204" pitchFamily="34" charset="0"/>
              </a:rPr>
              <a:t>collsion</a:t>
            </a:r>
            <a:r>
              <a:rPr lang="en-US" b="0" i="0" u="none" strike="noStrike">
                <a:solidFill>
                  <a:srgbClr val="000000"/>
                </a:solidFill>
                <a:effectLst/>
                <a:latin typeface="Calibri" panose="020F0502020204030204" pitchFamily="34" charset="0"/>
              </a:rPr>
              <a:t> time decreases -&gt; mean squared error between best fit  and PDF decreases </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PROBLEM STATING:</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Human </a:t>
            </a:r>
            <a:r>
              <a:rPr lang="en-US" b="0" i="0" u="none" strike="noStrike" err="1">
                <a:solidFill>
                  <a:srgbClr val="000000"/>
                </a:solidFill>
                <a:effectLst/>
                <a:latin typeface="Calibri" panose="020F0502020204030204" pitchFamily="34" charset="0"/>
              </a:rPr>
              <a:t>croud</a:t>
            </a:r>
            <a:r>
              <a:rPr lang="en-US" b="0" i="0" u="none" strike="noStrike">
                <a:solidFill>
                  <a:srgbClr val="000000"/>
                </a:solidFill>
                <a:effectLst/>
                <a:latin typeface="Calibri" panose="020F0502020204030204" pitchFamily="34" charset="0"/>
              </a:rPr>
              <a:t> -&gt; inherently non-equilibrium system (convert internal energy into motion)</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Maxwell </a:t>
            </a:r>
            <a:r>
              <a:rPr lang="en-US" b="0" i="0" u="none" strike="noStrike" err="1">
                <a:solidFill>
                  <a:srgbClr val="000000"/>
                </a:solidFill>
                <a:effectLst/>
                <a:latin typeface="Calibri" panose="020F0502020204030204" pitchFamily="34" charset="0"/>
              </a:rPr>
              <a:t>boltzman</a:t>
            </a:r>
            <a:r>
              <a:rPr lang="en-US" b="0" i="0" u="none" strike="noStrike">
                <a:solidFill>
                  <a:srgbClr val="000000"/>
                </a:solidFill>
                <a:effectLst/>
                <a:latin typeface="Calibri" panose="020F0502020204030204" pitchFamily="34" charset="0"/>
              </a:rPr>
              <a:t> distribution applies for systems in equilibrium</a:t>
            </a: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buNone/>
            </a:pPr>
            <a:r>
              <a:rPr lang="en-US" b="0" i="0">
                <a:effectLst/>
                <a:latin typeface="Calibri" panose="020F0502020204030204" pitchFamily="34" charset="0"/>
              </a:rPr>
              <a:t>​</a:t>
            </a:r>
            <a:endParaRPr lang="en-US" b="0" i="0">
              <a:effectLst/>
            </a:endParaRPr>
          </a:p>
          <a:p>
            <a:pPr algn="l" rtl="0" fontAlgn="base"/>
            <a:r>
              <a:rPr lang="en-US" b="0" i="0">
                <a:effectLst/>
                <a:latin typeface="Calibri" panose="020F0502020204030204" pitchFamily="34" charset="0"/>
              </a:rPr>
              <a:t>​</a:t>
            </a:r>
            <a:endParaRPr lang="en-US" b="0" i="0">
              <a:effectLst/>
            </a:endParaRPr>
          </a:p>
          <a:p>
            <a:endParaRPr lang="en-BE"/>
          </a:p>
        </p:txBody>
      </p:sp>
      <p:sp>
        <p:nvSpPr>
          <p:cNvPr id="4" name="Slide Number Placeholder 3">
            <a:extLst>
              <a:ext uri="{FF2B5EF4-FFF2-40B4-BE49-F238E27FC236}">
                <a16:creationId xmlns:a16="http://schemas.microsoft.com/office/drawing/2014/main" id="{C13BEA83-0140-3145-3865-B7CBCC754C77}"/>
              </a:ext>
            </a:extLst>
          </p:cNvPr>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1913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US" b="0" i="0" u="none" strike="noStrike">
                <a:solidFill>
                  <a:srgbClr val="000000"/>
                </a:solidFill>
                <a:effectLst/>
                <a:latin typeface="Calibri" panose="020F0502020204030204" pitchFamily="34" charset="0"/>
              </a:rPr>
              <a:t>High amount of collision (implicates small collision time) -&gt; constant temperature because more frequent exchange in energy between system and reservoir</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Sufficient amount of </a:t>
            </a:r>
            <a:r>
              <a:rPr lang="en-US" b="0" i="0" u="none" strike="noStrike" err="1">
                <a:solidFill>
                  <a:srgbClr val="000000"/>
                </a:solidFill>
                <a:effectLst/>
                <a:latin typeface="Calibri" panose="020F0502020204030204" pitchFamily="34" charset="0"/>
              </a:rPr>
              <a:t>collsions</a:t>
            </a:r>
            <a:r>
              <a:rPr lang="en-US" b="0" i="0" u="none" strike="noStrike">
                <a:solidFill>
                  <a:srgbClr val="000000"/>
                </a:solidFill>
                <a:effectLst/>
                <a:latin typeface="Calibri" panose="020F0502020204030204" pitchFamily="34" charset="0"/>
              </a:rPr>
              <a:t> before significant temperature change =&gt; system </a:t>
            </a:r>
            <a:r>
              <a:rPr lang="en-US" b="0" i="0" u="none" strike="noStrike" err="1">
                <a:solidFill>
                  <a:srgbClr val="000000"/>
                </a:solidFill>
                <a:effectLst/>
                <a:latin typeface="Calibri" panose="020F0502020204030204" pitchFamily="34" charset="0"/>
              </a:rPr>
              <a:t>wil</a:t>
            </a:r>
            <a:r>
              <a:rPr lang="en-US" b="0" i="0" u="none" strike="noStrike">
                <a:solidFill>
                  <a:srgbClr val="000000"/>
                </a:solidFill>
                <a:effectLst/>
                <a:latin typeface="Calibri" panose="020F0502020204030204" pitchFamily="34" charset="0"/>
              </a:rPr>
              <a:t> mimic a equilibrium where the conditions of the canonic ensemble are satisfied</a:t>
            </a:r>
            <a:r>
              <a:rPr lang="en-US" b="0" i="0">
                <a:effectLst/>
                <a:latin typeface="Calibri" panose="020F0502020204030204" pitchFamily="34" charset="0"/>
              </a:rPr>
              <a:t>​</a:t>
            </a:r>
            <a:endParaRPr lang="en-US" b="0" i="0">
              <a:effectLst/>
            </a:endParaRPr>
          </a:p>
          <a:p>
            <a:pPr algn="l" rtl="0" fontAlgn="base"/>
            <a:r>
              <a:rPr lang="en-US" b="0" i="0" u="none" strike="noStrike">
                <a:solidFill>
                  <a:srgbClr val="000000"/>
                </a:solidFill>
                <a:effectLst/>
                <a:latin typeface="Calibri" panose="020F0502020204030204" pitchFamily="34" charset="0"/>
              </a:rPr>
              <a:t>Nut?</a:t>
            </a:r>
            <a:endParaRPr lang="en-US"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48213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6046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US" b="0" i="0" u="none" strike="noStrike">
                <a:solidFill>
                  <a:srgbClr val="000000"/>
                </a:solidFill>
                <a:effectLst/>
                <a:latin typeface="Calibri" panose="020F0502020204030204" pitchFamily="34" charset="0"/>
              </a:rPr>
              <a:t>#Applications:</a:t>
            </a:r>
            <a:r>
              <a:rPr lang="en-US" b="0" i="0">
                <a:effectLst/>
                <a:latin typeface="Calibri" panose="020F0502020204030204" pitchFamily="34" charset="0"/>
              </a:rPr>
              <a:t>​</a:t>
            </a:r>
            <a:endParaRPr lang="en-US" b="0" i="0">
              <a:effectLst/>
            </a:endParaRPr>
          </a:p>
          <a:p>
            <a:pPr algn="l" rtl="0" fontAlgn="base">
              <a:buNone/>
            </a:pPr>
            <a:r>
              <a:rPr lang="en-US" b="0" i="0" u="none" strike="noStrike">
                <a:solidFill>
                  <a:srgbClr val="000000"/>
                </a:solidFill>
                <a:effectLst/>
                <a:latin typeface="Calibri" panose="020F0502020204030204" pitchFamily="34" charset="0"/>
              </a:rPr>
              <a:t>Estimate number individuals in crowd</a:t>
            </a:r>
            <a:r>
              <a:rPr lang="en-US" b="0" i="0">
                <a:effectLst/>
                <a:latin typeface="Calibri" panose="020F0502020204030204" pitchFamily="34" charset="0"/>
              </a:rPr>
              <a:t>​</a:t>
            </a:r>
            <a:endParaRPr lang="en-US" b="0" i="0">
              <a:effectLst/>
            </a:endParaRPr>
          </a:p>
          <a:p>
            <a:pPr algn="l" rtl="0" fontAlgn="base"/>
            <a:r>
              <a:rPr lang="en-US" b="0" i="0" u="none" strike="noStrike">
                <a:solidFill>
                  <a:srgbClr val="000000"/>
                </a:solidFill>
                <a:effectLst/>
                <a:latin typeface="Calibri" panose="020F0502020204030204" pitchFamily="34" charset="0"/>
              </a:rPr>
              <a:t>Predicts dangerous situations</a:t>
            </a:r>
            <a:r>
              <a:rPr lang="en-US" b="0" i="0">
                <a:effectLst/>
                <a:latin typeface="Calibri" panose="020F0502020204030204" pitchFamily="34" charset="0"/>
              </a:rPr>
              <a:t>​</a:t>
            </a:r>
            <a:endParaRPr lang="en-US"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514362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None/>
            </a:pPr>
            <a:r>
              <a:rPr lang="en-GB" b="0" i="0" u="none" strike="noStrike">
                <a:solidFill>
                  <a:srgbClr val="000000"/>
                </a:solidFill>
                <a:effectLst/>
                <a:latin typeface="Calibri" panose="020F0502020204030204" pitchFamily="34" charset="0"/>
              </a:rPr>
              <a:t>Phase transition , </a:t>
            </a:r>
            <a:r>
              <a:rPr lang="en-GB" b="0" i="0" u="none" strike="noStrike" err="1">
                <a:solidFill>
                  <a:srgbClr val="000000"/>
                </a:solidFill>
                <a:effectLst/>
                <a:latin typeface="Calibri" panose="020F0502020204030204" pitchFamily="34" charset="0"/>
              </a:rPr>
              <a:t>verduidelijken</a:t>
            </a:r>
            <a:r>
              <a:rPr lang="en-GB" b="0" i="0" u="none" strike="noStrike">
                <a:solidFill>
                  <a:srgbClr val="000000"/>
                </a:solidFill>
                <a:effectLst/>
                <a:latin typeface="Calibri" panose="020F0502020204030204" pitchFamily="34" charset="0"/>
              </a:rPr>
              <a:t> wat </a:t>
            </a:r>
            <a:r>
              <a:rPr lang="en-GB" b="0" i="0" u="none" strike="noStrike" err="1">
                <a:solidFill>
                  <a:srgbClr val="000000"/>
                </a:solidFill>
                <a:effectLst/>
                <a:latin typeface="Calibri" panose="020F0502020204030204" pitchFamily="34" charset="0"/>
              </a:rPr>
              <a:t>dit</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betekend</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voor</a:t>
            </a:r>
            <a:r>
              <a:rPr lang="en-GB" b="0" i="0" u="none" strike="noStrike">
                <a:solidFill>
                  <a:srgbClr val="000000"/>
                </a:solidFill>
                <a:effectLst/>
                <a:latin typeface="Calibri" panose="020F0502020204030204" pitchFamily="34" charset="0"/>
              </a:rPr>
              <a:t> </a:t>
            </a:r>
            <a:r>
              <a:rPr lang="en-GB" b="0" i="0" u="none" strike="noStrike" err="1">
                <a:solidFill>
                  <a:srgbClr val="000000"/>
                </a:solidFill>
                <a:effectLst/>
                <a:latin typeface="Calibri" panose="020F0502020204030204" pitchFamily="34" charset="0"/>
              </a:rPr>
              <a:t>mensen</a:t>
            </a:r>
            <a:r>
              <a:rPr lang="en-GB" b="0" i="0">
                <a:effectLst/>
                <a:latin typeface="Calibri" panose="020F0502020204030204" pitchFamily="34" charset="0"/>
              </a:rPr>
              <a:t>​</a:t>
            </a:r>
            <a:endParaRPr lang="en-GB" b="0" i="0">
              <a:effectLst/>
            </a:endParaRPr>
          </a:p>
          <a:p>
            <a:pPr algn="l" rtl="0" fontAlgn="base"/>
            <a:r>
              <a:rPr lang="en-GB" b="0" i="0" u="none" strike="noStrike">
                <a:solidFill>
                  <a:srgbClr val="000000"/>
                </a:solidFill>
                <a:effectLst/>
                <a:latin typeface="Calibri" panose="020F0502020204030204" pitchFamily="34" charset="0"/>
              </a:rPr>
              <a:t>Extra slide met </a:t>
            </a:r>
            <a:r>
              <a:rPr lang="en-GB" b="0" i="0" u="none" strike="noStrike" err="1">
                <a:solidFill>
                  <a:srgbClr val="000000"/>
                </a:solidFill>
                <a:effectLst/>
                <a:latin typeface="Calibri" panose="020F0502020204030204" pitchFamily="34" charset="0"/>
              </a:rPr>
              <a:t>normale</a:t>
            </a:r>
            <a:r>
              <a:rPr lang="en-GB" b="0" i="0" u="none" strike="noStrike">
                <a:solidFill>
                  <a:srgbClr val="000000"/>
                </a:solidFill>
                <a:effectLst/>
                <a:latin typeface="Calibri" panose="020F0502020204030204" pitchFamily="34" charset="0"/>
              </a:rPr>
              <a:t> engine</a:t>
            </a:r>
            <a:r>
              <a:rPr lang="en-BE"/>
              <a:t> </a:t>
            </a:r>
            <a:endParaRPr lang="en-US" b="0" i="0">
              <a:effectLst/>
            </a:endParaRPr>
          </a:p>
          <a:p>
            <a:endParaRPr lang="en-BE"/>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1210060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a:t>Click to edit Master title style</a:t>
            </a:r>
            <a:endParaRPr lang="nl-NL"/>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DCAE7D44-E5E8-4647-99A5-FF43BFD3A2B9}"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43E8C446-1BDE-4348-B21A-93D79E52B5FE}"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7953EF6E-288E-4249-89F3-BB91BF47ACAC}"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a:t>Click to edit Master title style</a:t>
            </a:r>
            <a:endParaRPr lang="nl-NL"/>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F6FE4940-CE83-4ED4-8CB3-B322F235606B}"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1BFD0B-A2FD-404C-B581-F8B47E4D42A6}"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6F6F76A4-DA3C-4910-9FD5-5FE7C43FEC8A}" type="datetime1">
              <a:rPr lang="nl-BE" smtClean="0"/>
              <a:t>14/03/2025</a:t>
            </a:fld>
            <a:endParaRPr lang="nl-NL"/>
          </a:p>
        </p:txBody>
      </p:sp>
      <p:sp>
        <p:nvSpPr>
          <p:cNvPr id="6" name="Tijdelijke aanduiding voor voettekst 5"/>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Tijdelijke aanduiding voor datum 6"/>
          <p:cNvSpPr>
            <a:spLocks noGrp="1"/>
          </p:cNvSpPr>
          <p:nvPr>
            <p:ph type="dt" sz="half" idx="10"/>
          </p:nvPr>
        </p:nvSpPr>
        <p:spPr/>
        <p:txBody>
          <a:bodyPr/>
          <a:lstStyle/>
          <a:p>
            <a:fld id="{D0F5BB46-AA62-4FED-8226-237ECEC1E298}" type="datetime1">
              <a:rPr lang="nl-BE" smtClean="0"/>
              <a:t>14/03/2025</a:t>
            </a:fld>
            <a:endParaRPr lang="nl-NL"/>
          </a:p>
        </p:txBody>
      </p:sp>
      <p:sp>
        <p:nvSpPr>
          <p:cNvPr id="8" name="Tijdelijke aanduiding voor voettekst 7"/>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EB7DD710-6B62-4768-B4A7-E6A589531D88}" type="datetime1">
              <a:rPr lang="nl-BE" smtClean="0"/>
              <a:t>14/03/2025</a:t>
            </a:fld>
            <a:endParaRPr lang="nl-NL"/>
          </a:p>
        </p:txBody>
      </p:sp>
      <p:sp>
        <p:nvSpPr>
          <p:cNvPr id="4" name="Tijdelijke aanduiding voor voettekst 3"/>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F1C261F-68E0-4CF4-B1E1-5616258D8EB1}" type="datetime1">
              <a:rPr lang="nl-BE" smtClean="0"/>
              <a:t>14/03/2025</a:t>
            </a:fld>
            <a:endParaRPr lang="nl-NL"/>
          </a:p>
        </p:txBody>
      </p:sp>
      <p:sp>
        <p:nvSpPr>
          <p:cNvPr id="3" name="Tijdelijke aanduiding voor voettekst 2"/>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a:t>Click to edit Master title style</a:t>
            </a:r>
            <a:endParaRPr lang="nl-NL"/>
          </a:p>
        </p:txBody>
      </p:sp>
      <p:sp>
        <p:nvSpPr>
          <p:cNvPr id="4" name="Tijdelijke aanduiding voor datum 3"/>
          <p:cNvSpPr>
            <a:spLocks noGrp="1"/>
          </p:cNvSpPr>
          <p:nvPr>
            <p:ph type="dt" sz="half" idx="10"/>
          </p:nvPr>
        </p:nvSpPr>
        <p:spPr/>
        <p:txBody>
          <a:bodyPr/>
          <a:lstStyle/>
          <a:p>
            <a:fld id="{A7F3900A-36FD-4BDE-8C63-E06C645CC19C}" type="datetime1">
              <a:rPr lang="nl-BE" smtClean="0"/>
              <a:t>14/03/2025</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6E2A8EE5-CD4A-459A-A252-8C7DEEE1897E}" type="datetime1">
              <a:rPr lang="nl-BE" smtClean="0"/>
              <a:t>14/03/2025</a:t>
            </a:fld>
            <a:endParaRPr lang="nl-NL"/>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AC7644C-7E76-4265-89FF-D3EF64152425}" type="datetime1">
              <a:rPr lang="nl-BE" smtClean="0"/>
              <a:t>14/03/2025</a:t>
            </a:fld>
            <a:endParaRPr lang="nl-NL"/>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Wetenschappen, departement natuurkunde en sterrenkunde, Deel van het vak Wetenschapscommunicatie [G0D85a]</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6.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CA41C5-1F90-50E6-A468-01EFCF87A3DB}"/>
              </a:ext>
            </a:extLst>
          </p:cNvPr>
          <p:cNvSpPr>
            <a:spLocks noGrp="1"/>
          </p:cNvSpPr>
          <p:nvPr>
            <p:ph type="subTitle" idx="1"/>
          </p:nvPr>
        </p:nvSpPr>
        <p:spPr/>
        <p:txBody>
          <a:bodyPr/>
          <a:lstStyle/>
          <a:p>
            <a:r>
              <a:rPr lang="en-US" err="1"/>
              <a:t>Ondertitel</a:t>
            </a:r>
            <a:r>
              <a:rPr lang="en-US"/>
              <a:t>? </a:t>
            </a:r>
            <a:r>
              <a:rPr lang="en-US" err="1"/>
              <a:t>Namen+rnummers</a:t>
            </a:r>
            <a:r>
              <a:rPr lang="en-US"/>
              <a:t>?</a:t>
            </a:r>
            <a:endParaRPr lang="en-BE"/>
          </a:p>
        </p:txBody>
      </p:sp>
      <p:sp>
        <p:nvSpPr>
          <p:cNvPr id="3" name="Title 2">
            <a:extLst>
              <a:ext uri="{FF2B5EF4-FFF2-40B4-BE49-F238E27FC236}">
                <a16:creationId xmlns:a16="http://schemas.microsoft.com/office/drawing/2014/main" id="{BB8DE59C-11C8-9164-66B4-32EDDFF0B651}"/>
              </a:ext>
            </a:extLst>
          </p:cNvPr>
          <p:cNvSpPr>
            <a:spLocks noGrp="1"/>
          </p:cNvSpPr>
          <p:nvPr>
            <p:ph type="title"/>
          </p:nvPr>
        </p:nvSpPr>
        <p:spPr/>
        <p:txBody>
          <a:bodyPr/>
          <a:lstStyle/>
          <a:p>
            <a:r>
              <a:rPr lang="en-US"/>
              <a:t>Human crowds as an ideal gas</a:t>
            </a:r>
            <a:endParaRPr lang="en-BE"/>
          </a:p>
        </p:txBody>
      </p:sp>
    </p:spTree>
    <p:extLst>
      <p:ext uri="{BB962C8B-B14F-4D97-AF65-F5344CB8AC3E}">
        <p14:creationId xmlns:p14="http://schemas.microsoft.com/office/powerpoint/2010/main" val="10268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C964-441E-F70E-F2D0-FC0C5953323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FE50D8-7A2A-B0C0-5DCB-E5A5D348CBC3}"/>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5" name="Slide Number Placeholder 4">
            <a:extLst>
              <a:ext uri="{FF2B5EF4-FFF2-40B4-BE49-F238E27FC236}">
                <a16:creationId xmlns:a16="http://schemas.microsoft.com/office/drawing/2014/main" id="{61F92322-E901-3E42-EF22-191E94719AB4}"/>
              </a:ext>
            </a:extLst>
          </p:cNvPr>
          <p:cNvSpPr>
            <a:spLocks noGrp="1"/>
          </p:cNvSpPr>
          <p:nvPr>
            <p:ph type="sldNum" sz="quarter" idx="12"/>
          </p:nvPr>
        </p:nvSpPr>
        <p:spPr/>
        <p:txBody>
          <a:bodyPr/>
          <a:lstStyle/>
          <a:p>
            <a:fld id="{0A297500-7527-634B-90F4-69D0994C32B4}" type="slidenum">
              <a:rPr lang="nl-NL" smtClean="0"/>
              <a:t>10</a:t>
            </a:fld>
            <a:endParaRPr lang="nl-NL"/>
          </a:p>
        </p:txBody>
      </p:sp>
      <p:pic>
        <p:nvPicPr>
          <p:cNvPr id="2" name="Picture 2" descr="A diagram of a diagram of a diagram of a diagram of a diagram of a diagram of a diagram of a diagram of a diagram of a diagram of a diagram of a diagram of a diagram of&#10;&#10;AI-generated content may be incorrect.">
            <a:extLst>
              <a:ext uri="{FF2B5EF4-FFF2-40B4-BE49-F238E27FC236}">
                <a16:creationId xmlns:a16="http://schemas.microsoft.com/office/drawing/2014/main" id="{12BD40CE-8993-5043-2947-09D962A5A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21" y="2407770"/>
            <a:ext cx="4562475"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91811780-F74F-C958-9954-9D9035233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116" y="2049429"/>
            <a:ext cx="479107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56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96CB740-ECD3-9532-2AAD-C01F07DF6D19}"/>
                  </a:ext>
                </a:extLst>
              </p:cNvPr>
              <p:cNvSpPr>
                <a:spLocks noGrp="1"/>
              </p:cNvSpPr>
              <p:nvPr>
                <p:ph idx="1"/>
              </p:nvPr>
            </p:nvSpPr>
            <p:spPr/>
            <p:txBody>
              <a:bodyPr/>
              <a:lstStyle/>
              <a:p>
                <a:r>
                  <a:rPr lang="en-US"/>
                  <a:t>Maxwell-Boltzmann </a:t>
                </a:r>
                <a:r>
                  <a:rPr lang="en-US">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𝑝𝐴</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𝑛</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𝑘</m:t>
                        </m:r>
                      </m:e>
                      <m:sub>
                        <m:r>
                          <a:rPr lang="en-US" b="0" i="1" smtClean="0">
                            <a:latin typeface="Cambria Math" panose="02040503050406030204" pitchFamily="18" charset="0"/>
                            <a:sym typeface="Wingdings" panose="05000000000000000000" pitchFamily="2" charset="2"/>
                          </a:rPr>
                          <m:t>𝐵</m:t>
                        </m:r>
                      </m:sub>
                    </m:sSub>
                    <m:r>
                      <a:rPr lang="en-US" b="0" i="1" smtClean="0">
                        <a:latin typeface="Cambria Math" panose="02040503050406030204" pitchFamily="18" charset="0"/>
                        <a:sym typeface="Wingdings" panose="05000000000000000000" pitchFamily="2" charset="2"/>
                      </a:rPr>
                      <m:t>𝑇</m:t>
                    </m:r>
                  </m:oMath>
                </a14:m>
                <a:r>
                  <a:rPr lang="en-US">
                    <a:sym typeface="Wingdings" panose="05000000000000000000" pitchFamily="2" charset="2"/>
                  </a:rPr>
                  <a:t> </a:t>
                </a:r>
              </a:p>
              <a:p>
                <a:endParaRPr lang="en-US">
                  <a:sym typeface="Wingdings" panose="05000000000000000000" pitchFamily="2" charset="2"/>
                </a:endParaRPr>
              </a:p>
              <a:p>
                <a:r>
                  <a:rPr lang="en-US">
                    <a:sym typeface="Wingdings" panose="05000000000000000000" pitchFamily="2" charset="2"/>
                  </a:rPr>
                  <a:t>Heat capacity</a:t>
                </a:r>
              </a:p>
              <a:p>
                <a:pPr lvl="1"/>
                <a14:m>
                  <m:oMath xmlns:m="http://schemas.openxmlformats.org/officeDocument/2006/math">
                    <m:r>
                      <a:rPr lang="en-US" b="0" i="1" smtClean="0">
                        <a:latin typeface="Cambria Math" panose="02040503050406030204" pitchFamily="18" charset="0"/>
                        <a:sym typeface="Wingdings" panose="05000000000000000000" pitchFamily="2" charset="2"/>
                      </a:rPr>
                      <m:t>𝐴</m:t>
                    </m:r>
                    <m:r>
                      <a:rPr lang="en-US" b="0" i="0" smtClean="0">
                        <a:latin typeface="Cambria Math" panose="02040503050406030204" pitchFamily="18" charset="0"/>
                        <a:sym typeface="Wingdings" panose="05000000000000000000" pitchFamily="2" charset="2"/>
                      </a:rPr>
                      <m:t>=</m:t>
                    </m:r>
                    <m:r>
                      <m:rPr>
                        <m:sty m:val="p"/>
                      </m:rPr>
                      <a:rPr lang="en-US" b="0" i="0" smtClean="0">
                        <a:latin typeface="Cambria Math" panose="02040503050406030204" pitchFamily="18" charset="0"/>
                        <a:sym typeface="Wingdings" panose="05000000000000000000" pitchFamily="2" charset="2"/>
                      </a:rPr>
                      <m:t>cte</m:t>
                    </m:r>
                  </m:oMath>
                </a14:m>
                <a:r>
                  <a:rPr lang="en-US">
                    <a:sym typeface="Wingdings" panose="05000000000000000000" pitchFamily="2" charset="2"/>
                  </a:rPr>
                  <a:t>:</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𝑁</m:t>
                    </m:r>
                  </m:oMath>
                </a14:m>
                <a:endParaRPr lang="en-US">
                  <a:sym typeface="Wingdings" panose="05000000000000000000" pitchFamily="2" charset="2"/>
                </a:endParaRPr>
              </a:p>
              <a:p>
                <a:pPr lvl="1"/>
                <a14:m>
                  <m:oMath xmlns:m="http://schemas.openxmlformats.org/officeDocument/2006/math">
                    <m:r>
                      <a:rPr lang="en-US" b="0" i="1" smtClean="0">
                        <a:latin typeface="Cambria Math" panose="02040503050406030204" pitchFamily="18" charset="0"/>
                      </a:rPr>
                      <m:t>𝑝</m:t>
                    </m:r>
                    <m:r>
                      <a:rPr lang="en-US" b="0" i="0" smtClean="0">
                        <a:latin typeface="Cambria Math" panose="02040503050406030204" pitchFamily="18" charset="0"/>
                      </a:rPr>
                      <m:t>=</m:t>
                    </m:r>
                    <m:r>
                      <m:rPr>
                        <m:sty m:val="p"/>
                      </m:rPr>
                      <a:rPr lang="en-US" b="0" i="0" smtClean="0">
                        <a:latin typeface="Cambria Math" panose="02040503050406030204" pitchFamily="18" charset="0"/>
                      </a:rPr>
                      <m:t>cte</m:t>
                    </m:r>
                  </m:oMath>
                </a14:m>
                <a:r>
                  <a:rPr lang="en-US"/>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𝑁</m:t>
                    </m:r>
                  </m:oMath>
                </a14:m>
                <a:endParaRPr lang="en-US"/>
              </a:p>
              <a:p>
                <a:pPr lvl="1"/>
                <a:endParaRPr lang="en-US"/>
              </a:p>
              <a:p>
                <a:r>
                  <a:rPr lang="en-US"/>
                  <a:t>No phase transition</a:t>
                </a:r>
                <a:endParaRPr lang="en-BE"/>
              </a:p>
            </p:txBody>
          </p:sp>
        </mc:Choice>
        <mc:Fallback>
          <p:sp>
            <p:nvSpPr>
              <p:cNvPr id="2" name="Content Placeholder 1">
                <a:extLst>
                  <a:ext uri="{FF2B5EF4-FFF2-40B4-BE49-F238E27FC236}">
                    <a16:creationId xmlns:a16="http://schemas.microsoft.com/office/drawing/2014/main" id="{C96CB740-ECD3-9532-2AAD-C01F07DF6D19}"/>
                  </a:ext>
                </a:extLst>
              </p:cNvPr>
              <p:cNvSpPr>
                <a:spLocks noGrp="1" noRot="1" noChangeAspect="1" noMove="1" noResize="1" noEditPoints="1" noAdjustHandles="1" noChangeArrowheads="1" noChangeShapeType="1" noTextEdit="1"/>
              </p:cNvSpPr>
              <p:nvPr>
                <p:ph idx="1"/>
              </p:nvPr>
            </p:nvSpPr>
            <p:spPr>
              <a:blipFill>
                <a:blip r:embed="rId3"/>
                <a:stretch>
                  <a:fillRect l="-717" t="-95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36E2E95-A054-0357-BEF4-FBBF0CA39804}"/>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31747B74-68EC-C287-4124-E4F653BD5E29}"/>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665DF6D8-2EEE-265B-F72C-80CE4580434A}"/>
              </a:ext>
            </a:extLst>
          </p:cNvPr>
          <p:cNvSpPr>
            <a:spLocks noGrp="1"/>
          </p:cNvSpPr>
          <p:nvPr>
            <p:ph type="title"/>
          </p:nvPr>
        </p:nvSpPr>
        <p:spPr/>
        <p:txBody>
          <a:bodyPr/>
          <a:lstStyle/>
          <a:p>
            <a:r>
              <a:rPr lang="en-US"/>
              <a:t>Ideal gas law</a:t>
            </a:r>
            <a:endParaRPr lang="en-BE"/>
          </a:p>
        </p:txBody>
      </p:sp>
    </p:spTree>
    <p:extLst>
      <p:ext uri="{BB962C8B-B14F-4D97-AF65-F5344CB8AC3E}">
        <p14:creationId xmlns:p14="http://schemas.microsoft.com/office/powerpoint/2010/main" val="370915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1CC715B-11EC-6F45-1437-A684EA3000CB}"/>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8DC019BA-7D99-F07E-6FE3-0FDEB436EDD5}"/>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B8EA155A-41AF-E973-5D91-5DEE1B184F46}"/>
              </a:ext>
            </a:extLst>
          </p:cNvPr>
          <p:cNvSpPr>
            <a:spLocks noGrp="1"/>
          </p:cNvSpPr>
          <p:nvPr>
            <p:ph type="title"/>
          </p:nvPr>
        </p:nvSpPr>
        <p:spPr/>
        <p:txBody>
          <a:bodyPr/>
          <a:lstStyle/>
          <a:p>
            <a:r>
              <a:rPr lang="en-US"/>
              <a:t>Ideal gas law </a:t>
            </a:r>
            <a:r>
              <a:rPr lang="en-US" sz="2400">
                <a:solidFill>
                  <a:schemeClr val="tx1"/>
                </a:solidFill>
                <a:ea typeface="+mn-ea"/>
                <a:cs typeface="+mn-cs"/>
              </a:rPr>
              <a:t>Applications</a:t>
            </a:r>
            <a:endParaRPr lang="en-BE"/>
          </a:p>
        </p:txBody>
      </p:sp>
      <p:pic>
        <p:nvPicPr>
          <p:cNvPr id="6148" name="Picture 4">
            <a:extLst>
              <a:ext uri="{FF2B5EF4-FFF2-40B4-BE49-F238E27FC236}">
                <a16:creationId xmlns:a16="http://schemas.microsoft.com/office/drawing/2014/main" id="{31555A1D-03AE-A508-394C-E4086C1B5C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8372" y="1655763"/>
            <a:ext cx="7596843" cy="446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2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A4F64-CC48-DD38-3652-A0F629D3F44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146C232-E368-EF91-4066-1279C38301AF}"/>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5" name="Slide Number Placeholder 4">
            <a:extLst>
              <a:ext uri="{FF2B5EF4-FFF2-40B4-BE49-F238E27FC236}">
                <a16:creationId xmlns:a16="http://schemas.microsoft.com/office/drawing/2014/main" id="{8AD82316-172F-5742-1F4B-624EF7F116F8}"/>
              </a:ext>
            </a:extLst>
          </p:cNvPr>
          <p:cNvSpPr>
            <a:spLocks noGrp="1"/>
          </p:cNvSpPr>
          <p:nvPr>
            <p:ph type="sldNum" sz="quarter" idx="12"/>
          </p:nvPr>
        </p:nvSpPr>
        <p:spPr/>
        <p:txBody>
          <a:bodyPr/>
          <a:lstStyle/>
          <a:p>
            <a:fld id="{0A297500-7527-634B-90F4-69D0994C32B4}" type="slidenum">
              <a:rPr lang="nl-NL" smtClean="0"/>
              <a:t>13</a:t>
            </a:fld>
            <a:endParaRPr lang="nl-NL"/>
          </a:p>
        </p:txBody>
      </p:sp>
      <p:pic>
        <p:nvPicPr>
          <p:cNvPr id="7170" name="Picture 2">
            <a:extLst>
              <a:ext uri="{FF2B5EF4-FFF2-40B4-BE49-F238E27FC236}">
                <a16:creationId xmlns:a16="http://schemas.microsoft.com/office/drawing/2014/main" id="{1794211C-1EEF-E7CF-E92A-D31463607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454" y="1438275"/>
            <a:ext cx="4695825" cy="39814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diagram of a diagram of a diagram of a diagram of a diagram of a diagram of a diagram of a diagram of a diagram of a diagram of a diagram of a diagram of a diagram of&#10;&#10;AI-generated content may be incorrect.">
            <a:extLst>
              <a:ext uri="{FF2B5EF4-FFF2-40B4-BE49-F238E27FC236}">
                <a16:creationId xmlns:a16="http://schemas.microsoft.com/office/drawing/2014/main" id="{59522A9E-69EC-0657-F3A5-66A8F31DA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970" y="2147887"/>
            <a:ext cx="45624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1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C6EE04-0C69-F0F4-1E24-D3E65C66BF1F}"/>
              </a:ext>
            </a:extLst>
          </p:cNvPr>
          <p:cNvSpPr>
            <a:spLocks noGrp="1"/>
          </p:cNvSpPr>
          <p:nvPr>
            <p:ph idx="1"/>
          </p:nvPr>
        </p:nvSpPr>
        <p:spPr/>
        <p:txBody>
          <a:bodyPr/>
          <a:lstStyle/>
          <a:p>
            <a:r>
              <a:rPr lang="en-US"/>
              <a:t>Kinematic pressure </a:t>
            </a:r>
            <a:r>
              <a:rPr lang="en-US">
                <a:sym typeface="Wingdings" panose="05000000000000000000" pitchFamily="2" charset="2"/>
              </a:rPr>
              <a:t> Dynamic pressure</a:t>
            </a:r>
          </a:p>
          <a:p>
            <a:endParaRPr lang="en-US">
              <a:sym typeface="Wingdings" panose="05000000000000000000" pitchFamily="2" charset="2"/>
            </a:endParaRPr>
          </a:p>
          <a:p>
            <a:r>
              <a:rPr lang="en-US">
                <a:sym typeface="Wingdings" panose="05000000000000000000" pitchFamily="2" charset="2"/>
              </a:rPr>
              <a:t>Analogies + extra variable</a:t>
            </a:r>
            <a:endParaRPr lang="en-BE"/>
          </a:p>
        </p:txBody>
      </p:sp>
      <p:sp>
        <p:nvSpPr>
          <p:cNvPr id="3" name="Footer Placeholder 2">
            <a:extLst>
              <a:ext uri="{FF2B5EF4-FFF2-40B4-BE49-F238E27FC236}">
                <a16:creationId xmlns:a16="http://schemas.microsoft.com/office/drawing/2014/main" id="{FEFFAE70-EDF4-8F95-2429-C3D43BD67116}"/>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1D881C78-E9E6-939B-8B00-A5D072AF8B70}"/>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DF0CCB12-E06F-75EF-8140-3E73672D2043}"/>
              </a:ext>
            </a:extLst>
          </p:cNvPr>
          <p:cNvSpPr>
            <a:spLocks noGrp="1"/>
          </p:cNvSpPr>
          <p:nvPr>
            <p:ph type="title"/>
          </p:nvPr>
        </p:nvSpPr>
        <p:spPr/>
        <p:txBody>
          <a:bodyPr/>
          <a:lstStyle/>
          <a:p>
            <a:r>
              <a:rPr lang="en-US"/>
              <a:t>Discussion</a:t>
            </a:r>
            <a:endParaRPr lang="en-BE"/>
          </a:p>
        </p:txBody>
      </p:sp>
    </p:spTree>
    <p:extLst>
      <p:ext uri="{BB962C8B-B14F-4D97-AF65-F5344CB8AC3E}">
        <p14:creationId xmlns:p14="http://schemas.microsoft.com/office/powerpoint/2010/main" val="381593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7EDA36-1E6E-8AE0-5D6F-81062502094F}"/>
              </a:ext>
            </a:extLst>
          </p:cNvPr>
          <p:cNvSpPr>
            <a:spLocks noGrp="1"/>
          </p:cNvSpPr>
          <p:nvPr>
            <p:ph idx="1"/>
          </p:nvPr>
        </p:nvSpPr>
        <p:spPr>
          <a:xfrm>
            <a:off x="576000" y="1564559"/>
            <a:ext cx="6277187" cy="1773000"/>
          </a:xfrm>
        </p:spPr>
        <p:txBody>
          <a:bodyPr/>
          <a:lstStyle/>
          <a:p>
            <a:pPr algn="just"/>
            <a:r>
              <a:rPr lang="en-US"/>
              <a:t>Human crowds can effectively be modeled as an ideal gas</a:t>
            </a:r>
          </a:p>
          <a:p>
            <a:pPr algn="just"/>
            <a:r>
              <a:rPr lang="en-US"/>
              <a:t>Further research is needed to refine the model and its applications.</a:t>
            </a:r>
          </a:p>
        </p:txBody>
      </p:sp>
      <p:sp>
        <p:nvSpPr>
          <p:cNvPr id="3" name="Footer Placeholder 2">
            <a:extLst>
              <a:ext uri="{FF2B5EF4-FFF2-40B4-BE49-F238E27FC236}">
                <a16:creationId xmlns:a16="http://schemas.microsoft.com/office/drawing/2014/main" id="{E1B521DB-A193-5241-68AB-4982970E48F3}"/>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C8234DCE-11B6-F0DA-6C79-FD7FAEC0B381}"/>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6B43D21D-75F2-F052-F5F6-2EC866392EA9}"/>
              </a:ext>
            </a:extLst>
          </p:cNvPr>
          <p:cNvSpPr>
            <a:spLocks noGrp="1"/>
          </p:cNvSpPr>
          <p:nvPr>
            <p:ph type="title"/>
          </p:nvPr>
        </p:nvSpPr>
        <p:spPr/>
        <p:txBody>
          <a:bodyPr/>
          <a:lstStyle/>
          <a:p>
            <a:r>
              <a:rPr lang="en-US"/>
              <a:t>Conclusion</a:t>
            </a:r>
            <a:endParaRPr lang="en-BE"/>
          </a:p>
        </p:txBody>
      </p:sp>
      <p:pic>
        <p:nvPicPr>
          <p:cNvPr id="9218" name="Picture 2">
            <a:extLst>
              <a:ext uri="{FF2B5EF4-FFF2-40B4-BE49-F238E27FC236}">
                <a16:creationId xmlns:a16="http://schemas.microsoft.com/office/drawing/2014/main" id="{BD1C2064-D340-3226-1EE1-007C866C2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178070"/>
            <a:ext cx="54483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4AB8125-6A94-DC9F-C122-3AC58262A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785" r="1213"/>
          <a:stretch/>
        </p:blipFill>
        <p:spPr bwMode="auto">
          <a:xfrm>
            <a:off x="2138452" y="3489158"/>
            <a:ext cx="3247788" cy="267584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 graph of pressure&#10;&#10;AI-generated content may be incorrect.">
            <a:extLst>
              <a:ext uri="{FF2B5EF4-FFF2-40B4-BE49-F238E27FC236}">
                <a16:creationId xmlns:a16="http://schemas.microsoft.com/office/drawing/2014/main" id="{CDD46399-3768-7A75-CDCB-BEAFC0EEF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7360" y="3165831"/>
            <a:ext cx="4583430" cy="2964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52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13B90-0329-B89A-D3F9-81BDE906E039}"/>
              </a:ext>
            </a:extLst>
          </p:cNvPr>
          <p:cNvSpPr>
            <a:spLocks noGrp="1"/>
          </p:cNvSpPr>
          <p:nvPr>
            <p:ph idx="1"/>
          </p:nvPr>
        </p:nvSpPr>
        <p:spPr/>
        <p:txBody>
          <a:bodyPr vert="horz" lIns="91440" tIns="45720" rIns="91440" bIns="45720" rtlCol="0" anchor="t">
            <a:normAutofit/>
          </a:bodyPr>
          <a:lstStyle/>
          <a:p>
            <a:r>
              <a:rPr lang="en-BE">
                <a:latin typeface="Arial"/>
                <a:cs typeface="Arial"/>
              </a:rPr>
              <a:t>Human Crowds exhibit both structured and chaotic behaviors</a:t>
            </a:r>
            <a:endParaRPr lang="en-US">
              <a:latin typeface="Arial"/>
              <a:cs typeface="Arial"/>
            </a:endParaRPr>
          </a:p>
          <a:p>
            <a:endParaRPr lang="en-BE">
              <a:latin typeface="Arial"/>
              <a:cs typeface="Arial"/>
            </a:endParaRPr>
          </a:p>
          <a:p>
            <a:r>
              <a:rPr lang="en-BE">
                <a:latin typeface="Arial"/>
                <a:cs typeface="Arial"/>
              </a:rPr>
              <a:t>Two perspectives:</a:t>
            </a:r>
            <a:endParaRPr lang="en-BE">
              <a:cs typeface="Arial" charset="0"/>
            </a:endParaRPr>
          </a:p>
          <a:p>
            <a:pPr lvl="1"/>
            <a:r>
              <a:rPr lang="en-BE">
                <a:latin typeface="Arial"/>
                <a:cs typeface="Arial"/>
              </a:rPr>
              <a:t>Microscopic</a:t>
            </a:r>
          </a:p>
          <a:p>
            <a:pPr lvl="1"/>
            <a:r>
              <a:rPr lang="en-BE">
                <a:latin typeface="Arial"/>
                <a:cs typeface="Arial"/>
              </a:rPr>
              <a:t>Macroscopic</a:t>
            </a:r>
            <a:endParaRPr lang="en-BE">
              <a:cs typeface="Arial" charset="0"/>
            </a:endParaRPr>
          </a:p>
          <a:p>
            <a:pPr lvl="1"/>
            <a:endParaRPr lang="en-BE">
              <a:latin typeface="Arial"/>
              <a:cs typeface="Arial"/>
            </a:endParaRPr>
          </a:p>
          <a:p>
            <a:r>
              <a:rPr lang="en-BE">
                <a:latin typeface="Arial"/>
                <a:cs typeface="Arial"/>
              </a:rPr>
              <a:t>Can crowds behave like an ideal gas under certain conditions?</a:t>
            </a:r>
          </a:p>
        </p:txBody>
      </p:sp>
      <p:sp>
        <p:nvSpPr>
          <p:cNvPr id="3" name="Footer Placeholder 2">
            <a:extLst>
              <a:ext uri="{FF2B5EF4-FFF2-40B4-BE49-F238E27FC236}">
                <a16:creationId xmlns:a16="http://schemas.microsoft.com/office/drawing/2014/main" id="{E408EDEA-5331-AECB-F98A-F5926EF99556}"/>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0056245C-97FE-7D26-FA72-4F9B605F16D7}"/>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AF1C0FE8-42FF-6641-3047-A99C903CABCE}"/>
              </a:ext>
            </a:extLst>
          </p:cNvPr>
          <p:cNvSpPr>
            <a:spLocks noGrp="1"/>
          </p:cNvSpPr>
          <p:nvPr>
            <p:ph type="title"/>
          </p:nvPr>
        </p:nvSpPr>
        <p:spPr/>
        <p:txBody>
          <a:bodyPr/>
          <a:lstStyle/>
          <a:p>
            <a:r>
              <a:rPr lang="en-US">
                <a:latin typeface="Arial"/>
                <a:cs typeface="Arial"/>
              </a:rPr>
              <a:t>Introduction</a:t>
            </a:r>
            <a:endParaRPr lang="en-US" sz="2400" err="1">
              <a:solidFill>
                <a:schemeClr val="tx1"/>
              </a:solidFill>
              <a:ea typeface="+mn-ea"/>
              <a:cs typeface="Arial"/>
            </a:endParaRPr>
          </a:p>
        </p:txBody>
      </p:sp>
    </p:spTree>
    <p:extLst>
      <p:ext uri="{BB962C8B-B14F-4D97-AF65-F5344CB8AC3E}">
        <p14:creationId xmlns:p14="http://schemas.microsoft.com/office/powerpoint/2010/main" val="346726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9BE1D-9A7B-8AB7-3B0F-9085ACA9BD4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0DABA-58B0-9959-456F-38921BD3A0A4}"/>
              </a:ext>
            </a:extLst>
          </p:cNvPr>
          <p:cNvSpPr>
            <a:spLocks noGrp="1"/>
          </p:cNvSpPr>
          <p:nvPr>
            <p:ph idx="1"/>
          </p:nvPr>
        </p:nvSpPr>
        <p:spPr/>
        <p:txBody>
          <a:bodyPr/>
          <a:lstStyle/>
          <a:p>
            <a:r>
              <a:rPr lang="en-US"/>
              <a:t>Experimental methods</a:t>
            </a:r>
          </a:p>
          <a:p>
            <a:pPr lvl="1"/>
            <a:r>
              <a:rPr lang="en-US" sz="2000"/>
              <a:t>People</a:t>
            </a:r>
          </a:p>
          <a:p>
            <a:pPr lvl="1"/>
            <a:r>
              <a:rPr lang="en-US" sz="2000"/>
              <a:t>Individual speed</a:t>
            </a:r>
          </a:p>
          <a:p>
            <a:endParaRPr lang="en-US"/>
          </a:p>
          <a:p>
            <a:r>
              <a:rPr lang="en-US"/>
              <a:t>Bottleneck evaluation (type 1)</a:t>
            </a:r>
          </a:p>
          <a:p>
            <a:r>
              <a:rPr lang="en-US"/>
              <a:t>Unidirectional flow (type 2)</a:t>
            </a:r>
            <a:endParaRPr lang="en-BE"/>
          </a:p>
        </p:txBody>
      </p:sp>
      <p:sp>
        <p:nvSpPr>
          <p:cNvPr id="3" name="Footer Placeholder 2">
            <a:extLst>
              <a:ext uri="{FF2B5EF4-FFF2-40B4-BE49-F238E27FC236}">
                <a16:creationId xmlns:a16="http://schemas.microsoft.com/office/drawing/2014/main" id="{69209353-E81B-9C68-EA58-4F0D47CFB4C5}"/>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F5C8FDA9-A30E-1ACF-41B9-36BDB0F5B0EC}"/>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A0804DBA-10FC-2011-5CAE-0D66B04337A2}"/>
              </a:ext>
            </a:extLst>
          </p:cNvPr>
          <p:cNvSpPr>
            <a:spLocks noGrp="1"/>
          </p:cNvSpPr>
          <p:nvPr>
            <p:ph type="title"/>
          </p:nvPr>
        </p:nvSpPr>
        <p:spPr/>
        <p:txBody>
          <a:bodyPr/>
          <a:lstStyle/>
          <a:p>
            <a:r>
              <a:rPr lang="en-US"/>
              <a:t>Methods </a:t>
            </a:r>
            <a:r>
              <a:rPr lang="en-US" sz="2400">
                <a:solidFill>
                  <a:schemeClr val="tx1"/>
                </a:solidFill>
                <a:ea typeface="+mn-ea"/>
                <a:cs typeface="+mn-cs"/>
              </a:rPr>
              <a:t>Experimental</a:t>
            </a:r>
            <a:endParaRPr lang="en-BE" sz="2400">
              <a:solidFill>
                <a:schemeClr val="tx1"/>
              </a:solidFill>
              <a:ea typeface="+mn-ea"/>
              <a:cs typeface="+mn-cs"/>
            </a:endParaRPr>
          </a:p>
        </p:txBody>
      </p:sp>
      <p:pic>
        <p:nvPicPr>
          <p:cNvPr id="2050" name="Picture 2" descr="A diagram of a diagram of a diagram of a diagram of a diagram of a diagram of a diagram of a diagram of a diagram of a diagram of a diagram of a diagram of a diagram of&#10;&#10;AI-generated content may be incorrect.">
            <a:extLst>
              <a:ext uri="{FF2B5EF4-FFF2-40B4-BE49-F238E27FC236}">
                <a16:creationId xmlns:a16="http://schemas.microsoft.com/office/drawing/2014/main" id="{B73E2AF9-7F43-3FC5-BA78-4C19B10F8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10438"/>
            <a:ext cx="5454875" cy="3063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071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6B51D-5970-5221-41DB-5499C251277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ECA0EF-CB43-185F-147B-8D9E3CC95002}"/>
              </a:ext>
            </a:extLst>
          </p:cNvPr>
          <p:cNvSpPr>
            <a:spLocks noGrp="1"/>
          </p:cNvSpPr>
          <p:nvPr>
            <p:ph idx="1"/>
          </p:nvPr>
        </p:nvSpPr>
        <p:spPr/>
        <p:txBody>
          <a:bodyPr/>
          <a:lstStyle/>
          <a:p>
            <a:r>
              <a:rPr lang="en-US"/>
              <a:t>Model → acceleration</a:t>
            </a:r>
          </a:p>
          <a:p>
            <a:pPr lvl="1"/>
            <a:r>
              <a:rPr lang="en-US" sz="2000"/>
              <a:t>Interactions</a:t>
            </a:r>
          </a:p>
          <a:p>
            <a:pPr lvl="1"/>
            <a:r>
              <a:rPr lang="en-US" sz="2000"/>
              <a:t>Desired speed</a:t>
            </a:r>
          </a:p>
          <a:p>
            <a:pPr lvl="1"/>
            <a:r>
              <a:rPr lang="en-US" sz="2000"/>
              <a:t>Relaxation time</a:t>
            </a:r>
          </a:p>
          <a:p>
            <a:pPr lvl="1"/>
            <a:endParaRPr lang="en-US"/>
          </a:p>
          <a:p>
            <a:r>
              <a:rPr lang="en-US"/>
              <a:t>Potential</a:t>
            </a:r>
          </a:p>
          <a:p>
            <a:pPr lvl="1"/>
            <a:r>
              <a:rPr lang="en-US" sz="2000"/>
              <a:t>Helbing-Molnar</a:t>
            </a:r>
          </a:p>
          <a:p>
            <a:pPr lvl="1"/>
            <a:r>
              <a:rPr lang="en-US" sz="2000"/>
              <a:t>Lennard-Jones</a:t>
            </a:r>
            <a:endParaRPr lang="en-BE" sz="2000"/>
          </a:p>
        </p:txBody>
      </p:sp>
      <p:sp>
        <p:nvSpPr>
          <p:cNvPr id="3" name="Footer Placeholder 2">
            <a:extLst>
              <a:ext uri="{FF2B5EF4-FFF2-40B4-BE49-F238E27FC236}">
                <a16:creationId xmlns:a16="http://schemas.microsoft.com/office/drawing/2014/main" id="{23A282BC-DABE-274F-2721-DE76825C6394}"/>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27DB4C3B-585B-AA8D-874E-13F599D8C37E}"/>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96906D63-8569-E5A5-1770-2A6D40D08AE5}"/>
              </a:ext>
            </a:extLst>
          </p:cNvPr>
          <p:cNvSpPr>
            <a:spLocks noGrp="1"/>
          </p:cNvSpPr>
          <p:nvPr>
            <p:ph type="title"/>
          </p:nvPr>
        </p:nvSpPr>
        <p:spPr/>
        <p:txBody>
          <a:bodyPr/>
          <a:lstStyle/>
          <a:p>
            <a:r>
              <a:rPr lang="en-US"/>
              <a:t>Methods </a:t>
            </a:r>
            <a:r>
              <a:rPr lang="en-US" sz="2400">
                <a:solidFill>
                  <a:schemeClr val="tx1"/>
                </a:solidFill>
                <a:ea typeface="+mn-ea"/>
                <a:cs typeface="+mn-cs"/>
              </a:rPr>
              <a:t>Modeling</a:t>
            </a:r>
            <a:endParaRPr lang="en-BE" sz="2400">
              <a:solidFill>
                <a:schemeClr val="tx1"/>
              </a:solidFill>
              <a:ea typeface="+mn-ea"/>
              <a:cs typeface="+mn-cs"/>
            </a:endParaRPr>
          </a:p>
        </p:txBody>
      </p:sp>
      <p:pic>
        <p:nvPicPr>
          <p:cNvPr id="3074" name="Picture 2" descr="A mathematical equation with a line&#10;&#10;AI-generated content may be incorrect.">
            <a:extLst>
              <a:ext uri="{FF2B5EF4-FFF2-40B4-BE49-F238E27FC236}">
                <a16:creationId xmlns:a16="http://schemas.microsoft.com/office/drawing/2014/main" id="{53287D7A-52BB-5A5C-4982-6FC3454BB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992" y="1794637"/>
            <a:ext cx="4314825" cy="8382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F618E85F-2274-CD02-26D2-79A0AD1EB3C7}"/>
              </a:ext>
            </a:extLst>
          </p:cNvPr>
          <p:cNvGrpSpPr/>
          <p:nvPr/>
        </p:nvGrpSpPr>
        <p:grpSpPr>
          <a:xfrm>
            <a:off x="6525107" y="3719651"/>
            <a:ext cx="3877451" cy="1147277"/>
            <a:chOff x="4070674" y="2862400"/>
            <a:chExt cx="3877451" cy="1147277"/>
          </a:xfrm>
        </p:grpSpPr>
        <p:pic>
          <p:nvPicPr>
            <p:cNvPr id="3076" name="Picture 4" descr="A black and white image of a square and a face&#10;&#10;AI-generated content may be incorrect.">
              <a:extLst>
                <a:ext uri="{FF2B5EF4-FFF2-40B4-BE49-F238E27FC236}">
                  <a16:creationId xmlns:a16="http://schemas.microsoft.com/office/drawing/2014/main" id="{DD0263A6-CF5C-5F62-69A1-AF47654B4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075" y="3390551"/>
              <a:ext cx="3829050" cy="61912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4E6AD799-9AA3-38C8-9AFC-A50A2E4B3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674" y="2862400"/>
              <a:ext cx="2781300" cy="4381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8073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EB272EC-3C03-C823-6A65-D867338CDAB0}"/>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5" name="Slide Number Placeholder 4">
            <a:extLst>
              <a:ext uri="{FF2B5EF4-FFF2-40B4-BE49-F238E27FC236}">
                <a16:creationId xmlns:a16="http://schemas.microsoft.com/office/drawing/2014/main" id="{259ED8FB-359A-1F33-79DC-4A17AD2EA4BD}"/>
              </a:ext>
            </a:extLst>
          </p:cNvPr>
          <p:cNvSpPr>
            <a:spLocks noGrp="1"/>
          </p:cNvSpPr>
          <p:nvPr>
            <p:ph type="sldNum" sz="quarter" idx="12"/>
          </p:nvPr>
        </p:nvSpPr>
        <p:spPr/>
        <p:txBody>
          <a:bodyPr/>
          <a:lstStyle/>
          <a:p>
            <a:fld id="{0A297500-7527-634B-90F4-69D0994C32B4}" type="slidenum">
              <a:rPr lang="nl-NL" smtClean="0"/>
              <a:t>5</a:t>
            </a:fld>
            <a:endParaRPr lang="nl-NL"/>
          </a:p>
        </p:txBody>
      </p:sp>
      <p:pic>
        <p:nvPicPr>
          <p:cNvPr id="1026" name="Picture 2" descr="A diagram of a diagram of a diagram of a diagram of a diagram of a diagram of a diagram of a diagram of a diagram of a diagram of a diagram of a diagram of a diagram of&#10;&#10;AI-generated content may be incorrect.">
            <a:extLst>
              <a:ext uri="{FF2B5EF4-FFF2-40B4-BE49-F238E27FC236}">
                <a16:creationId xmlns:a16="http://schemas.microsoft.com/office/drawing/2014/main" id="{A8DF588C-DF7A-A1FF-D1D4-A7772F91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939" y="486993"/>
            <a:ext cx="9171322" cy="515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1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9966587-45D7-D716-5997-7B5B3B09B029}"/>
                  </a:ext>
                </a:extLst>
              </p:cNvPr>
              <p:cNvSpPr>
                <a:spLocks noGrp="1"/>
              </p:cNvSpPr>
              <p:nvPr>
                <p:ph idx="1"/>
              </p:nvPr>
            </p:nvSpPr>
            <p:spPr/>
            <p:txBody>
              <a:bodyPr/>
              <a:lstStyle/>
              <a:p>
                <a:r>
                  <a:rPr lang="en-US"/>
                  <a:t>Fluctuating velocity</a:t>
                </a:r>
              </a:p>
              <a:p>
                <a:endParaRPr lang="en-US"/>
              </a:p>
              <a:p>
                <a:r>
                  <a:rPr lang="en-US"/>
                  <a:t>Interrogation area</a:t>
                </a:r>
              </a:p>
              <a:p>
                <a:pPr lvl="1"/>
                <a14:m>
                  <m:oMath xmlns:m="http://schemas.openxmlformats.org/officeDocument/2006/math">
                    <m:sSubSup>
                      <m:sSubSupPr>
                        <m:ctrlPr>
                          <a:rPr lang="en-BE" sz="200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r>
                  <a:rPr lang="en-US" sz="2000"/>
                  <a:t> → PDF</a:t>
                </a:r>
              </a:p>
              <a:p>
                <a:pPr marL="0" indent="0">
                  <a:buNone/>
                </a:pPr>
                <a:endParaRPr lang="en-US" sz="1800">
                  <a:latin typeface="Aptos" panose="020B0004020202020204" pitchFamily="34" charset="0"/>
                </a:endParaRPr>
              </a:p>
              <a:p>
                <a:r>
                  <a:rPr lang="en-US"/>
                  <a:t>Maxwell-Boltzmann distribution​</a:t>
                </a:r>
              </a:p>
              <a:p>
                <a:endParaRPr lang="en-BE"/>
              </a:p>
            </p:txBody>
          </p:sp>
        </mc:Choice>
        <mc:Fallback>
          <p:sp>
            <p:nvSpPr>
              <p:cNvPr id="2" name="Content Placeholder 1">
                <a:extLst>
                  <a:ext uri="{FF2B5EF4-FFF2-40B4-BE49-F238E27FC236}">
                    <a16:creationId xmlns:a16="http://schemas.microsoft.com/office/drawing/2014/main" id="{49966587-45D7-D716-5997-7B5B3B09B029}"/>
                  </a:ext>
                </a:extLst>
              </p:cNvPr>
              <p:cNvSpPr>
                <a:spLocks noGrp="1" noRot="1" noChangeAspect="1" noMove="1" noResize="1" noEditPoints="1" noAdjustHandles="1" noChangeArrowheads="1" noChangeShapeType="1" noTextEdit="1"/>
              </p:cNvSpPr>
              <p:nvPr>
                <p:ph idx="1"/>
              </p:nvPr>
            </p:nvSpPr>
            <p:spPr>
              <a:blipFill>
                <a:blip r:embed="rId3"/>
                <a:stretch>
                  <a:fillRect l="-717" t="-95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46928640-6771-B75F-D53B-E0FD4AD19B8B}"/>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27D54BDC-5B4F-DC0E-40DF-47EE4E8E622E}"/>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689C9FC9-ADA7-BB53-9579-22C35E92EC09}"/>
              </a:ext>
            </a:extLst>
          </p:cNvPr>
          <p:cNvSpPr>
            <a:spLocks noGrp="1"/>
          </p:cNvSpPr>
          <p:nvPr>
            <p:ph type="title"/>
          </p:nvPr>
        </p:nvSpPr>
        <p:spPr/>
        <p:txBody>
          <a:bodyPr/>
          <a:lstStyle/>
          <a:p>
            <a:r>
              <a:rPr lang="en-US"/>
              <a:t>Equilibrium in crowds </a:t>
            </a:r>
            <a:r>
              <a:rPr lang="en-US" sz="2400">
                <a:solidFill>
                  <a:schemeClr val="tx1"/>
                </a:solidFill>
                <a:ea typeface="+mn-ea"/>
                <a:cs typeface="+mn-cs"/>
              </a:rPr>
              <a:t>Maxwell-Boltzmann</a:t>
            </a:r>
            <a:endParaRPr lang="en-BE"/>
          </a:p>
        </p:txBody>
      </p:sp>
      <p:pic>
        <p:nvPicPr>
          <p:cNvPr id="4098" name="Picture 2" descr="A mathematical equation with numbers and symbols&#10;&#10;AI-generated content may be incorrect.">
            <a:extLst>
              <a:ext uri="{FF2B5EF4-FFF2-40B4-BE49-F238E27FC236}">
                <a16:creationId xmlns:a16="http://schemas.microsoft.com/office/drawing/2014/main" id="{0ECAB984-C3DE-6782-5B6C-2B64C390E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957" y="1449036"/>
            <a:ext cx="386715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 diagram of a diagram of a diagram of a diagram of a diagram of a diagram of a diagram of a diagram of a diagram of a diagram of a diagram of a diagram of a diagram of&#10;&#10;AI-generated content may be incorrect.">
            <a:extLst>
              <a:ext uri="{FF2B5EF4-FFF2-40B4-BE49-F238E27FC236}">
                <a16:creationId xmlns:a16="http://schemas.microsoft.com/office/drawing/2014/main" id="{7CE38FEB-0CE5-6A4B-3E0D-82B227C2A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1478" y="2618589"/>
            <a:ext cx="4352487" cy="24442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9FB22E3-3D0B-2963-1264-BC919AE56C36}"/>
              </a:ext>
            </a:extLst>
          </p:cNvPr>
          <p:cNvCxnSpPr>
            <a:cxnSpLocks/>
          </p:cNvCxnSpPr>
          <p:nvPr/>
        </p:nvCxnSpPr>
        <p:spPr>
          <a:xfrm>
            <a:off x="3416968" y="2926080"/>
            <a:ext cx="5370897" cy="365760"/>
          </a:xfrm>
          <a:prstGeom prst="straightConnector1">
            <a:avLst/>
          </a:prstGeom>
          <a:ln w="28575">
            <a:solidFill>
              <a:srgbClr val="FC5622"/>
            </a:solidFill>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ED32F4E5-7F91-F7CC-9598-4387074586F9}"/>
              </a:ext>
            </a:extLst>
          </p:cNvPr>
          <p:cNvCxnSpPr>
            <a:cxnSpLocks/>
          </p:cNvCxnSpPr>
          <p:nvPr/>
        </p:nvCxnSpPr>
        <p:spPr>
          <a:xfrm>
            <a:off x="3416968" y="2916441"/>
            <a:ext cx="7093819" cy="649720"/>
          </a:xfrm>
          <a:prstGeom prst="straightConnector1">
            <a:avLst/>
          </a:prstGeom>
          <a:ln w="28575">
            <a:solidFill>
              <a:srgbClr val="FC5622"/>
            </a:solidFill>
            <a:tailEnd type="triangle"/>
          </a:ln>
        </p:spPr>
        <p:style>
          <a:lnRef idx="1">
            <a:schemeClr val="accent5"/>
          </a:lnRef>
          <a:fillRef idx="0">
            <a:schemeClr val="accent5"/>
          </a:fillRef>
          <a:effectRef idx="0">
            <a:schemeClr val="accent5"/>
          </a:effectRef>
          <a:fontRef idx="minor">
            <a:schemeClr val="tx1"/>
          </a:fontRef>
        </p:style>
      </p:cxnSp>
      <p:pic>
        <p:nvPicPr>
          <p:cNvPr id="4102" name="Picture 6">
            <a:extLst>
              <a:ext uri="{FF2B5EF4-FFF2-40B4-BE49-F238E27FC236}">
                <a16:creationId xmlns:a16="http://schemas.microsoft.com/office/drawing/2014/main" id="{F897E6FA-E5F9-DDB2-5AE1-E6FA21CC54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0973" y="4607983"/>
            <a:ext cx="3525253" cy="135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F5E7B-28DE-B9AD-9785-06E8AF4ED43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845BFC-2077-121A-F90D-1A698401C381}"/>
              </a:ext>
            </a:extLst>
          </p:cNvPr>
          <p:cNvSpPr>
            <a:spLocks noGrp="1"/>
          </p:cNvSpPr>
          <p:nvPr>
            <p:ph idx="1"/>
          </p:nvPr>
        </p:nvSpPr>
        <p:spPr/>
        <p:txBody>
          <a:bodyPr/>
          <a:lstStyle/>
          <a:p>
            <a:r>
              <a:rPr lang="en-US"/>
              <a:t>Various experimental situations</a:t>
            </a:r>
          </a:p>
          <a:p>
            <a:r>
              <a:rPr lang="en-US"/>
              <a:t>Intervals of the same collision time</a:t>
            </a:r>
            <a:endParaRPr lang="en-BE"/>
          </a:p>
        </p:txBody>
      </p:sp>
      <p:sp>
        <p:nvSpPr>
          <p:cNvPr id="3" name="Footer Placeholder 2">
            <a:extLst>
              <a:ext uri="{FF2B5EF4-FFF2-40B4-BE49-F238E27FC236}">
                <a16:creationId xmlns:a16="http://schemas.microsoft.com/office/drawing/2014/main" id="{E5413781-CA1D-1E23-C83B-39EF6E1DC223}"/>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31F900A9-6CBB-2FCC-C114-9CCC803FBB3B}"/>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BF0BAAC4-7FA1-FD4C-FCF5-3FDB27AA564F}"/>
              </a:ext>
            </a:extLst>
          </p:cNvPr>
          <p:cNvSpPr>
            <a:spLocks noGrp="1"/>
          </p:cNvSpPr>
          <p:nvPr>
            <p:ph type="title"/>
          </p:nvPr>
        </p:nvSpPr>
        <p:spPr/>
        <p:txBody>
          <a:bodyPr/>
          <a:lstStyle/>
          <a:p>
            <a:r>
              <a:rPr lang="en-US"/>
              <a:t>Equilibrium in crowds </a:t>
            </a:r>
            <a:r>
              <a:rPr lang="en-US" sz="2400">
                <a:solidFill>
                  <a:schemeClr val="tx1"/>
                </a:solidFill>
                <a:ea typeface="+mn-ea"/>
                <a:cs typeface="+mn-cs"/>
              </a:rPr>
              <a:t>Collision time</a:t>
            </a:r>
            <a:endParaRPr lang="en-BE"/>
          </a:p>
        </p:txBody>
      </p:sp>
      <p:pic>
        <p:nvPicPr>
          <p:cNvPr id="2050" name="Picture 2" descr="A black text on a white background&#10;&#10;AI-generated content may be incorrect.">
            <a:extLst>
              <a:ext uri="{FF2B5EF4-FFF2-40B4-BE49-F238E27FC236}">
                <a16:creationId xmlns:a16="http://schemas.microsoft.com/office/drawing/2014/main" id="{DE5A2DC2-6F47-A1BB-6DD7-ACEF385FA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583" y="4035049"/>
            <a:ext cx="32099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AB71FB-B405-A84E-0E09-FDA02E4A76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54"/>
          <a:stretch/>
        </p:blipFill>
        <p:spPr bwMode="auto">
          <a:xfrm>
            <a:off x="6235725" y="3210025"/>
            <a:ext cx="4791075" cy="295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7094AE-BCA2-A2AA-B57A-A7952BB4D95F}"/>
              </a:ext>
            </a:extLst>
          </p:cNvPr>
          <p:cNvSpPr>
            <a:spLocks noGrp="1"/>
          </p:cNvSpPr>
          <p:nvPr>
            <p:ph idx="1"/>
          </p:nvPr>
        </p:nvSpPr>
        <p:spPr/>
        <p:txBody>
          <a:bodyPr/>
          <a:lstStyle/>
          <a:p>
            <a:r>
              <a:rPr lang="en-US"/>
              <a:t>Conditions canonical ensemble:</a:t>
            </a:r>
          </a:p>
          <a:p>
            <a:pPr lvl="1"/>
            <a:r>
              <a:rPr lang="en-US"/>
              <a:t>Constant V, T, N</a:t>
            </a:r>
          </a:p>
          <a:p>
            <a:pPr lvl="1"/>
            <a:endParaRPr lang="en-US"/>
          </a:p>
          <a:p>
            <a:r>
              <a:rPr lang="en-US"/>
              <a:t>Canonical ensemble:</a:t>
            </a:r>
          </a:p>
          <a:p>
            <a:pPr lvl="1"/>
            <a:r>
              <a:rPr lang="en-US"/>
              <a:t>Individual </a:t>
            </a:r>
            <a:r>
              <a:rPr lang="en-US">
                <a:sym typeface="Wingdings" panose="05000000000000000000" pitchFamily="2" charset="2"/>
              </a:rPr>
              <a:t> System</a:t>
            </a:r>
          </a:p>
          <a:p>
            <a:pPr lvl="1"/>
            <a:r>
              <a:rPr lang="en-US">
                <a:sym typeface="Wingdings" panose="05000000000000000000" pitchFamily="2" charset="2"/>
              </a:rPr>
              <a:t>Crowd  Reservoir</a:t>
            </a:r>
          </a:p>
          <a:p>
            <a:pPr lvl="1"/>
            <a:endParaRPr lang="en-US">
              <a:sym typeface="Wingdings" panose="05000000000000000000" pitchFamily="2" charset="2"/>
            </a:endParaRPr>
          </a:p>
          <a:p>
            <a:r>
              <a:rPr lang="en-US">
                <a:sym typeface="Wingdings" panose="05000000000000000000" pitchFamily="2" charset="2"/>
              </a:rPr>
              <a:t>Temperature</a:t>
            </a:r>
          </a:p>
          <a:p>
            <a:pPr lvl="1"/>
            <a:r>
              <a:rPr lang="en-US">
                <a:sym typeface="Wingdings" panose="05000000000000000000" pitchFamily="2" charset="2"/>
              </a:rPr>
              <a:t> </a:t>
            </a:r>
            <a:endParaRPr lang="en-BE"/>
          </a:p>
        </p:txBody>
      </p:sp>
      <p:sp>
        <p:nvSpPr>
          <p:cNvPr id="3" name="Footer Placeholder 2">
            <a:extLst>
              <a:ext uri="{FF2B5EF4-FFF2-40B4-BE49-F238E27FC236}">
                <a16:creationId xmlns:a16="http://schemas.microsoft.com/office/drawing/2014/main" id="{62233351-B2F7-DF94-7AF7-0F393B414260}"/>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AF03F6C2-44BF-74D3-1D5F-4EB2EFFF6694}"/>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BCF0F4C6-A596-ACBE-06F8-CB0B953EC260}"/>
              </a:ext>
            </a:extLst>
          </p:cNvPr>
          <p:cNvSpPr>
            <a:spLocks noGrp="1"/>
          </p:cNvSpPr>
          <p:nvPr>
            <p:ph type="title"/>
          </p:nvPr>
        </p:nvSpPr>
        <p:spPr/>
        <p:txBody>
          <a:bodyPr/>
          <a:lstStyle/>
          <a:p>
            <a:r>
              <a:rPr lang="en-US"/>
              <a:t>Equilibrium in crowds </a:t>
            </a:r>
            <a:r>
              <a:rPr lang="en-US" sz="2400">
                <a:solidFill>
                  <a:schemeClr val="tx1"/>
                </a:solidFill>
                <a:ea typeface="+mn-ea"/>
                <a:cs typeface="+mn-cs"/>
              </a:rPr>
              <a:t>Canonical ensemble</a:t>
            </a:r>
            <a:endParaRPr lang="en-BE" sz="2400">
              <a:solidFill>
                <a:schemeClr val="tx1"/>
              </a:solidFill>
              <a:ea typeface="+mn-ea"/>
              <a:cs typeface="+mn-cs"/>
            </a:endParaRPr>
          </a:p>
        </p:txBody>
      </p:sp>
      <p:pic>
        <p:nvPicPr>
          <p:cNvPr id="3076" name="Picture 4" descr="A black symbols on a white background&#10;&#10;AI-generated content may be incorrect.">
            <a:extLst>
              <a:ext uri="{FF2B5EF4-FFF2-40B4-BE49-F238E27FC236}">
                <a16:creationId xmlns:a16="http://schemas.microsoft.com/office/drawing/2014/main" id="{DAF9D83B-9BBC-C388-F538-FCD380BF0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356" y="5202000"/>
            <a:ext cx="1267777" cy="67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03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2C3F7-BDBF-5393-B7C9-19DBD25F5B5D}"/>
              </a:ext>
            </a:extLst>
          </p:cNvPr>
          <p:cNvSpPr>
            <a:spLocks noGrp="1"/>
          </p:cNvSpPr>
          <p:nvPr>
            <p:ph idx="1"/>
          </p:nvPr>
        </p:nvSpPr>
        <p:spPr/>
        <p:txBody>
          <a:bodyPr/>
          <a:lstStyle/>
          <a:p>
            <a:r>
              <a:rPr lang="en-US"/>
              <a:t>High pressure </a:t>
            </a:r>
            <a:r>
              <a:rPr lang="en-US">
                <a:sym typeface="Wingdings" panose="05000000000000000000" pitchFamily="2" charset="2"/>
              </a:rPr>
              <a:t> Equilibrium</a:t>
            </a:r>
            <a:endParaRPr lang="en-BE"/>
          </a:p>
        </p:txBody>
      </p:sp>
      <p:sp>
        <p:nvSpPr>
          <p:cNvPr id="3" name="Footer Placeholder 2">
            <a:extLst>
              <a:ext uri="{FF2B5EF4-FFF2-40B4-BE49-F238E27FC236}">
                <a16:creationId xmlns:a16="http://schemas.microsoft.com/office/drawing/2014/main" id="{701C4A21-039C-AA16-1121-69A572F61457}"/>
              </a:ext>
            </a:extLst>
          </p:cNvPr>
          <p:cNvSpPr>
            <a:spLocks noGrp="1"/>
          </p:cNvSpPr>
          <p:nvPr>
            <p:ph type="ftr" sz="quarter" idx="11"/>
          </p:nvPr>
        </p:nvSpPr>
        <p:spPr/>
        <p:txBody>
          <a:bodyPr/>
          <a:lstStyle/>
          <a:p>
            <a:r>
              <a:rPr lang="nl-NL"/>
              <a:t>Faculteit Wetenschappen, departement natuurkunde en sterrenkunde, Deel van het vak Wetenschapscommunicatie [G0D85a]</a:t>
            </a:r>
          </a:p>
        </p:txBody>
      </p:sp>
      <p:sp>
        <p:nvSpPr>
          <p:cNvPr id="4" name="Slide Number Placeholder 3">
            <a:extLst>
              <a:ext uri="{FF2B5EF4-FFF2-40B4-BE49-F238E27FC236}">
                <a16:creationId xmlns:a16="http://schemas.microsoft.com/office/drawing/2014/main" id="{9B564BB6-C6BA-9533-5D0F-F581D0DC6A07}"/>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84306801-17E4-430A-E788-87C6EFECCB67}"/>
              </a:ext>
            </a:extLst>
          </p:cNvPr>
          <p:cNvSpPr>
            <a:spLocks noGrp="1"/>
          </p:cNvSpPr>
          <p:nvPr>
            <p:ph type="title"/>
          </p:nvPr>
        </p:nvSpPr>
        <p:spPr/>
        <p:txBody>
          <a:bodyPr/>
          <a:lstStyle/>
          <a:p>
            <a:r>
              <a:rPr lang="en-US"/>
              <a:t>Equilibrium in crowds </a:t>
            </a:r>
            <a:r>
              <a:rPr lang="en-US" sz="2400">
                <a:solidFill>
                  <a:schemeClr val="tx1"/>
                </a:solidFill>
                <a:ea typeface="+mn-ea"/>
                <a:cs typeface="+mn-cs"/>
              </a:rPr>
              <a:t>State variable</a:t>
            </a:r>
            <a:endParaRPr lang="en-BE"/>
          </a:p>
        </p:txBody>
      </p:sp>
      <p:pic>
        <p:nvPicPr>
          <p:cNvPr id="4098" name="Picture 2">
            <a:extLst>
              <a:ext uri="{FF2B5EF4-FFF2-40B4-BE49-F238E27FC236}">
                <a16:creationId xmlns:a16="http://schemas.microsoft.com/office/drawing/2014/main" id="{668CAC26-C57E-0F74-3F47-5B8F574D1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2805013"/>
            <a:ext cx="54102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79516"/>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Application>Microsoft Office PowerPoint</Application>
  <PresentationFormat>Widescreen</PresentationFormat>
  <Slides>15</Slides>
  <Notes>12</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KU Leuven</vt:lpstr>
      <vt:lpstr>KU Leuven Sedes</vt:lpstr>
      <vt:lpstr>Human crowds as an ideal gas</vt:lpstr>
      <vt:lpstr>Introduction</vt:lpstr>
      <vt:lpstr>Methods Experimental</vt:lpstr>
      <vt:lpstr>Methods Modeling</vt:lpstr>
      <vt:lpstr>PowerPoint Presentation</vt:lpstr>
      <vt:lpstr>Equilibrium in crowds Maxwell-Boltzmann</vt:lpstr>
      <vt:lpstr>Equilibrium in crowds Collision time</vt:lpstr>
      <vt:lpstr>Equilibrium in crowds Canonical ensemble</vt:lpstr>
      <vt:lpstr>Equilibrium in crowds State variable</vt:lpstr>
      <vt:lpstr>PowerPoint Presentation</vt:lpstr>
      <vt:lpstr>Ideal gas law</vt:lpstr>
      <vt:lpstr>Ideal gas law Applications</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2017-09-13T11:47:32Z</dcterms:created>
  <dcterms:modified xsi:type="dcterms:W3CDTF">2025-03-14T16:08:52Z</dcterms:modified>
</cp:coreProperties>
</file>