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8" r:id="rId3"/>
    <p:sldId id="273" r:id="rId4"/>
    <p:sldId id="274" r:id="rId5"/>
    <p:sldId id="275" r:id="rId6"/>
    <p:sldId id="259" r:id="rId7"/>
    <p:sldId id="260" r:id="rId8"/>
    <p:sldId id="261" r:id="rId9"/>
    <p:sldId id="262" r:id="rId10"/>
    <p:sldId id="263" r:id="rId11"/>
    <p:sldId id="265" r:id="rId12"/>
    <p:sldId id="264" r:id="rId13"/>
    <p:sldId id="266" r:id="rId14"/>
    <p:sldId id="269" r:id="rId15"/>
    <p:sldId id="268" r:id="rId16"/>
    <p:sldId id="267" r:id="rId17"/>
    <p:sldId id="270" r:id="rId18"/>
    <p:sldId id="271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AB8E"/>
    <a:srgbClr val="92D050"/>
    <a:srgbClr val="FFC000"/>
    <a:srgbClr val="8C8D86"/>
    <a:srgbClr val="E6C069"/>
    <a:srgbClr val="897B61"/>
    <a:srgbClr val="000000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1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iden\Downloads\rendu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iden\Downloads\bivarier%20(1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iden\Downloads\bivarier%20(1)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iden\Downloads\bivarier%20(1)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\\dooku\couthondelej$\SAE_ENQUETE\donnees_enqueteIA_2024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\\dooku\couthondelej$\SAE_ENQUETE\donnees_enqueteIA_2024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iden\Downloads\donnees_enqueteIA_2024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iden\Downloads\uni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iden\Downloads\uni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iden\Downloads\uni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iden\Downloads\uni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iden\Downloads\uni%20(clara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iden\Downloads\uni%20(clara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iden\Downloads\uni%20(clara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iden\Downloads\bivarier%20(1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Répartition</a:t>
            </a:r>
            <a:r>
              <a:rPr lang="fr-FR" baseline="0" dirty="0"/>
              <a:t> de la population dans l’IUT</a:t>
            </a:r>
            <a:endParaRPr lang="fr-F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6E1-4AB3-9262-30FEE871F513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6E1-4AB3-9262-30FEE871F513}"/>
              </c:ext>
            </c:extLst>
          </c:dPt>
          <c:dPt>
            <c:idx val="2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6E1-4AB3-9262-30FEE871F513}"/>
              </c:ext>
            </c:extLst>
          </c:dPt>
          <c:dPt>
            <c:idx val="3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6E1-4AB3-9262-30FEE871F513}"/>
              </c:ext>
            </c:extLst>
          </c:dPt>
          <c:cat>
            <c:strRef>
              <c:f>Univarier!$D$40:$D$43</c:f>
              <c:strCache>
                <c:ptCount val="4"/>
                <c:pt idx="0">
                  <c:v>étudiant.e en formation initiale</c:v>
                </c:pt>
                <c:pt idx="1">
                  <c:v>étudiant.e en apprentissage ou en DU</c:v>
                </c:pt>
                <c:pt idx="2">
                  <c:v>enseignant ou enseignant-chercheur permanent</c:v>
                </c:pt>
                <c:pt idx="3">
                  <c:v>enseignant vacataire</c:v>
                </c:pt>
              </c:strCache>
            </c:strRef>
          </c:cat>
          <c:val>
            <c:numRef>
              <c:f>Univarier!$F$40:$F$43</c:f>
              <c:numCache>
                <c:formatCode>General</c:formatCode>
                <c:ptCount val="4"/>
                <c:pt idx="0">
                  <c:v>426</c:v>
                </c:pt>
                <c:pt idx="1">
                  <c:v>134</c:v>
                </c:pt>
                <c:pt idx="2">
                  <c:v>43</c:v>
                </c:pt>
                <c:pt idx="3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E1-4AB3-9262-30FEE871F5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51163455"/>
        <c:axId val="1547047871"/>
      </c:barChart>
      <c:catAx>
        <c:axId val="17511634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47047871"/>
        <c:crosses val="autoZero"/>
        <c:auto val="1"/>
        <c:lblAlgn val="ctr"/>
        <c:lblOffset val="100"/>
        <c:noMultiLvlLbl val="0"/>
      </c:catAx>
      <c:valAx>
        <c:axId val="15470478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511634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des </a:t>
            </a:r>
            <a:r>
              <a:rPr lang="en-US" dirty="0" err="1"/>
              <a:t>craintes</a:t>
            </a:r>
            <a:r>
              <a:rPr lang="en-US" dirty="0"/>
              <a:t> les plus </a:t>
            </a:r>
            <a:r>
              <a:rPr lang="en-US" dirty="0" err="1"/>
              <a:t>significatif</a:t>
            </a:r>
            <a:r>
              <a:rPr lang="en-US" dirty="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'Bivarier mathis'!$AA$28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E44D-4F23-8D9F-987AB728483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44D-4F23-8D9F-987AB728483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44D-4F23-8D9F-987AB7284831}"/>
              </c:ext>
            </c:extLst>
          </c:dPt>
          <c:cat>
            <c:strRef>
              <c:f>'Bivarier mathis'!$AB$27:$AE$27</c:f>
              <c:strCache>
                <c:ptCount val="4"/>
                <c:pt idx="0">
                  <c:v>  [Réduction de la créativité ]</c:v>
                </c:pt>
                <c:pt idx="1">
                  <c:v>[Diminution des compétences fondamentales ]</c:v>
                </c:pt>
                <c:pt idx="2">
                  <c:v> [Exposition aux risques liés aux pannes techniques ]</c:v>
                </c:pt>
                <c:pt idx="3">
                  <c:v> [Aucune crainte]</c:v>
                </c:pt>
              </c:strCache>
            </c:strRef>
          </c:cat>
          <c:val>
            <c:numRef>
              <c:f>'Bivarier mathis'!$AB$28:$AE$28</c:f>
              <c:numCache>
                <c:formatCode>0.00%</c:formatCode>
                <c:ptCount val="4"/>
                <c:pt idx="0">
                  <c:v>0.5353</c:v>
                </c:pt>
                <c:pt idx="1">
                  <c:v>0.48180000000000001</c:v>
                </c:pt>
                <c:pt idx="2">
                  <c:v>0.11990000000000001</c:v>
                </c:pt>
                <c:pt idx="3">
                  <c:v>3.85E-2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4D-4F23-8D9F-987AB72848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81857311"/>
        <c:axId val="1754561679"/>
      </c:barChart>
      <c:catAx>
        <c:axId val="16818573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54561679"/>
        <c:crosses val="autoZero"/>
        <c:auto val="1"/>
        <c:lblAlgn val="ctr"/>
        <c:lblOffset val="100"/>
        <c:noMultiLvlLbl val="0"/>
      </c:catAx>
      <c:valAx>
        <c:axId val="17545616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81857311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Les inconvénients majeurs selon les enseignants permanents et vacataires</a:t>
            </a:r>
            <a:endParaRPr lang="fr-FR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'Bivarier mathis'!$L$37</c:f>
              <c:strCache>
                <c:ptCount val="1"/>
                <c:pt idx="0">
                  <c:v>Enseignants permanant et vacataires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AAE-4C3B-B74C-F07408015F34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AAE-4C3B-B74C-F07408015F34}"/>
              </c:ext>
            </c:extLst>
          </c:dPt>
          <c:dPt>
            <c:idx val="2"/>
            <c:invertIfNegative val="0"/>
            <c:bubble3D val="0"/>
            <c:spPr>
              <a:solidFill>
                <a:srgbClr val="FFFF00"/>
              </a:solidFill>
              <a:ln>
                <a:solidFill>
                  <a:srgbClr val="FFFF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AAE-4C3B-B74C-F07408015F3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AAE-4C3B-B74C-F07408015F34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AAE-4C3B-B74C-F07408015F34}"/>
              </c:ext>
            </c:extLst>
          </c:dPt>
          <c:cat>
            <c:strRef>
              <c:f>'Bivarier mathis'!$M$36:$Q$36</c:f>
              <c:strCache>
                <c:ptCount val="5"/>
                <c:pt idx="0">
                  <c:v>Etudiants trop dépendants  à la technologie</c:v>
                </c:pt>
                <c:pt idx="1">
                  <c:v>L'utilisation de l'IA dans le cadre de l'enseignements est déshumanisant</c:v>
                </c:pt>
                <c:pt idx="2">
                  <c:v>L'IA une menaces sur l'emploi des enseignants</c:v>
                </c:pt>
                <c:pt idx="3">
                  <c:v>couteux à mettre en place une IA</c:v>
                </c:pt>
                <c:pt idx="4">
                  <c:v>Aucun inconvénients</c:v>
                </c:pt>
              </c:strCache>
            </c:strRef>
          </c:cat>
          <c:val>
            <c:numRef>
              <c:f>'Bivarier mathis'!$M$37:$Q$37</c:f>
              <c:numCache>
                <c:formatCode>0.00%</c:formatCode>
                <c:ptCount val="5"/>
                <c:pt idx="0">
                  <c:v>0.79879999999999995</c:v>
                </c:pt>
                <c:pt idx="1">
                  <c:v>0.42370000000000002</c:v>
                </c:pt>
                <c:pt idx="2">
                  <c:v>0.1358</c:v>
                </c:pt>
                <c:pt idx="3">
                  <c:v>0.1188</c:v>
                </c:pt>
                <c:pt idx="4">
                  <c:v>5.0799999999999998E-2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AE-4C3B-B74C-F07408015F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85739007"/>
        <c:axId val="1754546703"/>
      </c:barChart>
      <c:catAx>
        <c:axId val="16857390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54546703"/>
        <c:crosses val="autoZero"/>
        <c:auto val="1"/>
        <c:lblAlgn val="ctr"/>
        <c:lblOffset val="100"/>
        <c:noMultiLvlLbl val="0"/>
      </c:catAx>
      <c:valAx>
        <c:axId val="17545467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85739007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Les</a:t>
            </a:r>
            <a:r>
              <a:rPr lang="fr-FR" baseline="0" dirty="0"/>
              <a:t> inconvénients majeurs selon les étudiants en formation initiales et en 	apprentissage</a:t>
            </a:r>
            <a:endParaRPr lang="fr-F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'Bivarier mathis'!$U$37</c:f>
              <c:strCache>
                <c:ptCount val="1"/>
                <c:pt idx="0">
                  <c:v>Etudiants permanant et en apprentissage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31F-492F-9407-C740DFCFC9AC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31F-492F-9407-C740DFCFC9AC}"/>
              </c:ext>
            </c:extLst>
          </c:dPt>
          <c:dPt>
            <c:idx val="2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31F-492F-9407-C740DFCFC9A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B31F-492F-9407-C740DFCFC9AC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31F-492F-9407-C740DFCFC9AC}"/>
              </c:ext>
            </c:extLst>
          </c:dPt>
          <c:cat>
            <c:strRef>
              <c:f>'Bivarier mathis'!$V$36:$Z$36</c:f>
              <c:strCache>
                <c:ptCount val="5"/>
                <c:pt idx="0">
                  <c:v>Etudiants trop dépendants  à la technologie</c:v>
                </c:pt>
                <c:pt idx="1">
                  <c:v>L'utilisation de l'IA dans le cadre de l'enseignements est déshumanisant</c:v>
                </c:pt>
                <c:pt idx="2">
                  <c:v>L'IA une menaces sur l'emploi des enseignants</c:v>
                </c:pt>
                <c:pt idx="3">
                  <c:v>couteux à mettre en place une IA</c:v>
                </c:pt>
                <c:pt idx="4">
                  <c:v>Aucun inconvénients</c:v>
                </c:pt>
              </c:strCache>
            </c:strRef>
          </c:cat>
          <c:val>
            <c:numRef>
              <c:f>'Bivarier mathis'!$V$37:$Z$37</c:f>
              <c:numCache>
                <c:formatCode>0.00%</c:formatCode>
                <c:ptCount val="5"/>
                <c:pt idx="0">
                  <c:v>0.53190000000000004</c:v>
                </c:pt>
                <c:pt idx="1">
                  <c:v>0.44119999999999998</c:v>
                </c:pt>
                <c:pt idx="2">
                  <c:v>0.29409999999999997</c:v>
                </c:pt>
                <c:pt idx="3">
                  <c:v>0.2278</c:v>
                </c:pt>
                <c:pt idx="4">
                  <c:v>3.9199999999999999E-2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1F-492F-9407-C740DFCFC9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76542223"/>
        <c:axId val="1754550863"/>
      </c:barChart>
      <c:catAx>
        <c:axId val="17765422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54550863"/>
        <c:crosses val="autoZero"/>
        <c:auto val="1"/>
        <c:lblAlgn val="ctr"/>
        <c:lblOffset val="100"/>
        <c:noMultiLvlLbl val="0"/>
      </c:catAx>
      <c:valAx>
        <c:axId val="1754550863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76542223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"Quels avantages pensez vous que l'utilisation de l'I.A. pourrait apporter dans l'apprentissage des étudiant.e.s l'IUT ?" par rapport aux statuts</a:t>
            </a:r>
            <a:endParaRPr lang="fr-FR"/>
          </a:p>
        </c:rich>
      </c:tx>
      <c:layout>
        <c:manualLayout>
          <c:xMode val="edge"/>
          <c:yMode val="edge"/>
          <c:x val="0.15211074086882653"/>
          <c:y val="3.92156862745098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Feuil6!$H$20</c:f>
              <c:strCache>
                <c:ptCount val="1"/>
                <c:pt idx="0">
                  <c:v>L’IA prépare les étudiants aux compétences technologiques nécessaires pour l'avenir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0D4F-468D-B504-811C649DE8C9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0D4F-468D-B504-811C649DE8C9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0D4F-468D-B504-811C649DE8C9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0D4F-468D-B504-811C649DE8C9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0D4F-468D-B504-811C649DE8C9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0D4F-468D-B504-811C649DE8C9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0D4F-468D-B504-811C649DE8C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Feuil6!$G$21</c:f>
              <c:strCache>
                <c:ptCount val="1"/>
                <c:pt idx="0">
                  <c:v>Nombre de oui en fonction des questions</c:v>
                </c:pt>
              </c:strCache>
            </c:strRef>
          </c:cat>
          <c:val>
            <c:numRef>
              <c:f>Feuil6!$H$21</c:f>
              <c:numCache>
                <c:formatCode>General</c:formatCode>
                <c:ptCount val="1"/>
                <c:pt idx="0">
                  <c:v>173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D4F-468D-B504-811C649DE8C9}"/>
            </c:ext>
          </c:extLst>
        </c:ser>
        <c:ser>
          <c:idx val="1"/>
          <c:order val="1"/>
          <c:tx>
            <c:strRef>
              <c:f>Feuil6!$I$20</c:f>
              <c:strCache>
                <c:ptCount val="1"/>
                <c:pt idx="0">
                  <c:v>L’IA favorise une personnalisation efficace de l'apprentissage selon les besoins individuels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Feuil6!$G$21</c:f>
              <c:strCache>
                <c:ptCount val="1"/>
                <c:pt idx="0">
                  <c:v>Nombre de oui en fonction des questions</c:v>
                </c:pt>
              </c:strCache>
            </c:strRef>
          </c:cat>
          <c:val>
            <c:numRef>
              <c:f>Feuil6!$I$21</c:f>
              <c:numCache>
                <c:formatCode>General</c:formatCode>
                <c:ptCount val="1"/>
                <c:pt idx="0">
                  <c:v>168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D4F-468D-B504-811C649DE8C9}"/>
            </c:ext>
          </c:extLst>
        </c:ser>
        <c:ser>
          <c:idx val="2"/>
          <c:order val="2"/>
          <c:tx>
            <c:strRef>
              <c:f>Feuil6!$J$20</c:f>
              <c:strCache>
                <c:ptCount val="1"/>
                <c:pt idx="0">
                  <c:v>L’IA identifie rapidement les lacunes dans la compréhension des étudiants et en intervenant de manière précoce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Feuil6!$G$21</c:f>
              <c:strCache>
                <c:ptCount val="1"/>
                <c:pt idx="0">
                  <c:v>Nombre de oui en fonction des questions</c:v>
                </c:pt>
              </c:strCache>
            </c:strRef>
          </c:cat>
          <c:val>
            <c:numRef>
              <c:f>Feuil6!$J$21</c:f>
              <c:numCache>
                <c:formatCode>General</c:formatCode>
                <c:ptCount val="1"/>
                <c:pt idx="0">
                  <c:v>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D4F-468D-B504-811C649DE8C9}"/>
            </c:ext>
          </c:extLst>
        </c:ser>
        <c:ser>
          <c:idx val="3"/>
          <c:order val="3"/>
          <c:tx>
            <c:strRef>
              <c:f>Feuil6!$K$20</c:f>
              <c:strCache>
                <c:ptCount val="1"/>
                <c:pt idx="0">
                  <c:v>L’IA améliore l'engagement des étudiants grâce à des méthodes interactives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Feuil6!$G$21</c:f>
              <c:strCache>
                <c:ptCount val="1"/>
                <c:pt idx="0">
                  <c:v>Nombre de oui en fonction des questions</c:v>
                </c:pt>
              </c:strCache>
            </c:strRef>
          </c:cat>
          <c:val>
            <c:numRef>
              <c:f>Feuil6!$K$21</c:f>
              <c:numCache>
                <c:formatCode>General</c:formatCode>
                <c:ptCount val="1"/>
                <c:pt idx="0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D4F-468D-B504-811C649DE8C9}"/>
            </c:ext>
          </c:extLst>
        </c:ser>
        <c:ser>
          <c:idx val="4"/>
          <c:order val="4"/>
          <c:tx>
            <c:strRef>
              <c:f>Feuil6!$L$20</c:f>
              <c:strCache>
                <c:ptCount val="1"/>
                <c:pt idx="0">
                  <c:v>L'IA permet d'améliorer les résultats académiques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Feuil6!$G$21</c:f>
              <c:strCache>
                <c:ptCount val="1"/>
                <c:pt idx="0">
                  <c:v>Nombre de oui en fonction des questions</c:v>
                </c:pt>
              </c:strCache>
            </c:strRef>
          </c:cat>
          <c:val>
            <c:numRef>
              <c:f>Feuil6!$L$21</c:f>
              <c:numCache>
                <c:formatCode>General</c:formatCode>
                <c:ptCount val="1"/>
                <c:pt idx="0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0D4F-468D-B504-811C649DE8C9}"/>
            </c:ext>
          </c:extLst>
        </c:ser>
        <c:ser>
          <c:idx val="6"/>
          <c:order val="5"/>
          <c:tx>
            <c:strRef>
              <c:f>Feuil6!$N$20</c:f>
              <c:strCache>
                <c:ptCount val="1"/>
                <c:pt idx="0">
                  <c:v>Autre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Feuil6!$G$21</c:f>
              <c:strCache>
                <c:ptCount val="1"/>
                <c:pt idx="0">
                  <c:v>Nombre de oui en fonction des questions</c:v>
                </c:pt>
              </c:strCache>
            </c:strRef>
          </c:cat>
          <c:val>
            <c:numRef>
              <c:f>Feuil6!$N$21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D4F-468D-B504-811C649DE8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07744879"/>
        <c:axId val="550879279"/>
      </c:barChart>
      <c:valAx>
        <c:axId val="5508792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07744879"/>
        <c:crosses val="autoZero"/>
        <c:crossBetween val="between"/>
      </c:valAx>
      <c:catAx>
        <c:axId val="607744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5087927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350197560967817"/>
          <c:y val="0.25683291179521106"/>
          <c:w val="0.3159419749950611"/>
          <c:h val="0.7383042534104731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2E8-4000-8CC1-8F4C313DA65D}"/>
              </c:ext>
            </c:extLst>
          </c:dPt>
          <c:dPt>
            <c:idx val="1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2E8-4000-8CC1-8F4C313DA65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Feuil6!$Q$20:$R$20</c:f>
              <c:strCache>
                <c:ptCount val="2"/>
                <c:pt idx="0">
                  <c:v>Ont trouvé un avantage</c:v>
                </c:pt>
                <c:pt idx="1">
                  <c:v>Ont trouvé aucun avantage</c:v>
                </c:pt>
              </c:strCache>
            </c:strRef>
          </c:cat>
          <c:val>
            <c:numRef>
              <c:f>Feuil6!$Q$21:$R$21</c:f>
              <c:numCache>
                <c:formatCode>General</c:formatCode>
                <c:ptCount val="2"/>
                <c:pt idx="0">
                  <c:v>664</c:v>
                </c:pt>
                <c:pt idx="1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2E8-4000-8CC1-8F4C313DA6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[donnees_enqueteIA_2024.xlsx]Feuil1!Tableau croisé dynamique1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Feuil1!$F$2:$F$3</c:f>
              <c:strCache>
                <c:ptCount val="1"/>
                <c:pt idx="0">
                  <c:v>enseignant ou enseignant-chercheur permanent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Feuil1!$E$4:$E$8</c:f>
              <c:strCache>
                <c:ptCount val="4"/>
                <c:pt idx="0">
                  <c:v>Pas du tout favorable</c:v>
                </c:pt>
                <c:pt idx="1">
                  <c:v>Plutôt défavorable</c:v>
                </c:pt>
                <c:pt idx="2">
                  <c:v>Plutôt favorable</c:v>
                </c:pt>
                <c:pt idx="3">
                  <c:v>Très favorable</c:v>
                </c:pt>
              </c:strCache>
            </c:strRef>
          </c:cat>
          <c:val>
            <c:numRef>
              <c:f>Feuil1!$F$4:$F$8</c:f>
              <c:numCache>
                <c:formatCode>0.00%</c:formatCode>
                <c:ptCount val="4"/>
                <c:pt idx="0">
                  <c:v>5.128205128205128E-2</c:v>
                </c:pt>
                <c:pt idx="1">
                  <c:v>0.35897435897435898</c:v>
                </c:pt>
                <c:pt idx="2">
                  <c:v>0.48717948717948717</c:v>
                </c:pt>
                <c:pt idx="3">
                  <c:v>0.10256410256410256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1D-4329-8320-12F5FC93DA92}"/>
            </c:ext>
          </c:extLst>
        </c:ser>
        <c:ser>
          <c:idx val="1"/>
          <c:order val="1"/>
          <c:tx>
            <c:strRef>
              <c:f>Feuil1!$G$2:$G$3</c:f>
              <c:strCache>
                <c:ptCount val="1"/>
                <c:pt idx="0">
                  <c:v>enseignant vacataire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Feuil1!$E$4:$E$8</c:f>
              <c:strCache>
                <c:ptCount val="4"/>
                <c:pt idx="0">
                  <c:v>Pas du tout favorable</c:v>
                </c:pt>
                <c:pt idx="1">
                  <c:v>Plutôt défavorable</c:v>
                </c:pt>
                <c:pt idx="2">
                  <c:v>Plutôt favorable</c:v>
                </c:pt>
                <c:pt idx="3">
                  <c:v>Très favorable</c:v>
                </c:pt>
              </c:strCache>
            </c:strRef>
          </c:cat>
          <c:val>
            <c:numRef>
              <c:f>Feuil1!$G$4:$G$8</c:f>
              <c:numCache>
                <c:formatCode>0.00%</c:formatCode>
                <c:ptCount val="4"/>
                <c:pt idx="0">
                  <c:v>0.05</c:v>
                </c:pt>
                <c:pt idx="1">
                  <c:v>0.45</c:v>
                </c:pt>
                <c:pt idx="2">
                  <c:v>0.3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1D-4329-8320-12F5FC93DA92}"/>
            </c:ext>
          </c:extLst>
        </c:ser>
        <c:ser>
          <c:idx val="2"/>
          <c:order val="2"/>
          <c:tx>
            <c:strRef>
              <c:f>Feuil1!$H$2:$H$3</c:f>
              <c:strCache>
                <c:ptCount val="1"/>
                <c:pt idx="0">
                  <c:v>étudiant.e en apprentissage ou en DU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Feuil1!$E$4:$E$8</c:f>
              <c:strCache>
                <c:ptCount val="4"/>
                <c:pt idx="0">
                  <c:v>Pas du tout favorable</c:v>
                </c:pt>
                <c:pt idx="1">
                  <c:v>Plutôt défavorable</c:v>
                </c:pt>
                <c:pt idx="2">
                  <c:v>Plutôt favorable</c:v>
                </c:pt>
                <c:pt idx="3">
                  <c:v>Très favorable</c:v>
                </c:pt>
              </c:strCache>
            </c:strRef>
          </c:cat>
          <c:val>
            <c:numRef>
              <c:f>Feuil1!$H$4:$H$8</c:f>
              <c:numCache>
                <c:formatCode>0.00%</c:formatCode>
                <c:ptCount val="4"/>
                <c:pt idx="0">
                  <c:v>0.05</c:v>
                </c:pt>
                <c:pt idx="1">
                  <c:v>0.19</c:v>
                </c:pt>
                <c:pt idx="2">
                  <c:v>0.5</c:v>
                </c:pt>
                <c:pt idx="3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1D-4329-8320-12F5FC93DA92}"/>
            </c:ext>
          </c:extLst>
        </c:ser>
        <c:ser>
          <c:idx val="3"/>
          <c:order val="3"/>
          <c:tx>
            <c:strRef>
              <c:f>Feuil1!$I$2:$I$3</c:f>
              <c:strCache>
                <c:ptCount val="1"/>
                <c:pt idx="0">
                  <c:v>étudiant.e en formation initiale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Feuil1!$E$4:$E$8</c:f>
              <c:strCache>
                <c:ptCount val="4"/>
                <c:pt idx="0">
                  <c:v>Pas du tout favorable</c:v>
                </c:pt>
                <c:pt idx="1">
                  <c:v>Plutôt défavorable</c:v>
                </c:pt>
                <c:pt idx="2">
                  <c:v>Plutôt favorable</c:v>
                </c:pt>
                <c:pt idx="3">
                  <c:v>Très favorable</c:v>
                </c:pt>
              </c:strCache>
            </c:strRef>
          </c:cat>
          <c:val>
            <c:numRef>
              <c:f>Feuil1!$I$4:$I$8</c:f>
              <c:numCache>
                <c:formatCode>0.00%</c:formatCode>
                <c:ptCount val="4"/>
                <c:pt idx="0">
                  <c:v>8.8524590163934422E-2</c:v>
                </c:pt>
                <c:pt idx="1">
                  <c:v>0.20655737704918034</c:v>
                </c:pt>
                <c:pt idx="2">
                  <c:v>0.5311475409836065</c:v>
                </c:pt>
                <c:pt idx="3">
                  <c:v>0.17377049180327869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11D-4329-8320-12F5FC93DA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4807280"/>
        <c:axId val="261656064"/>
      </c:barChart>
      <c:catAx>
        <c:axId val="434807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61656064"/>
        <c:crosses val="autoZero"/>
        <c:auto val="1"/>
        <c:lblAlgn val="ctr"/>
        <c:lblOffset val="100"/>
        <c:noMultiLvlLbl val="0"/>
      </c:catAx>
      <c:valAx>
        <c:axId val="261656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34807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IA le plus utilisé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'plus utilisé'!$A$7</c:f>
              <c:strCache>
                <c:ptCount val="1"/>
                <c:pt idx="0">
                  <c:v>oui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'plus utilisé'!$B$6:$I$6</c:f>
              <c:strCache>
                <c:ptCount val="8"/>
                <c:pt idx="0">
                  <c:v>Chatbots ou génératrice de texte (ex : ChatGPT)</c:v>
                </c:pt>
                <c:pt idx="1">
                  <c:v>Application de traduction (ex : Deepl)</c:v>
                </c:pt>
                <c:pt idx="2">
                  <c:v>Assistants vocaux (ex : Siri)</c:v>
                </c:pt>
                <c:pt idx="3">
                  <c:v>Génération ou traitement d'images (ex : Dall-e )</c:v>
                </c:pt>
                <c:pt idx="4">
                  <c:v>Synthèse ou reconnaissance vocale</c:v>
                </c:pt>
                <c:pt idx="5">
                  <c:v>Deep fake (trucage multimédia reposant sur de l'IA)</c:v>
                </c:pt>
                <c:pt idx="6">
                  <c:v>Génératrice de son (ex : Music LM)</c:v>
                </c:pt>
                <c:pt idx="7">
                  <c:v>Aucune</c:v>
                </c:pt>
              </c:strCache>
            </c:strRef>
          </c:cat>
          <c:val>
            <c:numRef>
              <c:f>'plus utilisé'!$B$7:$I$7</c:f>
              <c:numCache>
                <c:formatCode>0.00%</c:formatCode>
                <c:ptCount val="8"/>
                <c:pt idx="0">
                  <c:v>0.88658146964856233</c:v>
                </c:pt>
                <c:pt idx="1">
                  <c:v>0.73162939297124596</c:v>
                </c:pt>
                <c:pt idx="2">
                  <c:v>0.65814696485623003</c:v>
                </c:pt>
                <c:pt idx="3">
                  <c:v>0.2795527156549521</c:v>
                </c:pt>
                <c:pt idx="4">
                  <c:v>0.22044728434504793</c:v>
                </c:pt>
                <c:pt idx="5">
                  <c:v>9.2651757188498399E-2</c:v>
                </c:pt>
                <c:pt idx="6">
                  <c:v>5.7507987220447282E-2</c:v>
                </c:pt>
                <c:pt idx="7">
                  <c:v>2.0766773162939296E-2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55-421E-B33D-DBD7135871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52898863"/>
        <c:axId val="1620299775"/>
      </c:barChart>
      <c:catAx>
        <c:axId val="15528988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20299775"/>
        <c:crosses val="autoZero"/>
        <c:auto val="1"/>
        <c:lblAlgn val="ctr"/>
        <c:lblOffset val="100"/>
        <c:noMultiLvlLbl val="0"/>
      </c:catAx>
      <c:valAx>
        <c:axId val="16202997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528988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Confiance en l'IA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D720-4ADF-A1F1-F873379067F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720-4ADF-A1F1-F873379067F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D720-4ADF-A1F1-F873379067FE}"/>
              </c:ext>
            </c:extLst>
          </c:dPt>
          <c:cat>
            <c:numRef>
              <c:f>confiance!$D$2:$D$5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cat>
          <c:val>
            <c:numRef>
              <c:f>confiance!$E$2:$E$5</c:f>
              <c:numCache>
                <c:formatCode>0.00%</c:formatCode>
                <c:ptCount val="4"/>
                <c:pt idx="0">
                  <c:v>6.5495207667731634E-2</c:v>
                </c:pt>
                <c:pt idx="1">
                  <c:v>0.52875399361022368</c:v>
                </c:pt>
                <c:pt idx="2">
                  <c:v>0.36741214057507987</c:v>
                </c:pt>
                <c:pt idx="3">
                  <c:v>3.8338658146964855E-2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A7-4365-B103-CC22310A59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8788271"/>
        <c:axId val="1687629103"/>
      </c:barChart>
      <c:catAx>
        <c:axId val="1618788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87629103"/>
        <c:crosses val="autoZero"/>
        <c:auto val="1"/>
        <c:lblAlgn val="ctr"/>
        <c:lblOffset val="100"/>
        <c:noMultiLvlLbl val="0"/>
      </c:catAx>
      <c:valAx>
        <c:axId val="1687629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187882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Satisfaction</a:t>
            </a:r>
            <a:r>
              <a:rPr lang="fr-FR" baseline="0"/>
              <a:t> face aux résultats que les IA proposent</a:t>
            </a:r>
            <a:endParaRPr lang="fr-F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'résultat satis '!$C$4:$C$6</c:f>
              <c:strCache>
                <c:ptCount val="3"/>
                <c:pt idx="0">
                  <c:v>Très satisfaisants</c:v>
                </c:pt>
                <c:pt idx="1">
                  <c:v>Plutôt Satisfaisants</c:v>
                </c:pt>
                <c:pt idx="2">
                  <c:v>Peu satisfaisants</c:v>
                </c:pt>
              </c:strCache>
            </c:strRef>
          </c:cat>
          <c:val>
            <c:numRef>
              <c:f>'résultat satis '!$D$4:$D$6</c:f>
              <c:numCache>
                <c:formatCode>0.00%</c:formatCode>
                <c:ptCount val="3"/>
                <c:pt idx="0">
                  <c:v>0.12351945854483926</c:v>
                </c:pt>
                <c:pt idx="1">
                  <c:v>0.7952622673434856</c:v>
                </c:pt>
                <c:pt idx="2">
                  <c:v>8.1218274111675121E-2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33-4EE7-9130-B45F4C70FA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15750159"/>
        <c:axId val="1399332191"/>
      </c:barChart>
      <c:catAx>
        <c:axId val="10157501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399332191"/>
        <c:crosses val="autoZero"/>
        <c:auto val="1"/>
        <c:lblAlgn val="ctr"/>
        <c:lblOffset val="100"/>
        <c:noMultiLvlLbl val="0"/>
      </c:catAx>
      <c:valAx>
        <c:axId val="1399332191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157501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Efficacité de l'IA par rapport à l'enseignement traditionnelle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efficacité!$D$2:$D$5</c:f>
              <c:strCache>
                <c:ptCount val="4"/>
                <c:pt idx="0">
                  <c:v>Je ne sais pas</c:v>
                </c:pt>
                <c:pt idx="1">
                  <c:v>Moins efficace</c:v>
                </c:pt>
                <c:pt idx="2">
                  <c:v>Equivalente</c:v>
                </c:pt>
                <c:pt idx="3">
                  <c:v>Plus efficace</c:v>
                </c:pt>
              </c:strCache>
            </c:strRef>
          </c:cat>
          <c:val>
            <c:numRef>
              <c:f>efficacité!$E$2:$E$5</c:f>
              <c:numCache>
                <c:formatCode>0.00%</c:formatCode>
                <c:ptCount val="4"/>
                <c:pt idx="0">
                  <c:v>0.14536741214057508</c:v>
                </c:pt>
                <c:pt idx="1">
                  <c:v>0.40734824281150162</c:v>
                </c:pt>
                <c:pt idx="2">
                  <c:v>0.25878594249201275</c:v>
                </c:pt>
                <c:pt idx="3">
                  <c:v>0.18849840255591055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07-4A0C-ACD5-181166432F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21187055"/>
        <c:axId val="1687636175"/>
      </c:barChart>
      <c:catAx>
        <c:axId val="16211870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87636175"/>
        <c:crosses val="autoZero"/>
        <c:auto val="1"/>
        <c:lblAlgn val="ctr"/>
        <c:lblOffset val="100"/>
        <c:noMultiLvlLbl val="0"/>
      </c:catAx>
      <c:valAx>
        <c:axId val="16876361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211870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Difficultés</a:t>
            </a:r>
            <a:r>
              <a:rPr lang="fr-FR" baseline="0"/>
              <a:t> principales dans l'utilisation de l'IA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45756954140192696"/>
          <c:y val="0.11288818418322726"/>
          <c:w val="0.51618399317685648"/>
          <c:h val="0.7729836092765800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tableau!$H$3</c:f>
              <c:strCache>
                <c:ptCount val="1"/>
                <c:pt idx="0">
                  <c:v>oui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tableau!$G$4:$G$10</c:f>
              <c:strCache>
                <c:ptCount val="7"/>
                <c:pt idx="0">
                  <c:v>Complexité des algorithmes et de leur mise en œuvre </c:v>
                </c:pt>
                <c:pt idx="1">
                  <c:v>Difficultés à interpréter les résultats ou les décisions prises par l'IA</c:v>
                </c:pt>
                <c:pt idx="2">
                  <c:v>Problèmes liés à l'éthique ou à la confidentialité des données</c:v>
                </c:pt>
                <c:pt idx="3">
                  <c:v>Besoin de compétences techniques spécifiques pour utiliser efficacement l'IA </c:v>
                </c:pt>
                <c:pt idx="4">
                  <c:v>Contraintes liées aux ressources matérielles ou informatiques</c:v>
                </c:pt>
                <c:pt idx="5">
                  <c:v>Difficultés de formulation de la requête pour obtenir un résultat satisfaisant</c:v>
                </c:pt>
                <c:pt idx="6">
                  <c:v>Je ne rencontre pas de difficultés ou je n'utilise pas l'IA</c:v>
                </c:pt>
              </c:strCache>
            </c:strRef>
          </c:cat>
          <c:val>
            <c:numRef>
              <c:f>tableau!$H$4:$H$10</c:f>
              <c:numCache>
                <c:formatCode>0.00%</c:formatCode>
                <c:ptCount val="7"/>
                <c:pt idx="0">
                  <c:v>0.12779552715654952</c:v>
                </c:pt>
                <c:pt idx="1">
                  <c:v>0.22843450479233227</c:v>
                </c:pt>
                <c:pt idx="2">
                  <c:v>0.27795527156549521</c:v>
                </c:pt>
                <c:pt idx="3">
                  <c:v>0.1485623003194888</c:v>
                </c:pt>
                <c:pt idx="4">
                  <c:v>9.5846645367412137E-2</c:v>
                </c:pt>
                <c:pt idx="5">
                  <c:v>0.37380191693290737</c:v>
                </c:pt>
                <c:pt idx="6">
                  <c:v>0.15175718849840256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03-4693-B889-BE5CF62B4D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46096783"/>
        <c:axId val="187715807"/>
      </c:barChart>
      <c:catAx>
        <c:axId val="2460967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7715807"/>
        <c:crosses val="autoZero"/>
        <c:auto val="1"/>
        <c:lblAlgn val="ctr"/>
        <c:lblOffset val="100"/>
        <c:noMultiLvlLbl val="0"/>
      </c:catAx>
      <c:valAx>
        <c:axId val="1877158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46096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Préoccupation par le fait que l'IA puisse affecter les perspectives d'emploi dans votre domaine </a:t>
            </a:r>
          </a:p>
        </c:rich>
      </c:tx>
      <c:layout>
        <c:manualLayout>
          <c:xMode val="edge"/>
          <c:yMode val="edge"/>
          <c:x val="0.14498812304332179"/>
          <c:y val="4.53376105764557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tableau!$A$15:$A$19</c:f>
              <c:strCache>
                <c:ptCount val="5"/>
                <c:pt idx="0">
                  <c:v>Non, pas du tout</c:v>
                </c:pt>
                <c:pt idx="1">
                  <c:v>Non, plutôt pas</c:v>
                </c:pt>
                <c:pt idx="2">
                  <c:v>Oui, plutôt</c:v>
                </c:pt>
                <c:pt idx="3">
                  <c:v>Oui, totalement</c:v>
                </c:pt>
                <c:pt idx="4">
                  <c:v>aucune reponse</c:v>
                </c:pt>
              </c:strCache>
            </c:strRef>
          </c:cat>
          <c:val>
            <c:numRef>
              <c:f>tableau!$B$15:$B$19</c:f>
              <c:numCache>
                <c:formatCode>0.00%</c:formatCode>
                <c:ptCount val="5"/>
                <c:pt idx="0">
                  <c:v>9.2651757188498399E-2</c:v>
                </c:pt>
                <c:pt idx="1">
                  <c:v>0.22843450479233227</c:v>
                </c:pt>
                <c:pt idx="2">
                  <c:v>0.28753993610223644</c:v>
                </c:pt>
                <c:pt idx="3">
                  <c:v>0.12460063897763578</c:v>
                </c:pt>
                <c:pt idx="4">
                  <c:v>0.26677316293929715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EA-4124-8FDE-FD2AAC2F5E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83587791"/>
        <c:axId val="2095320335"/>
      </c:barChart>
      <c:catAx>
        <c:axId val="20835877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95320335"/>
        <c:crosses val="autoZero"/>
        <c:auto val="1"/>
        <c:lblAlgn val="ctr"/>
        <c:lblOffset val="100"/>
        <c:noMultiLvlLbl val="0"/>
      </c:catAx>
      <c:valAx>
        <c:axId val="20953203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835877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Êtes-vous capable de différencier une production réalisée par l’IA de celle d’un.e étudiant.e 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tableau!$A$38:$A$41</c:f>
              <c:strCache>
                <c:ptCount val="4"/>
                <c:pt idx="0">
                  <c:v>Non, assez difficilement</c:v>
                </c:pt>
                <c:pt idx="1">
                  <c:v>Non, très difficilement</c:v>
                </c:pt>
                <c:pt idx="2">
                  <c:v>Oui, assez facilement</c:v>
                </c:pt>
                <c:pt idx="3">
                  <c:v>Oui, très facilement</c:v>
                </c:pt>
              </c:strCache>
            </c:strRef>
          </c:cat>
          <c:val>
            <c:numRef>
              <c:f>tableau!$B$38:$B$41</c:f>
              <c:numCache>
                <c:formatCode>0.00%</c:formatCode>
                <c:ptCount val="4"/>
                <c:pt idx="0">
                  <c:v>0.28813559322033899</c:v>
                </c:pt>
                <c:pt idx="1">
                  <c:v>8.4745762711864403E-2</c:v>
                </c:pt>
                <c:pt idx="2">
                  <c:v>0.52542372881355937</c:v>
                </c:pt>
                <c:pt idx="3">
                  <c:v>0.10169491525423729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5B-49B0-A856-BB1D172EDE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46085743"/>
        <c:axId val="187712335"/>
      </c:barChart>
      <c:catAx>
        <c:axId val="2460857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7712335"/>
        <c:crosses val="autoZero"/>
        <c:auto val="1"/>
        <c:lblAlgn val="ctr"/>
        <c:lblOffset val="100"/>
        <c:noMultiLvlLbl val="0"/>
      </c:catAx>
      <c:valAx>
        <c:axId val="1877123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46085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Les craintes vis-à-vis de l’utilisation de l’IA selon le </a:t>
            </a:r>
            <a:r>
              <a:rPr lang="fr-FR" dirty="0" err="1"/>
              <a:t>Satut</a:t>
            </a:r>
            <a:r>
              <a:rPr lang="fr-FR" dirty="0"/>
              <a:t> dans l’IUT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'Bivarier mathis'!$K$26</c:f>
              <c:strCache>
                <c:ptCount val="1"/>
                <c:pt idx="0">
                  <c:v>enseignant ou enseignant-chercheur permanent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'Bivarier mathis'!$L$25:$O$25</c:f>
              <c:strCache>
                <c:ptCount val="4"/>
                <c:pt idx="0">
                  <c:v>[Diminution des compétences fondamentales ]</c:v>
                </c:pt>
                <c:pt idx="1">
                  <c:v>  [Réduction de la créativité ]</c:v>
                </c:pt>
                <c:pt idx="2">
                  <c:v> [Exposition aux risques liés aux pannes techniques ]</c:v>
                </c:pt>
                <c:pt idx="3">
                  <c:v> [Aucune crainte]</c:v>
                </c:pt>
              </c:strCache>
            </c:strRef>
          </c:cat>
          <c:val>
            <c:numRef>
              <c:f>'Bivarier mathis'!$L$26:$O$26</c:f>
              <c:numCache>
                <c:formatCode>0.00%</c:formatCode>
                <c:ptCount val="4"/>
                <c:pt idx="0">
                  <c:v>6.2100000000000002E-2</c:v>
                </c:pt>
                <c:pt idx="1">
                  <c:v>3.4299999999999997E-2</c:v>
                </c:pt>
                <c:pt idx="2">
                  <c:v>2.0999999999999999E-3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EA-45B2-A23B-7E7D9E351909}"/>
            </c:ext>
          </c:extLst>
        </c:ser>
        <c:ser>
          <c:idx val="1"/>
          <c:order val="1"/>
          <c:tx>
            <c:strRef>
              <c:f>'Bivarier mathis'!$K$27</c:f>
              <c:strCache>
                <c:ptCount val="1"/>
                <c:pt idx="0">
                  <c:v>enseignant vacataire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'Bivarier mathis'!$L$25:$O$25</c:f>
              <c:strCache>
                <c:ptCount val="4"/>
                <c:pt idx="0">
                  <c:v>[Diminution des compétences fondamentales ]</c:v>
                </c:pt>
                <c:pt idx="1">
                  <c:v>  [Réduction de la créativité ]</c:v>
                </c:pt>
                <c:pt idx="2">
                  <c:v> [Exposition aux risques liés aux pannes techniques ]</c:v>
                </c:pt>
                <c:pt idx="3">
                  <c:v> [Aucune crainte]</c:v>
                </c:pt>
              </c:strCache>
            </c:strRef>
          </c:cat>
          <c:val>
            <c:numRef>
              <c:f>'Bivarier mathis'!$L$27:$O$27</c:f>
              <c:numCache>
                <c:formatCode>0.00%</c:formatCode>
                <c:ptCount val="4"/>
                <c:pt idx="0">
                  <c:v>0.03</c:v>
                </c:pt>
                <c:pt idx="1">
                  <c:v>1.9300000000000001E-2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EA-45B2-A23B-7E7D9E351909}"/>
            </c:ext>
          </c:extLst>
        </c:ser>
        <c:ser>
          <c:idx val="2"/>
          <c:order val="2"/>
          <c:tx>
            <c:strRef>
              <c:f>'Bivarier mathis'!$K$28</c:f>
              <c:strCache>
                <c:ptCount val="1"/>
                <c:pt idx="0">
                  <c:v>étudiant.e en apprentissage ou en DU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'Bivarier mathis'!$L$25:$O$25</c:f>
              <c:strCache>
                <c:ptCount val="4"/>
                <c:pt idx="0">
                  <c:v>[Diminution des compétences fondamentales ]</c:v>
                </c:pt>
                <c:pt idx="1">
                  <c:v>  [Réduction de la créativité ]</c:v>
                </c:pt>
                <c:pt idx="2">
                  <c:v> [Exposition aux risques liés aux pannes techniques ]</c:v>
                </c:pt>
                <c:pt idx="3">
                  <c:v> [Aucune crainte]</c:v>
                </c:pt>
              </c:strCache>
            </c:strRef>
          </c:cat>
          <c:val>
            <c:numRef>
              <c:f>'Bivarier mathis'!$L$28:$O$28</c:f>
              <c:numCache>
                <c:formatCode>0.00%</c:formatCode>
                <c:ptCount val="4"/>
                <c:pt idx="0">
                  <c:v>9.4200000000000006E-2</c:v>
                </c:pt>
                <c:pt idx="1">
                  <c:v>0.11559999999999999</c:v>
                </c:pt>
                <c:pt idx="2">
                  <c:v>0.03</c:v>
                </c:pt>
                <c:pt idx="3">
                  <c:v>1.2800000000000001E-2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EA-45B2-A23B-7E7D9E351909}"/>
            </c:ext>
          </c:extLst>
        </c:ser>
        <c:ser>
          <c:idx val="3"/>
          <c:order val="3"/>
          <c:tx>
            <c:strRef>
              <c:f>'Bivarier mathis'!$K$29</c:f>
              <c:strCache>
                <c:ptCount val="1"/>
                <c:pt idx="0">
                  <c:v>étudiant.e en formation initiale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'Bivarier mathis'!$L$25:$O$25</c:f>
              <c:strCache>
                <c:ptCount val="4"/>
                <c:pt idx="0">
                  <c:v>[Diminution des compétences fondamentales ]</c:v>
                </c:pt>
                <c:pt idx="1">
                  <c:v>  [Réduction de la créativité ]</c:v>
                </c:pt>
                <c:pt idx="2">
                  <c:v> [Exposition aux risques liés aux pannes techniques ]</c:v>
                </c:pt>
                <c:pt idx="3">
                  <c:v> [Aucune crainte]</c:v>
                </c:pt>
              </c:strCache>
            </c:strRef>
          </c:cat>
          <c:val>
            <c:numRef>
              <c:f>'Bivarier mathis'!$L$29:$O$29</c:f>
              <c:numCache>
                <c:formatCode>0.00%</c:formatCode>
                <c:ptCount val="4"/>
                <c:pt idx="0">
                  <c:v>0.29549999999999998</c:v>
                </c:pt>
                <c:pt idx="1">
                  <c:v>0.36620000000000003</c:v>
                </c:pt>
                <c:pt idx="2">
                  <c:v>8.7800000000000003E-2</c:v>
                </c:pt>
                <c:pt idx="3">
                  <c:v>2.5700000000000001E-2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8EA-45B2-A23B-7E7D9E3519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755873775"/>
        <c:axId val="1754560431"/>
      </c:barChart>
      <c:catAx>
        <c:axId val="1755873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54560431"/>
        <c:crosses val="autoZero"/>
        <c:auto val="1"/>
        <c:lblAlgn val="ctr"/>
        <c:lblOffset val="100"/>
        <c:noMultiLvlLbl val="0"/>
      </c:catAx>
      <c:valAx>
        <c:axId val="1754560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558737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3A265E-A8A2-4990-9323-6A65C0DD79E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6824B1-D334-4481-AFFF-D2A98F890329}">
      <dgm:prSet phldrT="[Text]" phldr="0"/>
      <dgm:spPr>
        <a:solidFill>
          <a:srgbClr val="8DAB8E"/>
        </a:solidFill>
        <a:ln>
          <a:solidFill>
            <a:schemeClr val="tx2"/>
          </a:solidFill>
        </a:ln>
      </dgm:spPr>
      <dgm:t>
        <a:bodyPr/>
        <a:lstStyle/>
        <a:p>
          <a:pPr rtl="0"/>
          <a:r>
            <a:rPr lang="en-US" dirty="0">
              <a:latin typeface="Franklin Gothic Book" panose="020B0503020102020204"/>
            </a:rPr>
            <a:t>1 : Pas du tout </a:t>
          </a:r>
          <a:r>
            <a:rPr lang="en-US" dirty="0" err="1">
              <a:latin typeface="Franklin Gothic Book" panose="020B0503020102020204"/>
            </a:rPr>
            <a:t>confiance</a:t>
          </a:r>
          <a:endParaRPr lang="en-US" dirty="0"/>
        </a:p>
      </dgm:t>
    </dgm:pt>
    <dgm:pt modelId="{F9EFB92A-A9B3-45BA-89A5-0E19CCA783AD}" type="parTrans" cxnId="{6AC07AE4-36A1-4B5A-999D-D9606DD7ED58}">
      <dgm:prSet/>
      <dgm:spPr/>
      <dgm:t>
        <a:bodyPr/>
        <a:lstStyle/>
        <a:p>
          <a:endParaRPr lang="en-US"/>
        </a:p>
      </dgm:t>
    </dgm:pt>
    <dgm:pt modelId="{F1CE7EFB-C179-42E8-81C4-1B9038EE01F7}" type="sibTrans" cxnId="{6AC07AE4-36A1-4B5A-999D-D9606DD7ED58}">
      <dgm:prSet/>
      <dgm:spPr/>
      <dgm:t>
        <a:bodyPr/>
        <a:lstStyle/>
        <a:p>
          <a:endParaRPr lang="en-US"/>
        </a:p>
      </dgm:t>
    </dgm:pt>
    <dgm:pt modelId="{521E4B71-A27C-4F58-8E30-3B35A0AC5F2E}">
      <dgm:prSet phldrT="[Text]" phldr="0"/>
      <dgm:spPr>
        <a:solidFill>
          <a:srgbClr val="897B61"/>
        </a:solidFill>
        <a:ln>
          <a:solidFill>
            <a:schemeClr val="tx2"/>
          </a:solidFill>
        </a:ln>
      </dgm:spPr>
      <dgm:t>
        <a:bodyPr/>
        <a:lstStyle/>
        <a:p>
          <a:pPr rtl="0"/>
          <a:r>
            <a:rPr lang="en-US">
              <a:latin typeface="Franklin Gothic Book" panose="020B0503020102020204"/>
            </a:rPr>
            <a:t>2 </a:t>
          </a:r>
          <a:endParaRPr lang="en-US"/>
        </a:p>
      </dgm:t>
    </dgm:pt>
    <dgm:pt modelId="{135F14E5-C036-45A9-B927-14DF4D916A67}" type="parTrans" cxnId="{D029A0D0-ED9D-4B81-A211-ECA59188347D}">
      <dgm:prSet/>
      <dgm:spPr/>
      <dgm:t>
        <a:bodyPr/>
        <a:lstStyle/>
        <a:p>
          <a:endParaRPr lang="en-US"/>
        </a:p>
      </dgm:t>
    </dgm:pt>
    <dgm:pt modelId="{4AA27BFE-9AAD-4F99-8594-C8BB2EF82789}" type="sibTrans" cxnId="{D029A0D0-ED9D-4B81-A211-ECA59188347D}">
      <dgm:prSet/>
      <dgm:spPr/>
      <dgm:t>
        <a:bodyPr/>
        <a:lstStyle/>
        <a:p>
          <a:endParaRPr lang="en-US"/>
        </a:p>
      </dgm:t>
    </dgm:pt>
    <dgm:pt modelId="{A2D0E081-D610-409D-A7A6-99D9F7CE8FD1}">
      <dgm:prSet phldrT="[Text]" phldr="0"/>
      <dgm:spPr>
        <a:solidFill>
          <a:srgbClr val="E6C069"/>
        </a:solidFill>
        <a:ln>
          <a:solidFill>
            <a:schemeClr val="tx2"/>
          </a:solidFill>
        </a:ln>
      </dgm:spPr>
      <dgm:t>
        <a:bodyPr/>
        <a:lstStyle/>
        <a:p>
          <a:r>
            <a:rPr lang="en-US">
              <a:latin typeface="Franklin Gothic Book" panose="020B0503020102020204"/>
            </a:rPr>
            <a:t>3</a:t>
          </a:r>
          <a:endParaRPr lang="en-US"/>
        </a:p>
      </dgm:t>
    </dgm:pt>
    <dgm:pt modelId="{13257161-0742-4764-BA67-2083001D7CCA}" type="parTrans" cxnId="{7BFC61F2-52AC-47B3-B305-30E1D9A078DC}">
      <dgm:prSet/>
      <dgm:spPr/>
      <dgm:t>
        <a:bodyPr/>
        <a:lstStyle/>
        <a:p>
          <a:endParaRPr lang="en-US"/>
        </a:p>
      </dgm:t>
    </dgm:pt>
    <dgm:pt modelId="{F305A88F-DC01-491B-8420-F8D68571B80B}" type="sibTrans" cxnId="{7BFC61F2-52AC-47B3-B305-30E1D9A078DC}">
      <dgm:prSet/>
      <dgm:spPr/>
      <dgm:t>
        <a:bodyPr/>
        <a:lstStyle/>
        <a:p>
          <a:endParaRPr lang="en-US"/>
        </a:p>
      </dgm:t>
    </dgm:pt>
    <dgm:pt modelId="{DB713387-AD9F-4CBC-834D-9BE431A841F3}">
      <dgm:prSet phldr="0"/>
      <dgm:spPr>
        <a:solidFill>
          <a:srgbClr val="8C8D86"/>
        </a:solidFill>
        <a:ln>
          <a:solidFill>
            <a:schemeClr val="tx2"/>
          </a:solidFill>
        </a:ln>
      </dgm:spPr>
      <dgm:t>
        <a:bodyPr/>
        <a:lstStyle/>
        <a:p>
          <a:pPr rtl="0"/>
          <a:r>
            <a:rPr lang="en-US">
              <a:latin typeface="Franklin Gothic Book" panose="020B0503020102020204"/>
            </a:rPr>
            <a:t>4 : Tout à fait </a:t>
          </a:r>
          <a:r>
            <a:rPr lang="en-US" err="1">
              <a:latin typeface="Franklin Gothic Book" panose="020B0503020102020204"/>
            </a:rPr>
            <a:t>confiance</a:t>
          </a:r>
        </a:p>
      </dgm:t>
    </dgm:pt>
    <dgm:pt modelId="{2EDAF78D-1859-4A15-B739-ED9BA1D25856}" type="parTrans" cxnId="{33683141-8EBD-4063-B385-A237D64B5FB2}">
      <dgm:prSet/>
      <dgm:spPr/>
      <dgm:t>
        <a:bodyPr/>
        <a:lstStyle/>
        <a:p>
          <a:endParaRPr lang="fr-FR"/>
        </a:p>
      </dgm:t>
    </dgm:pt>
    <dgm:pt modelId="{384BF7FF-F1EE-4795-BDCA-6524904B532B}" type="sibTrans" cxnId="{33683141-8EBD-4063-B385-A237D64B5FB2}">
      <dgm:prSet/>
      <dgm:spPr/>
      <dgm:t>
        <a:bodyPr/>
        <a:lstStyle/>
        <a:p>
          <a:endParaRPr lang="fr-FR"/>
        </a:p>
      </dgm:t>
    </dgm:pt>
    <dgm:pt modelId="{37C356A0-0F29-430D-AC2C-A7978EE16E92}" type="pres">
      <dgm:prSet presAssocID="{EB3A265E-A8A2-4990-9323-6A65C0DD79ED}" presName="linear" presStyleCnt="0">
        <dgm:presLayoutVars>
          <dgm:dir/>
          <dgm:animLvl val="lvl"/>
          <dgm:resizeHandles val="exact"/>
        </dgm:presLayoutVars>
      </dgm:prSet>
      <dgm:spPr/>
    </dgm:pt>
    <dgm:pt modelId="{8F3D0C7D-BBFC-4F70-9452-88B4E66102EF}" type="pres">
      <dgm:prSet presAssocID="{0D6824B1-D334-4481-AFFF-D2A98F890329}" presName="parentLin" presStyleCnt="0"/>
      <dgm:spPr/>
    </dgm:pt>
    <dgm:pt modelId="{95A22F2A-DF9C-4338-8A34-927F37A7974B}" type="pres">
      <dgm:prSet presAssocID="{0D6824B1-D334-4481-AFFF-D2A98F890329}" presName="parentLeftMargin" presStyleLbl="node1" presStyleIdx="0" presStyleCnt="4"/>
      <dgm:spPr/>
    </dgm:pt>
    <dgm:pt modelId="{E8C468A4-0C3A-4BCE-A9CE-816C70804BC7}" type="pres">
      <dgm:prSet presAssocID="{0D6824B1-D334-4481-AFFF-D2A98F89032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132A393-54AA-4EC4-97C2-DE29AD61B828}" type="pres">
      <dgm:prSet presAssocID="{0D6824B1-D334-4481-AFFF-D2A98F890329}" presName="negativeSpace" presStyleCnt="0"/>
      <dgm:spPr/>
    </dgm:pt>
    <dgm:pt modelId="{45A65A85-F348-43B8-8F11-E1F03985D1D7}" type="pres">
      <dgm:prSet presAssocID="{0D6824B1-D334-4481-AFFF-D2A98F890329}" presName="childText" presStyleLbl="conFgAcc1" presStyleIdx="0" presStyleCnt="4">
        <dgm:presLayoutVars>
          <dgm:bulletEnabled val="1"/>
        </dgm:presLayoutVars>
      </dgm:prSet>
      <dgm:spPr/>
    </dgm:pt>
    <dgm:pt modelId="{CCFD34A9-195E-42D2-BA54-993DFD366AC6}" type="pres">
      <dgm:prSet presAssocID="{F1CE7EFB-C179-42E8-81C4-1B9038EE01F7}" presName="spaceBetweenRectangles" presStyleCnt="0"/>
      <dgm:spPr/>
    </dgm:pt>
    <dgm:pt modelId="{2EA7D5FC-412B-4813-8558-0728B98A29EA}" type="pres">
      <dgm:prSet presAssocID="{521E4B71-A27C-4F58-8E30-3B35A0AC5F2E}" presName="parentLin" presStyleCnt="0"/>
      <dgm:spPr/>
    </dgm:pt>
    <dgm:pt modelId="{1CD541D8-40DB-4BAB-8DEF-3F50B1CC0BE4}" type="pres">
      <dgm:prSet presAssocID="{521E4B71-A27C-4F58-8E30-3B35A0AC5F2E}" presName="parentLeftMargin" presStyleLbl="node1" presStyleIdx="0" presStyleCnt="4"/>
      <dgm:spPr/>
    </dgm:pt>
    <dgm:pt modelId="{DB35B92D-D6B7-48AD-B4E1-57F4B5EAA481}" type="pres">
      <dgm:prSet presAssocID="{521E4B71-A27C-4F58-8E30-3B35A0AC5F2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D342E88-E50B-4F60-9435-95289FBDA748}" type="pres">
      <dgm:prSet presAssocID="{521E4B71-A27C-4F58-8E30-3B35A0AC5F2E}" presName="negativeSpace" presStyleCnt="0"/>
      <dgm:spPr/>
    </dgm:pt>
    <dgm:pt modelId="{F4FA6F55-CE03-487B-9514-1405EB6C88F8}" type="pres">
      <dgm:prSet presAssocID="{521E4B71-A27C-4F58-8E30-3B35A0AC5F2E}" presName="childText" presStyleLbl="conFgAcc1" presStyleIdx="1" presStyleCnt="4">
        <dgm:presLayoutVars>
          <dgm:bulletEnabled val="1"/>
        </dgm:presLayoutVars>
      </dgm:prSet>
      <dgm:spPr/>
    </dgm:pt>
    <dgm:pt modelId="{85317D53-29A7-4B8F-A194-F2658E181A7D}" type="pres">
      <dgm:prSet presAssocID="{4AA27BFE-9AAD-4F99-8594-C8BB2EF82789}" presName="spaceBetweenRectangles" presStyleCnt="0"/>
      <dgm:spPr/>
    </dgm:pt>
    <dgm:pt modelId="{8A9AE36D-7064-40A1-97AA-BFE2E8867D14}" type="pres">
      <dgm:prSet presAssocID="{A2D0E081-D610-409D-A7A6-99D9F7CE8FD1}" presName="parentLin" presStyleCnt="0"/>
      <dgm:spPr/>
    </dgm:pt>
    <dgm:pt modelId="{9081910F-883D-4291-B629-7788678A4FBC}" type="pres">
      <dgm:prSet presAssocID="{A2D0E081-D610-409D-A7A6-99D9F7CE8FD1}" presName="parentLeftMargin" presStyleLbl="node1" presStyleIdx="1" presStyleCnt="4"/>
      <dgm:spPr/>
    </dgm:pt>
    <dgm:pt modelId="{3D897E51-FA4C-4F4F-A19C-62586799466F}" type="pres">
      <dgm:prSet presAssocID="{A2D0E081-D610-409D-A7A6-99D9F7CE8FD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90807B7-674C-4CC5-86D0-99EE335B9D5D}" type="pres">
      <dgm:prSet presAssocID="{A2D0E081-D610-409D-A7A6-99D9F7CE8FD1}" presName="negativeSpace" presStyleCnt="0"/>
      <dgm:spPr/>
    </dgm:pt>
    <dgm:pt modelId="{0A403C45-7F79-44A0-BEE2-BCC4F20E153C}" type="pres">
      <dgm:prSet presAssocID="{A2D0E081-D610-409D-A7A6-99D9F7CE8FD1}" presName="childText" presStyleLbl="conFgAcc1" presStyleIdx="2" presStyleCnt="4">
        <dgm:presLayoutVars>
          <dgm:bulletEnabled val="1"/>
        </dgm:presLayoutVars>
      </dgm:prSet>
      <dgm:spPr/>
    </dgm:pt>
    <dgm:pt modelId="{03F972C3-54A8-4DB3-A7B4-35822EBC6414}" type="pres">
      <dgm:prSet presAssocID="{F305A88F-DC01-491B-8420-F8D68571B80B}" presName="spaceBetweenRectangles" presStyleCnt="0"/>
      <dgm:spPr/>
    </dgm:pt>
    <dgm:pt modelId="{C9ED0930-519B-4428-BCEB-B2ACAE6D79D2}" type="pres">
      <dgm:prSet presAssocID="{DB713387-AD9F-4CBC-834D-9BE431A841F3}" presName="parentLin" presStyleCnt="0"/>
      <dgm:spPr/>
    </dgm:pt>
    <dgm:pt modelId="{DBBF2EB0-5FD4-449D-B4D4-6A78B53CE096}" type="pres">
      <dgm:prSet presAssocID="{DB713387-AD9F-4CBC-834D-9BE431A841F3}" presName="parentLeftMargin" presStyleLbl="node1" presStyleIdx="2" presStyleCnt="4"/>
      <dgm:spPr/>
    </dgm:pt>
    <dgm:pt modelId="{40EEC096-505E-41FB-A0DD-08CCECCBBD16}" type="pres">
      <dgm:prSet presAssocID="{DB713387-AD9F-4CBC-834D-9BE431A841F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6ECC2C9-A46F-4A44-8B98-3ADCF39F1C0B}" type="pres">
      <dgm:prSet presAssocID="{DB713387-AD9F-4CBC-834D-9BE431A841F3}" presName="negativeSpace" presStyleCnt="0"/>
      <dgm:spPr/>
    </dgm:pt>
    <dgm:pt modelId="{8F21B897-C074-4061-AE80-01D1C4276C5A}" type="pres">
      <dgm:prSet presAssocID="{DB713387-AD9F-4CBC-834D-9BE431A841F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ADF4111-4DD0-458D-8279-9FE1BE0B4354}" type="presOf" srcId="{0D6824B1-D334-4481-AFFF-D2A98F890329}" destId="{E8C468A4-0C3A-4BCE-A9CE-816C70804BC7}" srcOrd="1" destOrd="0" presId="urn:microsoft.com/office/officeart/2005/8/layout/list1"/>
    <dgm:cxn modelId="{33683141-8EBD-4063-B385-A237D64B5FB2}" srcId="{EB3A265E-A8A2-4990-9323-6A65C0DD79ED}" destId="{DB713387-AD9F-4CBC-834D-9BE431A841F3}" srcOrd="3" destOrd="0" parTransId="{2EDAF78D-1859-4A15-B739-ED9BA1D25856}" sibTransId="{384BF7FF-F1EE-4795-BDCA-6524904B532B}"/>
    <dgm:cxn modelId="{0BBF804C-804F-4A7B-9183-A20E58F2DC0F}" type="presOf" srcId="{0D6824B1-D334-4481-AFFF-D2A98F890329}" destId="{95A22F2A-DF9C-4338-8A34-927F37A7974B}" srcOrd="0" destOrd="0" presId="urn:microsoft.com/office/officeart/2005/8/layout/list1"/>
    <dgm:cxn modelId="{92838376-A452-4932-9CE7-85691A5683B3}" type="presOf" srcId="{DB713387-AD9F-4CBC-834D-9BE431A841F3}" destId="{40EEC096-505E-41FB-A0DD-08CCECCBBD16}" srcOrd="1" destOrd="0" presId="urn:microsoft.com/office/officeart/2005/8/layout/list1"/>
    <dgm:cxn modelId="{5AD93580-71E5-4523-819D-522272BB3E42}" type="presOf" srcId="{521E4B71-A27C-4F58-8E30-3B35A0AC5F2E}" destId="{1CD541D8-40DB-4BAB-8DEF-3F50B1CC0BE4}" srcOrd="0" destOrd="0" presId="urn:microsoft.com/office/officeart/2005/8/layout/list1"/>
    <dgm:cxn modelId="{574B66AB-0E80-4FFF-A8C3-CB9ABF1F672C}" type="presOf" srcId="{DB713387-AD9F-4CBC-834D-9BE431A841F3}" destId="{DBBF2EB0-5FD4-449D-B4D4-6A78B53CE096}" srcOrd="0" destOrd="0" presId="urn:microsoft.com/office/officeart/2005/8/layout/list1"/>
    <dgm:cxn modelId="{6840F6CF-FAC2-45BB-93E8-F999EE69A97C}" type="presOf" srcId="{521E4B71-A27C-4F58-8E30-3B35A0AC5F2E}" destId="{DB35B92D-D6B7-48AD-B4E1-57F4B5EAA481}" srcOrd="1" destOrd="0" presId="urn:microsoft.com/office/officeart/2005/8/layout/list1"/>
    <dgm:cxn modelId="{D029A0D0-ED9D-4B81-A211-ECA59188347D}" srcId="{EB3A265E-A8A2-4990-9323-6A65C0DD79ED}" destId="{521E4B71-A27C-4F58-8E30-3B35A0AC5F2E}" srcOrd="1" destOrd="0" parTransId="{135F14E5-C036-45A9-B927-14DF4D916A67}" sibTransId="{4AA27BFE-9AAD-4F99-8594-C8BB2EF82789}"/>
    <dgm:cxn modelId="{901B0CE2-5B53-42D2-AA9D-99F434ABAC52}" type="presOf" srcId="{A2D0E081-D610-409D-A7A6-99D9F7CE8FD1}" destId="{9081910F-883D-4291-B629-7788678A4FBC}" srcOrd="0" destOrd="0" presId="urn:microsoft.com/office/officeart/2005/8/layout/list1"/>
    <dgm:cxn modelId="{6AC07AE4-36A1-4B5A-999D-D9606DD7ED58}" srcId="{EB3A265E-A8A2-4990-9323-6A65C0DD79ED}" destId="{0D6824B1-D334-4481-AFFF-D2A98F890329}" srcOrd="0" destOrd="0" parTransId="{F9EFB92A-A9B3-45BA-89A5-0E19CCA783AD}" sibTransId="{F1CE7EFB-C179-42E8-81C4-1B9038EE01F7}"/>
    <dgm:cxn modelId="{825691E7-1BB6-4A3D-B4C1-D17B7EC468AA}" type="presOf" srcId="{EB3A265E-A8A2-4990-9323-6A65C0DD79ED}" destId="{37C356A0-0F29-430D-AC2C-A7978EE16E92}" srcOrd="0" destOrd="0" presId="urn:microsoft.com/office/officeart/2005/8/layout/list1"/>
    <dgm:cxn modelId="{7BFC61F2-52AC-47B3-B305-30E1D9A078DC}" srcId="{EB3A265E-A8A2-4990-9323-6A65C0DD79ED}" destId="{A2D0E081-D610-409D-A7A6-99D9F7CE8FD1}" srcOrd="2" destOrd="0" parTransId="{13257161-0742-4764-BA67-2083001D7CCA}" sibTransId="{F305A88F-DC01-491B-8420-F8D68571B80B}"/>
    <dgm:cxn modelId="{6D219EFE-2E7A-4343-AA7B-CB2DA39CA0CB}" type="presOf" srcId="{A2D0E081-D610-409D-A7A6-99D9F7CE8FD1}" destId="{3D897E51-FA4C-4F4F-A19C-62586799466F}" srcOrd="1" destOrd="0" presId="urn:microsoft.com/office/officeart/2005/8/layout/list1"/>
    <dgm:cxn modelId="{229738D1-2CC2-4D29-9E3E-A0BFE35ABD2C}" type="presParOf" srcId="{37C356A0-0F29-430D-AC2C-A7978EE16E92}" destId="{8F3D0C7D-BBFC-4F70-9452-88B4E66102EF}" srcOrd="0" destOrd="0" presId="urn:microsoft.com/office/officeart/2005/8/layout/list1"/>
    <dgm:cxn modelId="{D301130F-722F-4155-9413-6D8197DE1D01}" type="presParOf" srcId="{8F3D0C7D-BBFC-4F70-9452-88B4E66102EF}" destId="{95A22F2A-DF9C-4338-8A34-927F37A7974B}" srcOrd="0" destOrd="0" presId="urn:microsoft.com/office/officeart/2005/8/layout/list1"/>
    <dgm:cxn modelId="{879A1E2D-AA01-41CD-A77C-7DD77FE66A2E}" type="presParOf" srcId="{8F3D0C7D-BBFC-4F70-9452-88B4E66102EF}" destId="{E8C468A4-0C3A-4BCE-A9CE-816C70804BC7}" srcOrd="1" destOrd="0" presId="urn:microsoft.com/office/officeart/2005/8/layout/list1"/>
    <dgm:cxn modelId="{D1DBE7AD-5D49-468D-BE19-8FC00EC9D2A4}" type="presParOf" srcId="{37C356A0-0F29-430D-AC2C-A7978EE16E92}" destId="{A132A393-54AA-4EC4-97C2-DE29AD61B828}" srcOrd="1" destOrd="0" presId="urn:microsoft.com/office/officeart/2005/8/layout/list1"/>
    <dgm:cxn modelId="{A2EFFAB2-E0B1-402A-B65E-F84032A9B6FA}" type="presParOf" srcId="{37C356A0-0F29-430D-AC2C-A7978EE16E92}" destId="{45A65A85-F348-43B8-8F11-E1F03985D1D7}" srcOrd="2" destOrd="0" presId="urn:microsoft.com/office/officeart/2005/8/layout/list1"/>
    <dgm:cxn modelId="{94734755-6C63-4F40-98B1-77F8A4CBBE96}" type="presParOf" srcId="{37C356A0-0F29-430D-AC2C-A7978EE16E92}" destId="{CCFD34A9-195E-42D2-BA54-993DFD366AC6}" srcOrd="3" destOrd="0" presId="urn:microsoft.com/office/officeart/2005/8/layout/list1"/>
    <dgm:cxn modelId="{FAE837CB-191B-4AE4-BEB4-8D3136C8E8B6}" type="presParOf" srcId="{37C356A0-0F29-430D-AC2C-A7978EE16E92}" destId="{2EA7D5FC-412B-4813-8558-0728B98A29EA}" srcOrd="4" destOrd="0" presId="urn:microsoft.com/office/officeart/2005/8/layout/list1"/>
    <dgm:cxn modelId="{73A5BFF8-A724-4780-9CA8-D468BC7802F7}" type="presParOf" srcId="{2EA7D5FC-412B-4813-8558-0728B98A29EA}" destId="{1CD541D8-40DB-4BAB-8DEF-3F50B1CC0BE4}" srcOrd="0" destOrd="0" presId="urn:microsoft.com/office/officeart/2005/8/layout/list1"/>
    <dgm:cxn modelId="{3992B6EE-8F16-4B58-901B-CEFBD8F808A3}" type="presParOf" srcId="{2EA7D5FC-412B-4813-8558-0728B98A29EA}" destId="{DB35B92D-D6B7-48AD-B4E1-57F4B5EAA481}" srcOrd="1" destOrd="0" presId="urn:microsoft.com/office/officeart/2005/8/layout/list1"/>
    <dgm:cxn modelId="{C99550F2-E53F-4855-8FC6-A6C2DD8D7FD1}" type="presParOf" srcId="{37C356A0-0F29-430D-AC2C-A7978EE16E92}" destId="{CD342E88-E50B-4F60-9435-95289FBDA748}" srcOrd="5" destOrd="0" presId="urn:microsoft.com/office/officeart/2005/8/layout/list1"/>
    <dgm:cxn modelId="{EBFB51F8-7D8C-4519-A188-2A409879226C}" type="presParOf" srcId="{37C356A0-0F29-430D-AC2C-A7978EE16E92}" destId="{F4FA6F55-CE03-487B-9514-1405EB6C88F8}" srcOrd="6" destOrd="0" presId="urn:microsoft.com/office/officeart/2005/8/layout/list1"/>
    <dgm:cxn modelId="{CFF5218C-80DE-46CA-8E30-E23F901EE42D}" type="presParOf" srcId="{37C356A0-0F29-430D-AC2C-A7978EE16E92}" destId="{85317D53-29A7-4B8F-A194-F2658E181A7D}" srcOrd="7" destOrd="0" presId="urn:microsoft.com/office/officeart/2005/8/layout/list1"/>
    <dgm:cxn modelId="{774F854E-4D8F-44DC-B42A-76230C22C183}" type="presParOf" srcId="{37C356A0-0F29-430D-AC2C-A7978EE16E92}" destId="{8A9AE36D-7064-40A1-97AA-BFE2E8867D14}" srcOrd="8" destOrd="0" presId="urn:microsoft.com/office/officeart/2005/8/layout/list1"/>
    <dgm:cxn modelId="{119759D7-7D73-42AC-B5D9-8261CD963B8B}" type="presParOf" srcId="{8A9AE36D-7064-40A1-97AA-BFE2E8867D14}" destId="{9081910F-883D-4291-B629-7788678A4FBC}" srcOrd="0" destOrd="0" presId="urn:microsoft.com/office/officeart/2005/8/layout/list1"/>
    <dgm:cxn modelId="{1E0F4C0E-6A81-45A2-B4BF-9462F982A596}" type="presParOf" srcId="{8A9AE36D-7064-40A1-97AA-BFE2E8867D14}" destId="{3D897E51-FA4C-4F4F-A19C-62586799466F}" srcOrd="1" destOrd="0" presId="urn:microsoft.com/office/officeart/2005/8/layout/list1"/>
    <dgm:cxn modelId="{152ED7A7-4AC6-4ECF-B4F1-3C65B404C470}" type="presParOf" srcId="{37C356A0-0F29-430D-AC2C-A7978EE16E92}" destId="{B90807B7-674C-4CC5-86D0-99EE335B9D5D}" srcOrd="9" destOrd="0" presId="urn:microsoft.com/office/officeart/2005/8/layout/list1"/>
    <dgm:cxn modelId="{0BBAB7B5-9CC0-4E0C-8F9E-49BE3A2AA68F}" type="presParOf" srcId="{37C356A0-0F29-430D-AC2C-A7978EE16E92}" destId="{0A403C45-7F79-44A0-BEE2-BCC4F20E153C}" srcOrd="10" destOrd="0" presId="urn:microsoft.com/office/officeart/2005/8/layout/list1"/>
    <dgm:cxn modelId="{6C44A2BD-FC0F-4445-B3AE-2728A47271A6}" type="presParOf" srcId="{37C356A0-0F29-430D-AC2C-A7978EE16E92}" destId="{03F972C3-54A8-4DB3-A7B4-35822EBC6414}" srcOrd="11" destOrd="0" presId="urn:microsoft.com/office/officeart/2005/8/layout/list1"/>
    <dgm:cxn modelId="{43C0E75E-8589-413E-B853-BF2EB8C676C7}" type="presParOf" srcId="{37C356A0-0F29-430D-AC2C-A7978EE16E92}" destId="{C9ED0930-519B-4428-BCEB-B2ACAE6D79D2}" srcOrd="12" destOrd="0" presId="urn:microsoft.com/office/officeart/2005/8/layout/list1"/>
    <dgm:cxn modelId="{675ED275-A744-4FD9-90A8-081E51B7DDE0}" type="presParOf" srcId="{C9ED0930-519B-4428-BCEB-B2ACAE6D79D2}" destId="{DBBF2EB0-5FD4-449D-B4D4-6A78B53CE096}" srcOrd="0" destOrd="0" presId="urn:microsoft.com/office/officeart/2005/8/layout/list1"/>
    <dgm:cxn modelId="{F016C22A-7F84-4A64-9857-E819B91D74AB}" type="presParOf" srcId="{C9ED0930-519B-4428-BCEB-B2ACAE6D79D2}" destId="{40EEC096-505E-41FB-A0DD-08CCECCBBD16}" srcOrd="1" destOrd="0" presId="urn:microsoft.com/office/officeart/2005/8/layout/list1"/>
    <dgm:cxn modelId="{91601056-F1A1-493E-8D94-E10F1D18BE30}" type="presParOf" srcId="{37C356A0-0F29-430D-AC2C-A7978EE16E92}" destId="{46ECC2C9-A46F-4A44-8B98-3ADCF39F1C0B}" srcOrd="13" destOrd="0" presId="urn:microsoft.com/office/officeart/2005/8/layout/list1"/>
    <dgm:cxn modelId="{B69DDED9-E2FC-4E41-B70F-E713994BD5C3}" type="presParOf" srcId="{37C356A0-0F29-430D-AC2C-A7978EE16E92}" destId="{8F21B897-C074-4061-AE80-01D1C4276C5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0535D1-1E06-4AB5-A769-2B55DE33E4DD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986A1F5D-6635-4CAE-B8C1-AC3F1FC430EC}">
      <dgm:prSet phldrT="[Texte]" custT="1"/>
      <dgm:spPr/>
      <dgm:t>
        <a:bodyPr/>
        <a:lstStyle/>
        <a:p>
          <a:r>
            <a:rPr lang="fr-FR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Difficultés de formulation</a:t>
          </a:r>
        </a:p>
        <a:p>
          <a:r>
            <a:rPr lang="fr-FR" sz="28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3,8%</a:t>
          </a:r>
        </a:p>
      </dgm:t>
    </dgm:pt>
    <dgm:pt modelId="{A5E7365F-B161-46C4-8A9A-E8780EC34AC4}" type="parTrans" cxnId="{737601FB-178F-458A-8692-653C6B8BA191}">
      <dgm:prSet/>
      <dgm:spPr/>
      <dgm:t>
        <a:bodyPr/>
        <a:lstStyle/>
        <a:p>
          <a:endParaRPr lang="fr-FR"/>
        </a:p>
      </dgm:t>
    </dgm:pt>
    <dgm:pt modelId="{7103036E-2C84-4A6E-9B97-0C3139D19177}" type="sibTrans" cxnId="{737601FB-178F-458A-8692-653C6B8BA191}">
      <dgm:prSet/>
      <dgm:spPr/>
      <dgm:t>
        <a:bodyPr/>
        <a:lstStyle/>
        <a:p>
          <a:endParaRPr lang="fr-FR"/>
        </a:p>
      </dgm:t>
    </dgm:pt>
    <dgm:pt modelId="{03E64D42-8CCC-4603-B1E9-EF5518CDC1AF}">
      <dgm:prSet phldrT="[Texte]" custT="1"/>
      <dgm:spPr/>
      <dgm:t>
        <a:bodyPr/>
        <a:lstStyle/>
        <a:p>
          <a:r>
            <a:rPr lang="fr-FR" sz="2000" b="1">
              <a:latin typeface="Times New Roman" panose="02020603050405020304" pitchFamily="18" charset="0"/>
              <a:cs typeface="Times New Roman" panose="02020603050405020304" pitchFamily="18" charset="0"/>
            </a:rPr>
            <a:t>Confidentialité des données</a:t>
          </a:r>
        </a:p>
        <a:p>
          <a:r>
            <a:rPr lang="fr-FR" sz="2000" b="1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27,8%</a:t>
          </a:r>
        </a:p>
      </dgm:t>
    </dgm:pt>
    <dgm:pt modelId="{EE6487F1-3474-410C-BB17-98A2FE0B250B}" type="parTrans" cxnId="{574B1B67-C724-45F0-BBE9-78E5721D40EA}">
      <dgm:prSet/>
      <dgm:spPr/>
      <dgm:t>
        <a:bodyPr/>
        <a:lstStyle/>
        <a:p>
          <a:endParaRPr lang="fr-FR"/>
        </a:p>
      </dgm:t>
    </dgm:pt>
    <dgm:pt modelId="{E79CEC30-5E3D-4085-B8D7-E314931C4141}" type="sibTrans" cxnId="{574B1B67-C724-45F0-BBE9-78E5721D40EA}">
      <dgm:prSet/>
      <dgm:spPr/>
      <dgm:t>
        <a:bodyPr/>
        <a:lstStyle/>
        <a:p>
          <a:endParaRPr lang="fr-FR"/>
        </a:p>
      </dgm:t>
    </dgm:pt>
    <dgm:pt modelId="{CA1DF1C7-FADD-4145-8258-F933FFA49710}">
      <dgm:prSet phldrT="[Texte]" custT="1"/>
      <dgm:spPr/>
      <dgm:t>
        <a:bodyPr/>
        <a:lstStyle/>
        <a:p>
          <a:r>
            <a:rPr lang="fr-FR" sz="1400" b="1">
              <a:latin typeface="Times New Roman" panose="02020603050405020304" pitchFamily="18" charset="0"/>
              <a:cs typeface="Times New Roman" panose="02020603050405020304" pitchFamily="18" charset="0"/>
            </a:rPr>
            <a:t>Manque d’informations</a:t>
          </a:r>
        </a:p>
        <a:p>
          <a:r>
            <a:rPr lang="fr-FR" sz="1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9,5%</a:t>
          </a:r>
        </a:p>
      </dgm:t>
    </dgm:pt>
    <dgm:pt modelId="{6D5BF1D0-C587-414C-A0B7-ED25EE82894E}" type="parTrans" cxnId="{35234C70-6B14-43BE-B82F-8BDDFF719E0E}">
      <dgm:prSet/>
      <dgm:spPr/>
      <dgm:t>
        <a:bodyPr/>
        <a:lstStyle/>
        <a:p>
          <a:endParaRPr lang="fr-FR"/>
        </a:p>
      </dgm:t>
    </dgm:pt>
    <dgm:pt modelId="{FFD4D9EE-6706-4CD1-9A1C-56E8471F9FF6}" type="sibTrans" cxnId="{35234C70-6B14-43BE-B82F-8BDDFF719E0E}">
      <dgm:prSet/>
      <dgm:spPr/>
      <dgm:t>
        <a:bodyPr/>
        <a:lstStyle/>
        <a:p>
          <a:endParaRPr lang="fr-FR"/>
        </a:p>
      </dgm:t>
    </dgm:pt>
    <dgm:pt modelId="{37AABED8-3808-45A4-84C9-96A684DE3665}" type="pres">
      <dgm:prSet presAssocID="{780535D1-1E06-4AB5-A769-2B55DE33E4DD}" presName="Name0" presStyleCnt="0">
        <dgm:presLayoutVars>
          <dgm:dir/>
          <dgm:animLvl val="lvl"/>
          <dgm:resizeHandles val="exact"/>
        </dgm:presLayoutVars>
      </dgm:prSet>
      <dgm:spPr/>
    </dgm:pt>
    <dgm:pt modelId="{4D52E1AB-7E60-444A-9B26-BFE01B0773C7}" type="pres">
      <dgm:prSet presAssocID="{986A1F5D-6635-4CAE-B8C1-AC3F1FC430EC}" presName="Name8" presStyleCnt="0"/>
      <dgm:spPr/>
    </dgm:pt>
    <dgm:pt modelId="{C7E7F62A-E1BC-4A68-B912-5BD9F7481046}" type="pres">
      <dgm:prSet presAssocID="{986A1F5D-6635-4CAE-B8C1-AC3F1FC430EC}" presName="level" presStyleLbl="node1" presStyleIdx="0" presStyleCnt="3">
        <dgm:presLayoutVars>
          <dgm:chMax val="1"/>
          <dgm:bulletEnabled val="1"/>
        </dgm:presLayoutVars>
      </dgm:prSet>
      <dgm:spPr/>
    </dgm:pt>
    <dgm:pt modelId="{944B1D55-AD1B-476A-8002-97061EE02EBB}" type="pres">
      <dgm:prSet presAssocID="{986A1F5D-6635-4CAE-B8C1-AC3F1FC430E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3C46684-CFB5-4094-8BF4-2F409FCD0ED4}" type="pres">
      <dgm:prSet presAssocID="{03E64D42-8CCC-4603-B1E9-EF5518CDC1AF}" presName="Name8" presStyleCnt="0"/>
      <dgm:spPr/>
    </dgm:pt>
    <dgm:pt modelId="{805681E9-74CE-4CD1-8E0A-3817B8F92B4A}" type="pres">
      <dgm:prSet presAssocID="{03E64D42-8CCC-4603-B1E9-EF5518CDC1AF}" presName="level" presStyleLbl="node1" presStyleIdx="1" presStyleCnt="3">
        <dgm:presLayoutVars>
          <dgm:chMax val="1"/>
          <dgm:bulletEnabled val="1"/>
        </dgm:presLayoutVars>
      </dgm:prSet>
      <dgm:spPr/>
    </dgm:pt>
    <dgm:pt modelId="{8352F7F8-B7B1-4274-A195-9135C6E2FAB1}" type="pres">
      <dgm:prSet presAssocID="{03E64D42-8CCC-4603-B1E9-EF5518CDC1A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B883E07-675F-49A8-A02D-B9504E9652D1}" type="pres">
      <dgm:prSet presAssocID="{CA1DF1C7-FADD-4145-8258-F933FFA49710}" presName="Name8" presStyleCnt="0"/>
      <dgm:spPr/>
    </dgm:pt>
    <dgm:pt modelId="{F77DE66D-56EA-482A-AB35-A854FD1BF018}" type="pres">
      <dgm:prSet presAssocID="{CA1DF1C7-FADD-4145-8258-F933FFA49710}" presName="level" presStyleLbl="node1" presStyleIdx="2" presStyleCnt="3" custScaleX="96146" custScaleY="100000">
        <dgm:presLayoutVars>
          <dgm:chMax val="1"/>
          <dgm:bulletEnabled val="1"/>
        </dgm:presLayoutVars>
      </dgm:prSet>
      <dgm:spPr/>
    </dgm:pt>
    <dgm:pt modelId="{DDADB9ED-AFDE-45AC-B0E0-7B30C566FC6E}" type="pres">
      <dgm:prSet presAssocID="{CA1DF1C7-FADD-4145-8258-F933FFA49710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66975140-FF23-4A7E-8BE3-3A0626885016}" type="presOf" srcId="{03E64D42-8CCC-4603-B1E9-EF5518CDC1AF}" destId="{805681E9-74CE-4CD1-8E0A-3817B8F92B4A}" srcOrd="0" destOrd="0" presId="urn:microsoft.com/office/officeart/2005/8/layout/pyramid3"/>
    <dgm:cxn modelId="{574B1B67-C724-45F0-BBE9-78E5721D40EA}" srcId="{780535D1-1E06-4AB5-A769-2B55DE33E4DD}" destId="{03E64D42-8CCC-4603-B1E9-EF5518CDC1AF}" srcOrd="1" destOrd="0" parTransId="{EE6487F1-3474-410C-BB17-98A2FE0B250B}" sibTransId="{E79CEC30-5E3D-4085-B8D7-E314931C4141}"/>
    <dgm:cxn modelId="{2C6B7369-8D75-424D-BE7A-40F320077DD3}" type="presOf" srcId="{986A1F5D-6635-4CAE-B8C1-AC3F1FC430EC}" destId="{944B1D55-AD1B-476A-8002-97061EE02EBB}" srcOrd="1" destOrd="0" presId="urn:microsoft.com/office/officeart/2005/8/layout/pyramid3"/>
    <dgm:cxn modelId="{35234C70-6B14-43BE-B82F-8BDDFF719E0E}" srcId="{780535D1-1E06-4AB5-A769-2B55DE33E4DD}" destId="{CA1DF1C7-FADD-4145-8258-F933FFA49710}" srcOrd="2" destOrd="0" parTransId="{6D5BF1D0-C587-414C-A0B7-ED25EE82894E}" sibTransId="{FFD4D9EE-6706-4CD1-9A1C-56E8471F9FF6}"/>
    <dgm:cxn modelId="{9EDC3E7D-DFB4-496F-9813-E8B1799054AD}" type="presOf" srcId="{986A1F5D-6635-4CAE-B8C1-AC3F1FC430EC}" destId="{C7E7F62A-E1BC-4A68-B912-5BD9F7481046}" srcOrd="0" destOrd="0" presId="urn:microsoft.com/office/officeart/2005/8/layout/pyramid3"/>
    <dgm:cxn modelId="{03D643B0-61B5-47EC-BD88-DC2DE80BC09E}" type="presOf" srcId="{CA1DF1C7-FADD-4145-8258-F933FFA49710}" destId="{DDADB9ED-AFDE-45AC-B0E0-7B30C566FC6E}" srcOrd="1" destOrd="0" presId="urn:microsoft.com/office/officeart/2005/8/layout/pyramid3"/>
    <dgm:cxn modelId="{1198FBBF-069D-4850-ACCA-DC6BAAF70B17}" type="presOf" srcId="{CA1DF1C7-FADD-4145-8258-F933FFA49710}" destId="{F77DE66D-56EA-482A-AB35-A854FD1BF018}" srcOrd="0" destOrd="0" presId="urn:microsoft.com/office/officeart/2005/8/layout/pyramid3"/>
    <dgm:cxn modelId="{28845CD4-A43D-40B7-A655-DB191E706F23}" type="presOf" srcId="{03E64D42-8CCC-4603-B1E9-EF5518CDC1AF}" destId="{8352F7F8-B7B1-4274-A195-9135C6E2FAB1}" srcOrd="1" destOrd="0" presId="urn:microsoft.com/office/officeart/2005/8/layout/pyramid3"/>
    <dgm:cxn modelId="{EE6C8AFA-2FEF-4804-83B9-0A3E1B7F039F}" type="presOf" srcId="{780535D1-1E06-4AB5-A769-2B55DE33E4DD}" destId="{37AABED8-3808-45A4-84C9-96A684DE3665}" srcOrd="0" destOrd="0" presId="urn:microsoft.com/office/officeart/2005/8/layout/pyramid3"/>
    <dgm:cxn modelId="{737601FB-178F-458A-8692-653C6B8BA191}" srcId="{780535D1-1E06-4AB5-A769-2B55DE33E4DD}" destId="{986A1F5D-6635-4CAE-B8C1-AC3F1FC430EC}" srcOrd="0" destOrd="0" parTransId="{A5E7365F-B161-46C4-8A9A-E8780EC34AC4}" sibTransId="{7103036E-2C84-4A6E-9B97-0C3139D19177}"/>
    <dgm:cxn modelId="{5AD2840E-D104-4104-A962-F6606D1EEA44}" type="presParOf" srcId="{37AABED8-3808-45A4-84C9-96A684DE3665}" destId="{4D52E1AB-7E60-444A-9B26-BFE01B0773C7}" srcOrd="0" destOrd="0" presId="urn:microsoft.com/office/officeart/2005/8/layout/pyramid3"/>
    <dgm:cxn modelId="{C470189B-64B3-481D-926F-E331AE2C2DDC}" type="presParOf" srcId="{4D52E1AB-7E60-444A-9B26-BFE01B0773C7}" destId="{C7E7F62A-E1BC-4A68-B912-5BD9F7481046}" srcOrd="0" destOrd="0" presId="urn:microsoft.com/office/officeart/2005/8/layout/pyramid3"/>
    <dgm:cxn modelId="{4C8B7BB8-84B7-4471-8D40-7C332A4D1B6F}" type="presParOf" srcId="{4D52E1AB-7E60-444A-9B26-BFE01B0773C7}" destId="{944B1D55-AD1B-476A-8002-97061EE02EBB}" srcOrd="1" destOrd="0" presId="urn:microsoft.com/office/officeart/2005/8/layout/pyramid3"/>
    <dgm:cxn modelId="{EC10AD63-EFE5-432D-B6C0-76EAC7A4EA1A}" type="presParOf" srcId="{37AABED8-3808-45A4-84C9-96A684DE3665}" destId="{83C46684-CFB5-4094-8BF4-2F409FCD0ED4}" srcOrd="1" destOrd="0" presId="urn:microsoft.com/office/officeart/2005/8/layout/pyramid3"/>
    <dgm:cxn modelId="{4E0C3688-D669-4C90-B984-7AD1851D41C7}" type="presParOf" srcId="{83C46684-CFB5-4094-8BF4-2F409FCD0ED4}" destId="{805681E9-74CE-4CD1-8E0A-3817B8F92B4A}" srcOrd="0" destOrd="0" presId="urn:microsoft.com/office/officeart/2005/8/layout/pyramid3"/>
    <dgm:cxn modelId="{C812E327-FD91-436D-8F4F-0D6DF1340E04}" type="presParOf" srcId="{83C46684-CFB5-4094-8BF4-2F409FCD0ED4}" destId="{8352F7F8-B7B1-4274-A195-9135C6E2FAB1}" srcOrd="1" destOrd="0" presId="urn:microsoft.com/office/officeart/2005/8/layout/pyramid3"/>
    <dgm:cxn modelId="{17685B0C-C0D8-4D0B-99A3-F4C20496E990}" type="presParOf" srcId="{37AABED8-3808-45A4-84C9-96A684DE3665}" destId="{6B883E07-675F-49A8-A02D-B9504E9652D1}" srcOrd="2" destOrd="0" presId="urn:microsoft.com/office/officeart/2005/8/layout/pyramid3"/>
    <dgm:cxn modelId="{2608CDA2-A84E-49F3-9002-6738399C5B4F}" type="presParOf" srcId="{6B883E07-675F-49A8-A02D-B9504E9652D1}" destId="{F77DE66D-56EA-482A-AB35-A854FD1BF018}" srcOrd="0" destOrd="0" presId="urn:microsoft.com/office/officeart/2005/8/layout/pyramid3"/>
    <dgm:cxn modelId="{DA01087E-9FF7-44DE-A231-3F7353CDFA0F}" type="presParOf" srcId="{6B883E07-675F-49A8-A02D-B9504E9652D1}" destId="{DDADB9ED-AFDE-45AC-B0E0-7B30C566FC6E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EFE2D0-02EE-49E5-B6DA-9A88761E6BC5}" type="doc">
      <dgm:prSet loTypeId="urn:microsoft.com/office/officeart/2005/8/layout/matrix1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AEDE0802-9D98-4441-B2C6-C8B04F6D030C}">
      <dgm:prSet phldrT="[Texte]"/>
      <dgm:spPr/>
      <dgm:t>
        <a:bodyPr/>
        <a:lstStyle/>
        <a:p>
          <a:r>
            <a:rPr lang="fr-FR" b="1" dirty="0">
              <a:latin typeface="Times New Roman" panose="02020603050405020304" pitchFamily="18" charset="0"/>
              <a:cs typeface="Times New Roman" panose="02020603050405020304" pitchFamily="18" charset="0"/>
            </a:rPr>
            <a:t>IA</a:t>
          </a:r>
        </a:p>
      </dgm:t>
    </dgm:pt>
    <dgm:pt modelId="{A5E839A2-002E-47EC-913B-8A2C2FF468A4}" type="parTrans" cxnId="{4980B9B9-C509-48DA-B568-2A60454D0D27}">
      <dgm:prSet/>
      <dgm:spPr/>
      <dgm:t>
        <a:bodyPr/>
        <a:lstStyle/>
        <a:p>
          <a:endParaRPr lang="fr-FR"/>
        </a:p>
      </dgm:t>
    </dgm:pt>
    <dgm:pt modelId="{29ECEED9-3A90-44FE-98EA-AF6F2A5ACD3C}" type="sibTrans" cxnId="{4980B9B9-C509-48DA-B568-2A60454D0D27}">
      <dgm:prSet/>
      <dgm:spPr/>
      <dgm:t>
        <a:bodyPr/>
        <a:lstStyle/>
        <a:p>
          <a:endParaRPr lang="fr-FR"/>
        </a:p>
      </dgm:t>
    </dgm:pt>
    <dgm:pt modelId="{CEF30F65-ABE4-4223-9F53-CB3A22121ED3}">
      <dgm:prSet phldrT="[Texte]"/>
      <dgm:spPr/>
      <dgm:t>
        <a:bodyPr/>
        <a:lstStyle/>
        <a:p>
          <a:r>
            <a:rPr lang="fr-FR" b="1" dirty="0">
              <a:ln>
                <a:solidFill>
                  <a:sysClr val="windowText" lastClr="000000"/>
                </a:solidFill>
              </a:ln>
              <a:latin typeface="Berlin Sans FB" panose="020E0602020502020306" pitchFamily="34" charset="0"/>
              <a:cs typeface="Times New Roman" panose="02020603050405020304" pitchFamily="18" charset="0"/>
            </a:rPr>
            <a:t>Problème</a:t>
          </a:r>
          <a:r>
            <a:rPr lang="fr-FR" dirty="0">
              <a:ln>
                <a:solidFill>
                  <a:sysClr val="windowText" lastClr="000000"/>
                </a:solidFill>
              </a:ln>
              <a:latin typeface="Berlin Sans FB" panose="020E0602020502020306" pitchFamily="34" charset="0"/>
              <a:cs typeface="Times New Roman" panose="02020603050405020304" pitchFamily="18" charset="0"/>
            </a:rPr>
            <a:t> pour le </a:t>
          </a:r>
          <a:r>
            <a:rPr lang="fr-FR" b="1" dirty="0">
              <a:ln>
                <a:solidFill>
                  <a:sysClr val="windowText" lastClr="000000"/>
                </a:solidFill>
              </a:ln>
              <a:latin typeface="Berlin Sans FB" panose="020E0602020502020306" pitchFamily="34" charset="0"/>
              <a:cs typeface="Times New Roman" panose="02020603050405020304" pitchFamily="18" charset="0"/>
            </a:rPr>
            <a:t>développement</a:t>
          </a:r>
          <a:r>
            <a:rPr lang="fr-FR" dirty="0">
              <a:ln>
                <a:solidFill>
                  <a:sysClr val="windowText" lastClr="000000"/>
                </a:solidFill>
              </a:ln>
              <a:latin typeface="Berlin Sans FB" panose="020E0602020502020306" pitchFamily="34" charset="0"/>
              <a:cs typeface="Times New Roman" panose="02020603050405020304" pitchFamily="18" charset="0"/>
            </a:rPr>
            <a:t> des élèves</a:t>
          </a:r>
        </a:p>
      </dgm:t>
    </dgm:pt>
    <dgm:pt modelId="{B6CD83F7-ADC0-432F-9941-0C7310E8407B}" type="parTrans" cxnId="{4F35B242-7B86-4D1A-B3C6-1C9832B101AA}">
      <dgm:prSet/>
      <dgm:spPr/>
      <dgm:t>
        <a:bodyPr/>
        <a:lstStyle/>
        <a:p>
          <a:endParaRPr lang="fr-FR"/>
        </a:p>
      </dgm:t>
    </dgm:pt>
    <dgm:pt modelId="{774B1E9B-3B8B-4BDD-8C73-987B80561EC3}" type="sibTrans" cxnId="{4F35B242-7B86-4D1A-B3C6-1C9832B101AA}">
      <dgm:prSet/>
      <dgm:spPr/>
      <dgm:t>
        <a:bodyPr/>
        <a:lstStyle/>
        <a:p>
          <a:endParaRPr lang="fr-FR"/>
        </a:p>
      </dgm:t>
    </dgm:pt>
    <dgm:pt modelId="{939DAE4C-2ECC-4888-B011-F1A0D4EEC627}">
      <dgm:prSet phldrT="[Texte]"/>
      <dgm:spPr/>
      <dgm:t>
        <a:bodyPr/>
        <a:lstStyle/>
        <a:p>
          <a:r>
            <a:rPr lang="fr-FR" b="1" dirty="0">
              <a:ln>
                <a:solidFill>
                  <a:sysClr val="windowText" lastClr="000000"/>
                </a:solidFill>
              </a:ln>
              <a:latin typeface="Berlin Sans FB" panose="020E0602020502020306" pitchFamily="34" charset="0"/>
              <a:cs typeface="Times New Roman" panose="02020603050405020304" pitchFamily="18" charset="0"/>
            </a:rPr>
            <a:t>Dépendance aux</a:t>
          </a:r>
          <a:r>
            <a:rPr lang="fr-FR" dirty="0">
              <a:ln>
                <a:solidFill>
                  <a:sysClr val="windowText" lastClr="000000"/>
                </a:solidFill>
              </a:ln>
              <a:latin typeface="Berlin Sans FB" panose="020E0602020502020306" pitchFamily="34" charset="0"/>
              <a:cs typeface="Times New Roman" panose="02020603050405020304" pitchFamily="18" charset="0"/>
            </a:rPr>
            <a:t> outils numériques</a:t>
          </a:r>
        </a:p>
      </dgm:t>
    </dgm:pt>
    <dgm:pt modelId="{E1ACAC02-24CC-4281-B1BF-C5DA54C45B7F}" type="parTrans" cxnId="{153AA0BB-4BBA-443C-9ED2-4F5AD36171A4}">
      <dgm:prSet/>
      <dgm:spPr/>
      <dgm:t>
        <a:bodyPr/>
        <a:lstStyle/>
        <a:p>
          <a:endParaRPr lang="fr-FR"/>
        </a:p>
      </dgm:t>
    </dgm:pt>
    <dgm:pt modelId="{4B2B2BA7-4B69-42C5-99DE-5EBBCC44BBAD}" type="sibTrans" cxnId="{153AA0BB-4BBA-443C-9ED2-4F5AD36171A4}">
      <dgm:prSet/>
      <dgm:spPr/>
      <dgm:t>
        <a:bodyPr/>
        <a:lstStyle/>
        <a:p>
          <a:endParaRPr lang="fr-FR"/>
        </a:p>
      </dgm:t>
    </dgm:pt>
    <dgm:pt modelId="{B49B88CE-D989-457A-B32A-A6DB85BA8D71}">
      <dgm:prSet phldrT="[Texte]"/>
      <dgm:spPr/>
      <dgm:t>
        <a:bodyPr/>
        <a:lstStyle/>
        <a:p>
          <a:r>
            <a:rPr lang="fr-FR" b="1" dirty="0">
              <a:ln>
                <a:solidFill>
                  <a:sysClr val="windowText" lastClr="000000"/>
                </a:solidFill>
              </a:ln>
              <a:latin typeface="Berlin Sans FB" panose="020E0602020502020306" pitchFamily="34" charset="0"/>
              <a:cs typeface="Times New Roman" panose="02020603050405020304" pitchFamily="18" charset="0"/>
            </a:rPr>
            <a:t>Outils académiques </a:t>
          </a:r>
          <a:r>
            <a:rPr lang="fr-FR" dirty="0">
              <a:ln>
                <a:solidFill>
                  <a:sysClr val="windowText" lastClr="000000"/>
                </a:solidFill>
              </a:ln>
              <a:latin typeface="Berlin Sans FB" panose="020E0602020502020306" pitchFamily="34" charset="0"/>
              <a:cs typeface="Times New Roman" panose="02020603050405020304" pitchFamily="18" charset="0"/>
            </a:rPr>
            <a:t>et </a:t>
          </a:r>
          <a:r>
            <a:rPr lang="fr-FR" b="1" dirty="0">
              <a:ln>
                <a:solidFill>
                  <a:sysClr val="windowText" lastClr="000000"/>
                </a:solidFill>
              </a:ln>
              <a:latin typeface="Berlin Sans FB" panose="020E0602020502020306" pitchFamily="34" charset="0"/>
              <a:cs typeface="Times New Roman" panose="02020603050405020304" pitchFamily="18" charset="0"/>
            </a:rPr>
            <a:t>développe</a:t>
          </a:r>
          <a:r>
            <a:rPr lang="fr-FR" dirty="0">
              <a:ln>
                <a:solidFill>
                  <a:sysClr val="windowText" lastClr="000000"/>
                </a:solidFill>
              </a:ln>
              <a:latin typeface="Berlin Sans FB" panose="020E0602020502020306" pitchFamily="34" charset="0"/>
              <a:cs typeface="Times New Roman" panose="02020603050405020304" pitchFamily="18" charset="0"/>
            </a:rPr>
            <a:t> les connaissance</a:t>
          </a:r>
        </a:p>
      </dgm:t>
    </dgm:pt>
    <dgm:pt modelId="{234F4A8A-3A94-491C-BABA-B58CE328BF3D}" type="parTrans" cxnId="{860AEFD3-B2CB-4A05-8742-65482E64723F}">
      <dgm:prSet/>
      <dgm:spPr/>
      <dgm:t>
        <a:bodyPr/>
        <a:lstStyle/>
        <a:p>
          <a:endParaRPr lang="fr-FR"/>
        </a:p>
      </dgm:t>
    </dgm:pt>
    <dgm:pt modelId="{A732A4D6-DBEF-490D-8943-34FD754BC665}" type="sibTrans" cxnId="{860AEFD3-B2CB-4A05-8742-65482E64723F}">
      <dgm:prSet/>
      <dgm:spPr/>
      <dgm:t>
        <a:bodyPr/>
        <a:lstStyle/>
        <a:p>
          <a:endParaRPr lang="fr-FR"/>
        </a:p>
      </dgm:t>
    </dgm:pt>
    <dgm:pt modelId="{D17FFB48-D02B-40C8-A9BD-10334DDE98A1}">
      <dgm:prSet phldrT="[Texte]"/>
      <dgm:spPr/>
      <dgm:t>
        <a:bodyPr/>
        <a:lstStyle/>
        <a:p>
          <a:r>
            <a:rPr lang="fr-FR" dirty="0">
              <a:ln>
                <a:solidFill>
                  <a:sysClr val="windowText" lastClr="000000"/>
                </a:solidFill>
              </a:ln>
              <a:latin typeface="Berlin Sans FB" panose="020E0602020502020306" pitchFamily="34" charset="0"/>
              <a:cs typeface="Times New Roman" panose="02020603050405020304" pitchFamily="18" charset="0"/>
            </a:rPr>
            <a:t>L’utilisation de l’IA peut être </a:t>
          </a:r>
          <a:r>
            <a:rPr lang="fr-FR" b="1" dirty="0">
              <a:ln>
                <a:solidFill>
                  <a:sysClr val="windowText" lastClr="000000"/>
                </a:solidFill>
              </a:ln>
              <a:latin typeface="Berlin Sans FB" panose="020E0602020502020306" pitchFamily="34" charset="0"/>
              <a:cs typeface="Times New Roman" panose="02020603050405020304" pitchFamily="18" charset="0"/>
            </a:rPr>
            <a:t>pédagogique</a:t>
          </a:r>
        </a:p>
      </dgm:t>
    </dgm:pt>
    <dgm:pt modelId="{A98CFBB6-E0CF-4AB0-A9C6-DE119F2FF60F}" type="parTrans" cxnId="{12F5EEBA-3AC5-42D5-92E6-2FCC2B0B6ABC}">
      <dgm:prSet/>
      <dgm:spPr/>
      <dgm:t>
        <a:bodyPr/>
        <a:lstStyle/>
        <a:p>
          <a:endParaRPr lang="fr-FR"/>
        </a:p>
      </dgm:t>
    </dgm:pt>
    <dgm:pt modelId="{7E670D27-41E2-4553-BFB1-85F473D8DB4D}" type="sibTrans" cxnId="{12F5EEBA-3AC5-42D5-92E6-2FCC2B0B6ABC}">
      <dgm:prSet/>
      <dgm:spPr/>
      <dgm:t>
        <a:bodyPr/>
        <a:lstStyle/>
        <a:p>
          <a:endParaRPr lang="fr-FR"/>
        </a:p>
      </dgm:t>
    </dgm:pt>
    <dgm:pt modelId="{EBCD3316-0F36-468F-82DB-6E93A0DA7373}" type="pres">
      <dgm:prSet presAssocID="{1CEFE2D0-02EE-49E5-B6DA-9A88761E6BC5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C89608D-EDD8-498A-A053-292D59DA1158}" type="pres">
      <dgm:prSet presAssocID="{1CEFE2D0-02EE-49E5-B6DA-9A88761E6BC5}" presName="matrix" presStyleCnt="0"/>
      <dgm:spPr/>
    </dgm:pt>
    <dgm:pt modelId="{CA75BCAA-E62F-47BF-99A6-7FEF70C43632}" type="pres">
      <dgm:prSet presAssocID="{1CEFE2D0-02EE-49E5-B6DA-9A88761E6BC5}" presName="tile1" presStyleLbl="node1" presStyleIdx="0" presStyleCnt="4"/>
      <dgm:spPr/>
    </dgm:pt>
    <dgm:pt modelId="{D6A184FC-BB8D-4F40-87AA-37376D48AF24}" type="pres">
      <dgm:prSet presAssocID="{1CEFE2D0-02EE-49E5-B6DA-9A88761E6BC5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3C99B47-7A57-40C3-9B08-0AAD0DBFEA87}" type="pres">
      <dgm:prSet presAssocID="{1CEFE2D0-02EE-49E5-B6DA-9A88761E6BC5}" presName="tile2" presStyleLbl="node1" presStyleIdx="1" presStyleCnt="4"/>
      <dgm:spPr/>
    </dgm:pt>
    <dgm:pt modelId="{59670922-30F8-4999-8712-8937D6ADD508}" type="pres">
      <dgm:prSet presAssocID="{1CEFE2D0-02EE-49E5-B6DA-9A88761E6BC5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0C8701E-F9DF-4AB9-A857-BF962AA82A33}" type="pres">
      <dgm:prSet presAssocID="{1CEFE2D0-02EE-49E5-B6DA-9A88761E6BC5}" presName="tile3" presStyleLbl="node1" presStyleIdx="2" presStyleCnt="4"/>
      <dgm:spPr/>
    </dgm:pt>
    <dgm:pt modelId="{324459CF-ACDB-4193-999C-8DA03CFFAB4E}" type="pres">
      <dgm:prSet presAssocID="{1CEFE2D0-02EE-49E5-B6DA-9A88761E6BC5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FBE336B-87E3-442B-971C-EEB9B8D3E280}" type="pres">
      <dgm:prSet presAssocID="{1CEFE2D0-02EE-49E5-B6DA-9A88761E6BC5}" presName="tile4" presStyleLbl="node1" presStyleIdx="3" presStyleCnt="4"/>
      <dgm:spPr/>
    </dgm:pt>
    <dgm:pt modelId="{E448664A-39BF-4F0E-ACA5-AF1DC206B3E3}" type="pres">
      <dgm:prSet presAssocID="{1CEFE2D0-02EE-49E5-B6DA-9A88761E6BC5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5D5052E6-B0EB-421B-A392-60FEAC333D31}" type="pres">
      <dgm:prSet presAssocID="{1CEFE2D0-02EE-49E5-B6DA-9A88761E6BC5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C8778D0E-738C-48AB-A43E-9C41D7F9C44E}" type="presOf" srcId="{CEF30F65-ABE4-4223-9F53-CB3A22121ED3}" destId="{D6A184FC-BB8D-4F40-87AA-37376D48AF24}" srcOrd="1" destOrd="0" presId="urn:microsoft.com/office/officeart/2005/8/layout/matrix1"/>
    <dgm:cxn modelId="{06D30827-898B-4264-957C-015644842041}" type="presOf" srcId="{B49B88CE-D989-457A-B32A-A6DB85BA8D71}" destId="{324459CF-ACDB-4193-999C-8DA03CFFAB4E}" srcOrd="1" destOrd="0" presId="urn:microsoft.com/office/officeart/2005/8/layout/matrix1"/>
    <dgm:cxn modelId="{4F35B242-7B86-4D1A-B3C6-1C9832B101AA}" srcId="{AEDE0802-9D98-4441-B2C6-C8B04F6D030C}" destId="{CEF30F65-ABE4-4223-9F53-CB3A22121ED3}" srcOrd="0" destOrd="0" parTransId="{B6CD83F7-ADC0-432F-9941-0C7310E8407B}" sibTransId="{774B1E9B-3B8B-4BDD-8C73-987B80561EC3}"/>
    <dgm:cxn modelId="{7247576E-6CB9-4968-A09E-53E4BEA657F4}" type="presOf" srcId="{1CEFE2D0-02EE-49E5-B6DA-9A88761E6BC5}" destId="{EBCD3316-0F36-468F-82DB-6E93A0DA7373}" srcOrd="0" destOrd="0" presId="urn:microsoft.com/office/officeart/2005/8/layout/matrix1"/>
    <dgm:cxn modelId="{D62B5781-5E0F-4E0F-B6AD-F6B304CA8156}" type="presOf" srcId="{AEDE0802-9D98-4441-B2C6-C8B04F6D030C}" destId="{5D5052E6-B0EB-421B-A392-60FEAC333D31}" srcOrd="0" destOrd="0" presId="urn:microsoft.com/office/officeart/2005/8/layout/matrix1"/>
    <dgm:cxn modelId="{C4021A9D-8721-4A89-8E89-F9D6298F7FB7}" type="presOf" srcId="{B49B88CE-D989-457A-B32A-A6DB85BA8D71}" destId="{90C8701E-F9DF-4AB9-A857-BF962AA82A33}" srcOrd="0" destOrd="0" presId="urn:microsoft.com/office/officeart/2005/8/layout/matrix1"/>
    <dgm:cxn modelId="{DF98DEA3-5305-4B32-9EAE-BA76C8FF3413}" type="presOf" srcId="{939DAE4C-2ECC-4888-B011-F1A0D4EEC627}" destId="{59670922-30F8-4999-8712-8937D6ADD508}" srcOrd="1" destOrd="0" presId="urn:microsoft.com/office/officeart/2005/8/layout/matrix1"/>
    <dgm:cxn modelId="{6D2623B1-33A6-4EC7-BF7A-7FD6D1473190}" type="presOf" srcId="{D17FFB48-D02B-40C8-A9BD-10334DDE98A1}" destId="{3FBE336B-87E3-442B-971C-EEB9B8D3E280}" srcOrd="0" destOrd="0" presId="urn:microsoft.com/office/officeart/2005/8/layout/matrix1"/>
    <dgm:cxn modelId="{4980B9B9-C509-48DA-B568-2A60454D0D27}" srcId="{1CEFE2D0-02EE-49E5-B6DA-9A88761E6BC5}" destId="{AEDE0802-9D98-4441-B2C6-C8B04F6D030C}" srcOrd="0" destOrd="0" parTransId="{A5E839A2-002E-47EC-913B-8A2C2FF468A4}" sibTransId="{29ECEED9-3A90-44FE-98EA-AF6F2A5ACD3C}"/>
    <dgm:cxn modelId="{12F5EEBA-3AC5-42D5-92E6-2FCC2B0B6ABC}" srcId="{AEDE0802-9D98-4441-B2C6-C8B04F6D030C}" destId="{D17FFB48-D02B-40C8-A9BD-10334DDE98A1}" srcOrd="3" destOrd="0" parTransId="{A98CFBB6-E0CF-4AB0-A9C6-DE119F2FF60F}" sibTransId="{7E670D27-41E2-4553-BFB1-85F473D8DB4D}"/>
    <dgm:cxn modelId="{153AA0BB-4BBA-443C-9ED2-4F5AD36171A4}" srcId="{AEDE0802-9D98-4441-B2C6-C8B04F6D030C}" destId="{939DAE4C-2ECC-4888-B011-F1A0D4EEC627}" srcOrd="1" destOrd="0" parTransId="{E1ACAC02-24CC-4281-B1BF-C5DA54C45B7F}" sibTransId="{4B2B2BA7-4B69-42C5-99DE-5EBBCC44BBAD}"/>
    <dgm:cxn modelId="{860AEFD3-B2CB-4A05-8742-65482E64723F}" srcId="{AEDE0802-9D98-4441-B2C6-C8B04F6D030C}" destId="{B49B88CE-D989-457A-B32A-A6DB85BA8D71}" srcOrd="2" destOrd="0" parTransId="{234F4A8A-3A94-491C-BABA-B58CE328BF3D}" sibTransId="{A732A4D6-DBEF-490D-8943-34FD754BC665}"/>
    <dgm:cxn modelId="{5CB142DC-2CD2-474B-863F-B1CEB29F6AE7}" type="presOf" srcId="{CEF30F65-ABE4-4223-9F53-CB3A22121ED3}" destId="{CA75BCAA-E62F-47BF-99A6-7FEF70C43632}" srcOrd="0" destOrd="0" presId="urn:microsoft.com/office/officeart/2005/8/layout/matrix1"/>
    <dgm:cxn modelId="{A869D6E9-49B1-46B1-B953-EE9902603C2F}" type="presOf" srcId="{939DAE4C-2ECC-4888-B011-F1A0D4EEC627}" destId="{53C99B47-7A57-40C3-9B08-0AAD0DBFEA87}" srcOrd="0" destOrd="0" presId="urn:microsoft.com/office/officeart/2005/8/layout/matrix1"/>
    <dgm:cxn modelId="{8EAF0DFA-8770-410E-91EC-4B9FCEF320C7}" type="presOf" srcId="{D17FFB48-D02B-40C8-A9BD-10334DDE98A1}" destId="{E448664A-39BF-4F0E-ACA5-AF1DC206B3E3}" srcOrd="1" destOrd="0" presId="urn:microsoft.com/office/officeart/2005/8/layout/matrix1"/>
    <dgm:cxn modelId="{F9AE3A17-C6BF-4870-9226-2B2BE19DF3B8}" type="presParOf" srcId="{EBCD3316-0F36-468F-82DB-6E93A0DA7373}" destId="{7C89608D-EDD8-498A-A053-292D59DA1158}" srcOrd="0" destOrd="0" presId="urn:microsoft.com/office/officeart/2005/8/layout/matrix1"/>
    <dgm:cxn modelId="{9238B56A-C7B9-42A1-8668-B96548C1E11C}" type="presParOf" srcId="{7C89608D-EDD8-498A-A053-292D59DA1158}" destId="{CA75BCAA-E62F-47BF-99A6-7FEF70C43632}" srcOrd="0" destOrd="0" presId="urn:microsoft.com/office/officeart/2005/8/layout/matrix1"/>
    <dgm:cxn modelId="{03224C6E-B8E9-4D52-A5FD-B5FD0B6A34DF}" type="presParOf" srcId="{7C89608D-EDD8-498A-A053-292D59DA1158}" destId="{D6A184FC-BB8D-4F40-87AA-37376D48AF24}" srcOrd="1" destOrd="0" presId="urn:microsoft.com/office/officeart/2005/8/layout/matrix1"/>
    <dgm:cxn modelId="{134EFB93-6383-4CEE-B631-D4974BA1921E}" type="presParOf" srcId="{7C89608D-EDD8-498A-A053-292D59DA1158}" destId="{53C99B47-7A57-40C3-9B08-0AAD0DBFEA87}" srcOrd="2" destOrd="0" presId="urn:microsoft.com/office/officeart/2005/8/layout/matrix1"/>
    <dgm:cxn modelId="{4502D613-AF15-4D79-AF2B-188F07E04B6D}" type="presParOf" srcId="{7C89608D-EDD8-498A-A053-292D59DA1158}" destId="{59670922-30F8-4999-8712-8937D6ADD508}" srcOrd="3" destOrd="0" presId="urn:microsoft.com/office/officeart/2005/8/layout/matrix1"/>
    <dgm:cxn modelId="{2D9068CD-07DF-4281-AA95-BED520B10190}" type="presParOf" srcId="{7C89608D-EDD8-498A-A053-292D59DA1158}" destId="{90C8701E-F9DF-4AB9-A857-BF962AA82A33}" srcOrd="4" destOrd="0" presId="urn:microsoft.com/office/officeart/2005/8/layout/matrix1"/>
    <dgm:cxn modelId="{9A05B27B-54E1-456D-9618-2A7A4CF643E0}" type="presParOf" srcId="{7C89608D-EDD8-498A-A053-292D59DA1158}" destId="{324459CF-ACDB-4193-999C-8DA03CFFAB4E}" srcOrd="5" destOrd="0" presId="urn:microsoft.com/office/officeart/2005/8/layout/matrix1"/>
    <dgm:cxn modelId="{01F2EE9B-FAB0-4BAA-A787-F3ECFC137B21}" type="presParOf" srcId="{7C89608D-EDD8-498A-A053-292D59DA1158}" destId="{3FBE336B-87E3-442B-971C-EEB9B8D3E280}" srcOrd="6" destOrd="0" presId="urn:microsoft.com/office/officeart/2005/8/layout/matrix1"/>
    <dgm:cxn modelId="{A95EC90B-9640-4B3B-885D-AD6F34575068}" type="presParOf" srcId="{7C89608D-EDD8-498A-A053-292D59DA1158}" destId="{E448664A-39BF-4F0E-ACA5-AF1DC206B3E3}" srcOrd="7" destOrd="0" presId="urn:microsoft.com/office/officeart/2005/8/layout/matrix1"/>
    <dgm:cxn modelId="{ADF5FCF1-DE59-45D6-8E92-61B35855721E}" type="presParOf" srcId="{EBCD3316-0F36-468F-82DB-6E93A0DA7373}" destId="{5D5052E6-B0EB-421B-A392-60FEAC333D31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726E00-06F9-463D-98DF-52E90CE74F95}" type="doc">
      <dgm:prSet loTypeId="urn:microsoft.com/office/officeart/2005/8/layout/target3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36514A3A-A32C-49A2-998A-5374A056E196}">
      <dgm:prSet phldrT="[Texte]"/>
      <dgm:spPr/>
      <dgm:t>
        <a:bodyPr/>
        <a:lstStyle/>
        <a:p>
          <a:r>
            <a:rPr lang="fr-FR"/>
            <a:t>Avantages</a:t>
          </a:r>
        </a:p>
      </dgm:t>
    </dgm:pt>
    <dgm:pt modelId="{8B78E623-59D1-4864-8554-1878CDEC7107}" type="parTrans" cxnId="{621CEB4B-1D9D-487E-B241-D7999CE948BF}">
      <dgm:prSet/>
      <dgm:spPr/>
      <dgm:t>
        <a:bodyPr/>
        <a:lstStyle/>
        <a:p>
          <a:endParaRPr lang="fr-FR"/>
        </a:p>
      </dgm:t>
    </dgm:pt>
    <dgm:pt modelId="{C05E6CD0-998C-4516-8768-490BD6857722}" type="sibTrans" cxnId="{621CEB4B-1D9D-487E-B241-D7999CE948BF}">
      <dgm:prSet/>
      <dgm:spPr/>
      <dgm:t>
        <a:bodyPr/>
        <a:lstStyle/>
        <a:p>
          <a:endParaRPr lang="fr-FR"/>
        </a:p>
      </dgm:t>
    </dgm:pt>
    <dgm:pt modelId="{D90587FA-4F37-4500-A378-478CF2AA48E0}">
      <dgm:prSet phldrT="[Texte]"/>
      <dgm:spPr/>
      <dgm:t>
        <a:bodyPr/>
        <a:lstStyle/>
        <a:p>
          <a:r>
            <a:rPr lang="fr-FR"/>
            <a:t>Facile d’accès</a:t>
          </a:r>
        </a:p>
      </dgm:t>
    </dgm:pt>
    <dgm:pt modelId="{11AF48EF-1C0C-420C-9E1C-F51960648563}" type="parTrans" cxnId="{37D49B7B-FB1A-4977-852D-A14880404DEB}">
      <dgm:prSet/>
      <dgm:spPr/>
      <dgm:t>
        <a:bodyPr/>
        <a:lstStyle/>
        <a:p>
          <a:endParaRPr lang="fr-FR"/>
        </a:p>
      </dgm:t>
    </dgm:pt>
    <dgm:pt modelId="{705BD89C-2659-4434-A3B5-E5B81E2E4657}" type="sibTrans" cxnId="{37D49B7B-FB1A-4977-852D-A14880404DEB}">
      <dgm:prSet/>
      <dgm:spPr/>
      <dgm:t>
        <a:bodyPr/>
        <a:lstStyle/>
        <a:p>
          <a:endParaRPr lang="fr-FR"/>
        </a:p>
      </dgm:t>
    </dgm:pt>
    <dgm:pt modelId="{64D74CCA-13BB-4811-BF15-FBD12758A907}">
      <dgm:prSet phldrT="[Texte]"/>
      <dgm:spPr/>
      <dgm:t>
        <a:bodyPr/>
        <a:lstStyle/>
        <a:p>
          <a:r>
            <a:rPr lang="fr-FR" dirty="0"/>
            <a:t>Outils numérique</a:t>
          </a:r>
        </a:p>
      </dgm:t>
    </dgm:pt>
    <dgm:pt modelId="{105ADE95-CAF4-4C8B-95B0-A0DD2D06311C}" type="parTrans" cxnId="{B05E1203-0641-4FFD-B69F-EA2A7D558988}">
      <dgm:prSet/>
      <dgm:spPr/>
      <dgm:t>
        <a:bodyPr/>
        <a:lstStyle/>
        <a:p>
          <a:endParaRPr lang="fr-FR"/>
        </a:p>
      </dgm:t>
    </dgm:pt>
    <dgm:pt modelId="{7585471E-45A0-4CEF-9C71-61D28870DFFE}" type="sibTrans" cxnId="{B05E1203-0641-4FFD-B69F-EA2A7D558988}">
      <dgm:prSet/>
      <dgm:spPr/>
      <dgm:t>
        <a:bodyPr/>
        <a:lstStyle/>
        <a:p>
          <a:endParaRPr lang="fr-FR"/>
        </a:p>
      </dgm:t>
    </dgm:pt>
    <dgm:pt modelId="{B76F6C21-A651-4D3C-8405-4F9A68FEB21A}">
      <dgm:prSet phldrT="[Texte]"/>
      <dgm:spPr/>
      <dgm:t>
        <a:bodyPr/>
        <a:lstStyle/>
        <a:p>
          <a:r>
            <a:rPr lang="fr-FR">
              <a:latin typeface="Franklin Gothic Book" panose="020B0503020102020204"/>
            </a:rPr>
            <a:t>Inconvénients</a:t>
          </a:r>
          <a:endParaRPr lang="fr-FR"/>
        </a:p>
      </dgm:t>
    </dgm:pt>
    <dgm:pt modelId="{F0416194-962A-4F8C-86F1-40E02E4710FD}" type="parTrans" cxnId="{ADCFACE4-888F-4C82-90C1-15BA0BAFC956}">
      <dgm:prSet/>
      <dgm:spPr/>
      <dgm:t>
        <a:bodyPr/>
        <a:lstStyle/>
        <a:p>
          <a:endParaRPr lang="fr-FR"/>
        </a:p>
      </dgm:t>
    </dgm:pt>
    <dgm:pt modelId="{177563E3-0A1C-4E8F-A61C-2EB9014946B4}" type="sibTrans" cxnId="{ADCFACE4-888F-4C82-90C1-15BA0BAFC956}">
      <dgm:prSet/>
      <dgm:spPr/>
      <dgm:t>
        <a:bodyPr/>
        <a:lstStyle/>
        <a:p>
          <a:endParaRPr lang="fr-FR"/>
        </a:p>
      </dgm:t>
    </dgm:pt>
    <dgm:pt modelId="{87719A99-ED4B-4D70-8A71-BCE4E6C195D2}">
      <dgm:prSet phldrT="[Texte]" phldr="0"/>
      <dgm:spPr/>
      <dgm:t>
        <a:bodyPr/>
        <a:lstStyle/>
        <a:p>
          <a:pPr rtl="0"/>
          <a:r>
            <a:rPr lang="fr-FR" dirty="0">
              <a:latin typeface="Franklin Gothic Book" panose="020B0503020102020204"/>
            </a:rPr>
            <a:t> Trop dépendant</a:t>
          </a:r>
          <a:endParaRPr lang="fr-FR" dirty="0"/>
        </a:p>
      </dgm:t>
    </dgm:pt>
    <dgm:pt modelId="{5DDF2982-A28B-4598-9C1A-9B57C9BEC3D4}" type="parTrans" cxnId="{AC5FCF64-08F1-4958-A398-702FA3BF3DDD}">
      <dgm:prSet/>
      <dgm:spPr/>
      <dgm:t>
        <a:bodyPr/>
        <a:lstStyle/>
        <a:p>
          <a:endParaRPr lang="fr-FR"/>
        </a:p>
      </dgm:t>
    </dgm:pt>
    <dgm:pt modelId="{8F963928-359D-418F-882D-E66FA862773E}" type="sibTrans" cxnId="{AC5FCF64-08F1-4958-A398-702FA3BF3DDD}">
      <dgm:prSet/>
      <dgm:spPr/>
      <dgm:t>
        <a:bodyPr/>
        <a:lstStyle/>
        <a:p>
          <a:endParaRPr lang="fr-FR"/>
        </a:p>
      </dgm:t>
    </dgm:pt>
    <dgm:pt modelId="{5A874C7F-8D7B-41D4-957E-9CE619047C32}">
      <dgm:prSet phldrT="[Texte]" phldr="0"/>
      <dgm:spPr/>
      <dgm:t>
        <a:bodyPr/>
        <a:lstStyle/>
        <a:p>
          <a:r>
            <a:rPr lang="fr-FR">
              <a:latin typeface="Franklin Gothic Book" panose="020B0503020102020204"/>
            </a:rPr>
            <a:t>Ressenti</a:t>
          </a:r>
          <a:endParaRPr lang="fr-FR"/>
        </a:p>
      </dgm:t>
    </dgm:pt>
    <dgm:pt modelId="{787D5361-69F9-4E8F-808F-27C693BDD512}" type="parTrans" cxnId="{F165177A-F768-42A4-B051-41CFFCC883BE}">
      <dgm:prSet/>
      <dgm:spPr/>
      <dgm:t>
        <a:bodyPr/>
        <a:lstStyle/>
        <a:p>
          <a:endParaRPr lang="fr-FR"/>
        </a:p>
      </dgm:t>
    </dgm:pt>
    <dgm:pt modelId="{CC2574CA-C86A-40F8-8B10-7E2092E599C5}" type="sibTrans" cxnId="{F165177A-F768-42A4-B051-41CFFCC883BE}">
      <dgm:prSet/>
      <dgm:spPr/>
      <dgm:t>
        <a:bodyPr/>
        <a:lstStyle/>
        <a:p>
          <a:endParaRPr lang="fr-FR"/>
        </a:p>
      </dgm:t>
    </dgm:pt>
    <dgm:pt modelId="{8D3C0C06-7D36-4A61-B16A-7AEC2FF5E2F6}">
      <dgm:prSet phldrT="[Texte]" phldr="0"/>
      <dgm:spPr/>
      <dgm:t>
        <a:bodyPr/>
        <a:lstStyle/>
        <a:p>
          <a:pPr rtl="0"/>
          <a:r>
            <a:rPr lang="fr-FR">
              <a:latin typeface="Franklin Gothic Book" panose="020B0503020102020204"/>
            </a:rPr>
            <a:t>Futur de l'IA et de l'homme</a:t>
          </a:r>
          <a:endParaRPr lang="fr-FR"/>
        </a:p>
      </dgm:t>
    </dgm:pt>
    <dgm:pt modelId="{11320975-1A5E-422C-8C27-DDFABCCBF663}" type="parTrans" cxnId="{A2186081-5DD2-4BE2-9B8C-611964264ADF}">
      <dgm:prSet/>
      <dgm:spPr/>
      <dgm:t>
        <a:bodyPr/>
        <a:lstStyle/>
        <a:p>
          <a:endParaRPr lang="fr-FR"/>
        </a:p>
      </dgm:t>
    </dgm:pt>
    <dgm:pt modelId="{F2827E9F-80A3-49EB-8E26-A2BF6E02D2B9}" type="sibTrans" cxnId="{A2186081-5DD2-4BE2-9B8C-611964264ADF}">
      <dgm:prSet/>
      <dgm:spPr/>
      <dgm:t>
        <a:bodyPr/>
        <a:lstStyle/>
        <a:p>
          <a:endParaRPr lang="fr-FR"/>
        </a:p>
      </dgm:t>
    </dgm:pt>
    <dgm:pt modelId="{2A2B305C-3944-4304-A725-9723A13DC625}">
      <dgm:prSet phldrT="[Texte]" phldr="0"/>
      <dgm:spPr/>
      <dgm:t>
        <a:bodyPr/>
        <a:lstStyle/>
        <a:p>
          <a:pPr rtl="0"/>
          <a:r>
            <a:rPr lang="fr-FR">
              <a:latin typeface="Franklin Gothic Book" panose="020B0503020102020204"/>
            </a:rPr>
            <a:t>Remplacement par l'IA</a:t>
          </a:r>
          <a:endParaRPr lang="fr-FR"/>
        </a:p>
      </dgm:t>
    </dgm:pt>
    <dgm:pt modelId="{39016E7D-3460-4346-B931-3437EB8F7A78}" type="parTrans" cxnId="{01F69937-4735-4AAA-833B-895B17639AB9}">
      <dgm:prSet/>
      <dgm:spPr/>
      <dgm:t>
        <a:bodyPr/>
        <a:lstStyle/>
        <a:p>
          <a:endParaRPr lang="fr-FR"/>
        </a:p>
      </dgm:t>
    </dgm:pt>
    <dgm:pt modelId="{9EE53A7B-0646-4907-BA83-A6A0EB9B81D4}" type="sibTrans" cxnId="{01F69937-4735-4AAA-833B-895B17639AB9}">
      <dgm:prSet/>
      <dgm:spPr/>
      <dgm:t>
        <a:bodyPr/>
        <a:lstStyle/>
        <a:p>
          <a:endParaRPr lang="fr-FR"/>
        </a:p>
      </dgm:t>
    </dgm:pt>
    <dgm:pt modelId="{5A75987A-A19A-40FE-A4F9-AED066194DF4}" type="pres">
      <dgm:prSet presAssocID="{F8726E00-06F9-463D-98DF-52E90CE74F95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90977366-8E5A-492B-851D-F95A6C97349C}" type="pres">
      <dgm:prSet presAssocID="{36514A3A-A32C-49A2-998A-5374A056E196}" presName="circle1" presStyleLbl="node1" presStyleIdx="0" presStyleCnt="3"/>
      <dgm:spPr/>
    </dgm:pt>
    <dgm:pt modelId="{EF3EE976-FB82-46B3-A16E-D8606F429739}" type="pres">
      <dgm:prSet presAssocID="{36514A3A-A32C-49A2-998A-5374A056E196}" presName="space" presStyleCnt="0"/>
      <dgm:spPr/>
    </dgm:pt>
    <dgm:pt modelId="{5D02B479-9E11-4D6A-B8B0-E9E6805246CE}" type="pres">
      <dgm:prSet presAssocID="{36514A3A-A32C-49A2-998A-5374A056E196}" presName="rect1" presStyleLbl="alignAcc1" presStyleIdx="0" presStyleCnt="3"/>
      <dgm:spPr/>
    </dgm:pt>
    <dgm:pt modelId="{2E76EFE1-A762-4482-B3A6-AA9F4A7D73FC}" type="pres">
      <dgm:prSet presAssocID="{B76F6C21-A651-4D3C-8405-4F9A68FEB21A}" presName="vertSpace2" presStyleLbl="node1" presStyleIdx="0" presStyleCnt="3"/>
      <dgm:spPr/>
    </dgm:pt>
    <dgm:pt modelId="{B46D7C70-290A-41E5-9089-AB2150752DD1}" type="pres">
      <dgm:prSet presAssocID="{B76F6C21-A651-4D3C-8405-4F9A68FEB21A}" presName="circle2" presStyleLbl="node1" presStyleIdx="1" presStyleCnt="3"/>
      <dgm:spPr/>
    </dgm:pt>
    <dgm:pt modelId="{D8689738-D3F3-4A88-9928-9DE1A1949737}" type="pres">
      <dgm:prSet presAssocID="{B76F6C21-A651-4D3C-8405-4F9A68FEB21A}" presName="rect2" presStyleLbl="alignAcc1" presStyleIdx="1" presStyleCnt="3"/>
      <dgm:spPr/>
    </dgm:pt>
    <dgm:pt modelId="{3293BE4E-C596-475E-B201-6A7840E83376}" type="pres">
      <dgm:prSet presAssocID="{5A874C7F-8D7B-41D4-957E-9CE619047C32}" presName="vertSpace3" presStyleLbl="node1" presStyleIdx="1" presStyleCnt="3"/>
      <dgm:spPr/>
    </dgm:pt>
    <dgm:pt modelId="{1E2FBA79-1828-493E-9209-F439C3CF19AF}" type="pres">
      <dgm:prSet presAssocID="{5A874C7F-8D7B-41D4-957E-9CE619047C32}" presName="circle3" presStyleLbl="node1" presStyleIdx="2" presStyleCnt="3"/>
      <dgm:spPr/>
    </dgm:pt>
    <dgm:pt modelId="{156C4663-8858-423A-827E-C5AD9E9477FB}" type="pres">
      <dgm:prSet presAssocID="{5A874C7F-8D7B-41D4-957E-9CE619047C32}" presName="rect3" presStyleLbl="alignAcc1" presStyleIdx="2" presStyleCnt="3"/>
      <dgm:spPr/>
    </dgm:pt>
    <dgm:pt modelId="{3E9D934F-B3FC-4588-BF12-34B99C02D3DA}" type="pres">
      <dgm:prSet presAssocID="{36514A3A-A32C-49A2-998A-5374A056E196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6DFF4242-4007-476C-8CD9-675983E7A9A5}" type="pres">
      <dgm:prSet presAssocID="{36514A3A-A32C-49A2-998A-5374A056E196}" presName="rect1ChTx" presStyleLbl="alignAcc1" presStyleIdx="2" presStyleCnt="3">
        <dgm:presLayoutVars>
          <dgm:bulletEnabled val="1"/>
        </dgm:presLayoutVars>
      </dgm:prSet>
      <dgm:spPr/>
    </dgm:pt>
    <dgm:pt modelId="{5012E279-3840-49A1-89B7-AE7A454CC07C}" type="pres">
      <dgm:prSet presAssocID="{B76F6C21-A651-4D3C-8405-4F9A68FEB21A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3A9BD395-EBD0-4392-9C91-A030B2C35387}" type="pres">
      <dgm:prSet presAssocID="{B76F6C21-A651-4D3C-8405-4F9A68FEB21A}" presName="rect2ChTx" presStyleLbl="alignAcc1" presStyleIdx="2" presStyleCnt="3">
        <dgm:presLayoutVars>
          <dgm:bulletEnabled val="1"/>
        </dgm:presLayoutVars>
      </dgm:prSet>
      <dgm:spPr/>
    </dgm:pt>
    <dgm:pt modelId="{0CB41897-B72B-43ED-9A86-677ABEDD303F}" type="pres">
      <dgm:prSet presAssocID="{5A874C7F-8D7B-41D4-957E-9CE619047C32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69AD3340-8EAA-4838-BFC6-3752975FFE7F}" type="pres">
      <dgm:prSet presAssocID="{5A874C7F-8D7B-41D4-957E-9CE619047C32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B05E1203-0641-4FFD-B69F-EA2A7D558988}" srcId="{36514A3A-A32C-49A2-998A-5374A056E196}" destId="{64D74CCA-13BB-4811-BF15-FBD12758A907}" srcOrd="1" destOrd="0" parTransId="{105ADE95-CAF4-4C8B-95B0-A0DD2D06311C}" sibTransId="{7585471E-45A0-4CEF-9C71-61D28870DFFE}"/>
    <dgm:cxn modelId="{01F69937-4735-4AAA-833B-895B17639AB9}" srcId="{5A874C7F-8D7B-41D4-957E-9CE619047C32}" destId="{2A2B305C-3944-4304-A725-9723A13DC625}" srcOrd="1" destOrd="0" parTransId="{39016E7D-3460-4346-B931-3437EB8F7A78}" sibTransId="{9EE53A7B-0646-4907-BA83-A6A0EB9B81D4}"/>
    <dgm:cxn modelId="{AC5FCF64-08F1-4958-A398-702FA3BF3DDD}" srcId="{B76F6C21-A651-4D3C-8405-4F9A68FEB21A}" destId="{87719A99-ED4B-4D70-8A71-BCE4E6C195D2}" srcOrd="0" destOrd="0" parTransId="{5DDF2982-A28B-4598-9C1A-9B57C9BEC3D4}" sibTransId="{8F963928-359D-418F-882D-E66FA862773E}"/>
    <dgm:cxn modelId="{E8A19D48-493A-4F46-BF67-B3C58560A225}" type="presOf" srcId="{36514A3A-A32C-49A2-998A-5374A056E196}" destId="{5D02B479-9E11-4D6A-B8B0-E9E6805246CE}" srcOrd="0" destOrd="0" presId="urn:microsoft.com/office/officeart/2005/8/layout/target3"/>
    <dgm:cxn modelId="{621CEB4B-1D9D-487E-B241-D7999CE948BF}" srcId="{F8726E00-06F9-463D-98DF-52E90CE74F95}" destId="{36514A3A-A32C-49A2-998A-5374A056E196}" srcOrd="0" destOrd="0" parTransId="{8B78E623-59D1-4864-8554-1878CDEC7107}" sibTransId="{C05E6CD0-998C-4516-8768-490BD6857722}"/>
    <dgm:cxn modelId="{7DBF9551-81B0-4619-B2FD-8B9E77CB484F}" type="presOf" srcId="{87719A99-ED4B-4D70-8A71-BCE4E6C195D2}" destId="{3A9BD395-EBD0-4392-9C91-A030B2C35387}" srcOrd="0" destOrd="0" presId="urn:microsoft.com/office/officeart/2005/8/layout/target3"/>
    <dgm:cxn modelId="{F165177A-F768-42A4-B051-41CFFCC883BE}" srcId="{F8726E00-06F9-463D-98DF-52E90CE74F95}" destId="{5A874C7F-8D7B-41D4-957E-9CE619047C32}" srcOrd="2" destOrd="0" parTransId="{787D5361-69F9-4E8F-808F-27C693BDD512}" sibTransId="{CC2574CA-C86A-40F8-8B10-7E2092E599C5}"/>
    <dgm:cxn modelId="{7EEBC65A-A612-4A4A-AC8B-6CF3C6E7A14F}" type="presOf" srcId="{36514A3A-A32C-49A2-998A-5374A056E196}" destId="{3E9D934F-B3FC-4588-BF12-34B99C02D3DA}" srcOrd="1" destOrd="0" presId="urn:microsoft.com/office/officeart/2005/8/layout/target3"/>
    <dgm:cxn modelId="{37D49B7B-FB1A-4977-852D-A14880404DEB}" srcId="{36514A3A-A32C-49A2-998A-5374A056E196}" destId="{D90587FA-4F37-4500-A378-478CF2AA48E0}" srcOrd="0" destOrd="0" parTransId="{11AF48EF-1C0C-420C-9E1C-F51960648563}" sibTransId="{705BD89C-2659-4434-A3B5-E5B81E2E4657}"/>
    <dgm:cxn modelId="{A2186081-5DD2-4BE2-9B8C-611964264ADF}" srcId="{5A874C7F-8D7B-41D4-957E-9CE619047C32}" destId="{8D3C0C06-7D36-4A61-B16A-7AEC2FF5E2F6}" srcOrd="0" destOrd="0" parTransId="{11320975-1A5E-422C-8C27-DDFABCCBF663}" sibTransId="{F2827E9F-80A3-49EB-8E26-A2BF6E02D2B9}"/>
    <dgm:cxn modelId="{0C1E3687-13FE-48D0-8E03-CE24490231FC}" type="presOf" srcId="{2A2B305C-3944-4304-A725-9723A13DC625}" destId="{69AD3340-8EAA-4838-BFC6-3752975FFE7F}" srcOrd="0" destOrd="1" presId="urn:microsoft.com/office/officeart/2005/8/layout/target3"/>
    <dgm:cxn modelId="{E5641FA1-F638-4690-9EE7-6DFF6E39949B}" type="presOf" srcId="{64D74CCA-13BB-4811-BF15-FBD12758A907}" destId="{6DFF4242-4007-476C-8CD9-675983E7A9A5}" srcOrd="0" destOrd="1" presId="urn:microsoft.com/office/officeart/2005/8/layout/target3"/>
    <dgm:cxn modelId="{4FFC03AE-A704-481B-9905-28B20AFBDEF0}" type="presOf" srcId="{5A874C7F-8D7B-41D4-957E-9CE619047C32}" destId="{0CB41897-B72B-43ED-9A86-677ABEDD303F}" srcOrd="1" destOrd="0" presId="urn:microsoft.com/office/officeart/2005/8/layout/target3"/>
    <dgm:cxn modelId="{0887A0BA-A33B-4ABA-B9D7-8253C1D2C2CB}" type="presOf" srcId="{B76F6C21-A651-4D3C-8405-4F9A68FEB21A}" destId="{D8689738-D3F3-4A88-9928-9DE1A1949737}" srcOrd="0" destOrd="0" presId="urn:microsoft.com/office/officeart/2005/8/layout/target3"/>
    <dgm:cxn modelId="{390030D2-F068-4EDC-B956-F17CED342F05}" type="presOf" srcId="{D90587FA-4F37-4500-A378-478CF2AA48E0}" destId="{6DFF4242-4007-476C-8CD9-675983E7A9A5}" srcOrd="0" destOrd="0" presId="urn:microsoft.com/office/officeart/2005/8/layout/target3"/>
    <dgm:cxn modelId="{8C886AD5-04FB-4198-B3F8-2106A149F165}" type="presOf" srcId="{B76F6C21-A651-4D3C-8405-4F9A68FEB21A}" destId="{5012E279-3840-49A1-89B7-AE7A454CC07C}" srcOrd="1" destOrd="0" presId="urn:microsoft.com/office/officeart/2005/8/layout/target3"/>
    <dgm:cxn modelId="{B5BBC1DD-20B4-49CC-B895-6A411F52AE4C}" type="presOf" srcId="{5A874C7F-8D7B-41D4-957E-9CE619047C32}" destId="{156C4663-8858-423A-827E-C5AD9E9477FB}" srcOrd="0" destOrd="0" presId="urn:microsoft.com/office/officeart/2005/8/layout/target3"/>
    <dgm:cxn modelId="{ADCFACE4-888F-4C82-90C1-15BA0BAFC956}" srcId="{F8726E00-06F9-463D-98DF-52E90CE74F95}" destId="{B76F6C21-A651-4D3C-8405-4F9A68FEB21A}" srcOrd="1" destOrd="0" parTransId="{F0416194-962A-4F8C-86F1-40E02E4710FD}" sibTransId="{177563E3-0A1C-4E8F-A61C-2EB9014946B4}"/>
    <dgm:cxn modelId="{A2A7A4F4-C177-405B-B423-342AD6B0C065}" type="presOf" srcId="{F8726E00-06F9-463D-98DF-52E90CE74F95}" destId="{5A75987A-A19A-40FE-A4F9-AED066194DF4}" srcOrd="0" destOrd="0" presId="urn:microsoft.com/office/officeart/2005/8/layout/target3"/>
    <dgm:cxn modelId="{473CDDF7-48D3-4C7D-B303-D696D423EA90}" type="presOf" srcId="{8D3C0C06-7D36-4A61-B16A-7AEC2FF5E2F6}" destId="{69AD3340-8EAA-4838-BFC6-3752975FFE7F}" srcOrd="0" destOrd="0" presId="urn:microsoft.com/office/officeart/2005/8/layout/target3"/>
    <dgm:cxn modelId="{AF74C6E7-5007-4E38-94C5-FA85DA91E35C}" type="presParOf" srcId="{5A75987A-A19A-40FE-A4F9-AED066194DF4}" destId="{90977366-8E5A-492B-851D-F95A6C97349C}" srcOrd="0" destOrd="0" presId="urn:microsoft.com/office/officeart/2005/8/layout/target3"/>
    <dgm:cxn modelId="{ECE5E9B4-2D74-464F-A8E4-5988E3867EBA}" type="presParOf" srcId="{5A75987A-A19A-40FE-A4F9-AED066194DF4}" destId="{EF3EE976-FB82-46B3-A16E-D8606F429739}" srcOrd="1" destOrd="0" presId="urn:microsoft.com/office/officeart/2005/8/layout/target3"/>
    <dgm:cxn modelId="{8F2F0B8F-8EC3-422E-BA68-0D850DD0443D}" type="presParOf" srcId="{5A75987A-A19A-40FE-A4F9-AED066194DF4}" destId="{5D02B479-9E11-4D6A-B8B0-E9E6805246CE}" srcOrd="2" destOrd="0" presId="urn:microsoft.com/office/officeart/2005/8/layout/target3"/>
    <dgm:cxn modelId="{6220FC15-5B83-4155-8FC5-D1074D6DEF61}" type="presParOf" srcId="{5A75987A-A19A-40FE-A4F9-AED066194DF4}" destId="{2E76EFE1-A762-4482-B3A6-AA9F4A7D73FC}" srcOrd="3" destOrd="0" presId="urn:microsoft.com/office/officeart/2005/8/layout/target3"/>
    <dgm:cxn modelId="{B9E8DBE1-23A2-4095-AA5B-65BA013B4C58}" type="presParOf" srcId="{5A75987A-A19A-40FE-A4F9-AED066194DF4}" destId="{B46D7C70-290A-41E5-9089-AB2150752DD1}" srcOrd="4" destOrd="0" presId="urn:microsoft.com/office/officeart/2005/8/layout/target3"/>
    <dgm:cxn modelId="{6291AE65-8BD0-415E-8B3A-9A3E10018D9A}" type="presParOf" srcId="{5A75987A-A19A-40FE-A4F9-AED066194DF4}" destId="{D8689738-D3F3-4A88-9928-9DE1A1949737}" srcOrd="5" destOrd="0" presId="urn:microsoft.com/office/officeart/2005/8/layout/target3"/>
    <dgm:cxn modelId="{CB8DA25D-1FB9-40FE-ACCF-29C8F3D112B3}" type="presParOf" srcId="{5A75987A-A19A-40FE-A4F9-AED066194DF4}" destId="{3293BE4E-C596-475E-B201-6A7840E83376}" srcOrd="6" destOrd="0" presId="urn:microsoft.com/office/officeart/2005/8/layout/target3"/>
    <dgm:cxn modelId="{771AEE9B-91A0-4CEA-8658-4CE7B60C2458}" type="presParOf" srcId="{5A75987A-A19A-40FE-A4F9-AED066194DF4}" destId="{1E2FBA79-1828-493E-9209-F439C3CF19AF}" srcOrd="7" destOrd="0" presId="urn:microsoft.com/office/officeart/2005/8/layout/target3"/>
    <dgm:cxn modelId="{2C2D1C02-DE98-4281-8319-1C42A45BB783}" type="presParOf" srcId="{5A75987A-A19A-40FE-A4F9-AED066194DF4}" destId="{156C4663-8858-423A-827E-C5AD9E9477FB}" srcOrd="8" destOrd="0" presId="urn:microsoft.com/office/officeart/2005/8/layout/target3"/>
    <dgm:cxn modelId="{8DB97467-7600-4E1A-BA77-6C7640A3CA94}" type="presParOf" srcId="{5A75987A-A19A-40FE-A4F9-AED066194DF4}" destId="{3E9D934F-B3FC-4588-BF12-34B99C02D3DA}" srcOrd="9" destOrd="0" presId="urn:microsoft.com/office/officeart/2005/8/layout/target3"/>
    <dgm:cxn modelId="{BCDFC7B2-1072-4644-98B2-5795DBDA68D2}" type="presParOf" srcId="{5A75987A-A19A-40FE-A4F9-AED066194DF4}" destId="{6DFF4242-4007-476C-8CD9-675983E7A9A5}" srcOrd="10" destOrd="0" presId="urn:microsoft.com/office/officeart/2005/8/layout/target3"/>
    <dgm:cxn modelId="{FFD84DD4-FD03-4135-862A-00566C67CC44}" type="presParOf" srcId="{5A75987A-A19A-40FE-A4F9-AED066194DF4}" destId="{5012E279-3840-49A1-89B7-AE7A454CC07C}" srcOrd="11" destOrd="0" presId="urn:microsoft.com/office/officeart/2005/8/layout/target3"/>
    <dgm:cxn modelId="{D3796F76-8AB7-4BA4-AEC1-D0C552AEC0CD}" type="presParOf" srcId="{5A75987A-A19A-40FE-A4F9-AED066194DF4}" destId="{3A9BD395-EBD0-4392-9C91-A030B2C35387}" srcOrd="12" destOrd="0" presId="urn:microsoft.com/office/officeart/2005/8/layout/target3"/>
    <dgm:cxn modelId="{72468205-8784-4D6C-9AAB-506412301CC5}" type="presParOf" srcId="{5A75987A-A19A-40FE-A4F9-AED066194DF4}" destId="{0CB41897-B72B-43ED-9A86-677ABEDD303F}" srcOrd="13" destOrd="0" presId="urn:microsoft.com/office/officeart/2005/8/layout/target3"/>
    <dgm:cxn modelId="{C29A325E-C8DA-41A1-B6CD-D0F5B1919333}" type="presParOf" srcId="{5A75987A-A19A-40FE-A4F9-AED066194DF4}" destId="{69AD3340-8EAA-4838-BFC6-3752975FFE7F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A65A85-F348-43B8-8F11-E1F03985D1D7}">
      <dsp:nvSpPr>
        <dsp:cNvPr id="0" name=""/>
        <dsp:cNvSpPr/>
      </dsp:nvSpPr>
      <dsp:spPr>
        <a:xfrm>
          <a:off x="0" y="228065"/>
          <a:ext cx="3263661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C468A4-0C3A-4BCE-A9CE-816C70804BC7}">
      <dsp:nvSpPr>
        <dsp:cNvPr id="0" name=""/>
        <dsp:cNvSpPr/>
      </dsp:nvSpPr>
      <dsp:spPr>
        <a:xfrm>
          <a:off x="163183" y="21425"/>
          <a:ext cx="2284562" cy="413280"/>
        </a:xfrm>
        <a:prstGeom prst="roundRect">
          <a:avLst/>
        </a:prstGeom>
        <a:solidFill>
          <a:srgbClr val="8DAB8E"/>
        </a:solidFill>
        <a:ln w="34925" cap="flat" cmpd="sng" algn="in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51" tIns="0" rIns="86351" bIns="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ranklin Gothic Book" panose="020B0503020102020204"/>
            </a:rPr>
            <a:t>1 : Pas du tout </a:t>
          </a:r>
          <a:r>
            <a:rPr lang="en-US" sz="1400" kern="1200" dirty="0" err="1">
              <a:latin typeface="Franklin Gothic Book" panose="020B0503020102020204"/>
            </a:rPr>
            <a:t>confiance</a:t>
          </a:r>
          <a:endParaRPr lang="en-US" sz="1400" kern="1200" dirty="0"/>
        </a:p>
      </dsp:txBody>
      <dsp:txXfrm>
        <a:off x="183358" y="41600"/>
        <a:ext cx="2244212" cy="372930"/>
      </dsp:txXfrm>
    </dsp:sp>
    <dsp:sp modelId="{F4FA6F55-CE03-487B-9514-1405EB6C88F8}">
      <dsp:nvSpPr>
        <dsp:cNvPr id="0" name=""/>
        <dsp:cNvSpPr/>
      </dsp:nvSpPr>
      <dsp:spPr>
        <a:xfrm>
          <a:off x="0" y="863106"/>
          <a:ext cx="3263661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35B92D-D6B7-48AD-B4E1-57F4B5EAA481}">
      <dsp:nvSpPr>
        <dsp:cNvPr id="0" name=""/>
        <dsp:cNvSpPr/>
      </dsp:nvSpPr>
      <dsp:spPr>
        <a:xfrm>
          <a:off x="163183" y="656465"/>
          <a:ext cx="2284562" cy="413280"/>
        </a:xfrm>
        <a:prstGeom prst="roundRect">
          <a:avLst/>
        </a:prstGeom>
        <a:solidFill>
          <a:srgbClr val="897B61"/>
        </a:solidFill>
        <a:ln w="34925" cap="flat" cmpd="sng" algn="in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51" tIns="0" rIns="86351" bIns="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Franklin Gothic Book" panose="020B0503020102020204"/>
            </a:rPr>
            <a:t>2 </a:t>
          </a:r>
          <a:endParaRPr lang="en-US" sz="1400" kern="1200"/>
        </a:p>
      </dsp:txBody>
      <dsp:txXfrm>
        <a:off x="183358" y="676640"/>
        <a:ext cx="2244212" cy="372930"/>
      </dsp:txXfrm>
    </dsp:sp>
    <dsp:sp modelId="{0A403C45-7F79-44A0-BEE2-BCC4F20E153C}">
      <dsp:nvSpPr>
        <dsp:cNvPr id="0" name=""/>
        <dsp:cNvSpPr/>
      </dsp:nvSpPr>
      <dsp:spPr>
        <a:xfrm>
          <a:off x="0" y="1498146"/>
          <a:ext cx="3263661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897E51-FA4C-4F4F-A19C-62586799466F}">
      <dsp:nvSpPr>
        <dsp:cNvPr id="0" name=""/>
        <dsp:cNvSpPr/>
      </dsp:nvSpPr>
      <dsp:spPr>
        <a:xfrm>
          <a:off x="163183" y="1291506"/>
          <a:ext cx="2284562" cy="413280"/>
        </a:xfrm>
        <a:prstGeom prst="roundRect">
          <a:avLst/>
        </a:prstGeom>
        <a:solidFill>
          <a:srgbClr val="E6C069"/>
        </a:solidFill>
        <a:ln w="34925" cap="flat" cmpd="sng" algn="in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51" tIns="0" rIns="8635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Franklin Gothic Book" panose="020B0503020102020204"/>
            </a:rPr>
            <a:t>3</a:t>
          </a:r>
          <a:endParaRPr lang="en-US" sz="1400" kern="1200"/>
        </a:p>
      </dsp:txBody>
      <dsp:txXfrm>
        <a:off x="183358" y="1311681"/>
        <a:ext cx="2244212" cy="372930"/>
      </dsp:txXfrm>
    </dsp:sp>
    <dsp:sp modelId="{8F21B897-C074-4061-AE80-01D1C4276C5A}">
      <dsp:nvSpPr>
        <dsp:cNvPr id="0" name=""/>
        <dsp:cNvSpPr/>
      </dsp:nvSpPr>
      <dsp:spPr>
        <a:xfrm>
          <a:off x="0" y="2133186"/>
          <a:ext cx="3263661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EEC096-505E-41FB-A0DD-08CCECCBBD16}">
      <dsp:nvSpPr>
        <dsp:cNvPr id="0" name=""/>
        <dsp:cNvSpPr/>
      </dsp:nvSpPr>
      <dsp:spPr>
        <a:xfrm>
          <a:off x="163183" y="1926546"/>
          <a:ext cx="2284562" cy="413280"/>
        </a:xfrm>
        <a:prstGeom prst="roundRect">
          <a:avLst/>
        </a:prstGeom>
        <a:solidFill>
          <a:srgbClr val="8C8D86"/>
        </a:solidFill>
        <a:ln w="34925" cap="flat" cmpd="sng" algn="in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51" tIns="0" rIns="86351" bIns="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Franklin Gothic Book" panose="020B0503020102020204"/>
            </a:rPr>
            <a:t>4 : Tout à fait </a:t>
          </a:r>
          <a:r>
            <a:rPr lang="en-US" sz="1400" kern="1200" err="1">
              <a:latin typeface="Franklin Gothic Book" panose="020B0503020102020204"/>
            </a:rPr>
            <a:t>confiance</a:t>
          </a:r>
        </a:p>
      </dsp:txBody>
      <dsp:txXfrm>
        <a:off x="183358" y="1946721"/>
        <a:ext cx="2244212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7F62A-E1BC-4A68-B912-5BD9F7481046}">
      <dsp:nvSpPr>
        <dsp:cNvPr id="0" name=""/>
        <dsp:cNvSpPr/>
      </dsp:nvSpPr>
      <dsp:spPr>
        <a:xfrm rot="10800000">
          <a:off x="0" y="0"/>
          <a:ext cx="4801197" cy="1426421"/>
        </a:xfrm>
        <a:prstGeom prst="trapezoid">
          <a:avLst>
            <a:gd name="adj" fmla="val 5609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Difficultés de formulation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3,8%</a:t>
          </a:r>
        </a:p>
      </dsp:txBody>
      <dsp:txXfrm rot="-10800000">
        <a:off x="840209" y="0"/>
        <a:ext cx="3120778" cy="1426421"/>
      </dsp:txXfrm>
    </dsp:sp>
    <dsp:sp modelId="{805681E9-74CE-4CD1-8E0A-3817B8F92B4A}">
      <dsp:nvSpPr>
        <dsp:cNvPr id="0" name=""/>
        <dsp:cNvSpPr/>
      </dsp:nvSpPr>
      <dsp:spPr>
        <a:xfrm rot="10800000">
          <a:off x="800199" y="1426420"/>
          <a:ext cx="3200798" cy="1426421"/>
        </a:xfrm>
        <a:prstGeom prst="trapezoid">
          <a:avLst>
            <a:gd name="adj" fmla="val 5609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Confidentialité des données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27,8%</a:t>
          </a:r>
        </a:p>
      </dsp:txBody>
      <dsp:txXfrm rot="-10800000">
        <a:off x="1360339" y="1426420"/>
        <a:ext cx="2080518" cy="1426421"/>
      </dsp:txXfrm>
    </dsp:sp>
    <dsp:sp modelId="{F77DE66D-56EA-482A-AB35-A854FD1BF018}">
      <dsp:nvSpPr>
        <dsp:cNvPr id="0" name=""/>
        <dsp:cNvSpPr/>
      </dsp:nvSpPr>
      <dsp:spPr>
        <a:xfrm rot="10800000">
          <a:off x="1631238" y="2852842"/>
          <a:ext cx="1538719" cy="1426421"/>
        </a:xfrm>
        <a:prstGeom prst="trapezoid">
          <a:avLst>
            <a:gd name="adj" fmla="val 5609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Manque d’informations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9,5%</a:t>
          </a:r>
        </a:p>
      </dsp:txBody>
      <dsp:txXfrm rot="-10800000">
        <a:off x="1631238" y="2852842"/>
        <a:ext cx="1538719" cy="14264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5BCAA-E62F-47BF-99A6-7FEF70C43632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b="1" kern="1200" dirty="0">
              <a:ln>
                <a:solidFill>
                  <a:sysClr val="windowText" lastClr="000000"/>
                </a:solidFill>
              </a:ln>
              <a:latin typeface="Berlin Sans FB" panose="020E0602020502020306" pitchFamily="34" charset="0"/>
              <a:cs typeface="Times New Roman" panose="02020603050405020304" pitchFamily="18" charset="0"/>
            </a:rPr>
            <a:t>Problème</a:t>
          </a:r>
          <a:r>
            <a:rPr lang="fr-FR" sz="3000" kern="1200" dirty="0">
              <a:ln>
                <a:solidFill>
                  <a:sysClr val="windowText" lastClr="000000"/>
                </a:solidFill>
              </a:ln>
              <a:latin typeface="Berlin Sans FB" panose="020E0602020502020306" pitchFamily="34" charset="0"/>
              <a:cs typeface="Times New Roman" panose="02020603050405020304" pitchFamily="18" charset="0"/>
            </a:rPr>
            <a:t> pour le </a:t>
          </a:r>
          <a:r>
            <a:rPr lang="fr-FR" sz="3000" b="1" kern="1200" dirty="0">
              <a:ln>
                <a:solidFill>
                  <a:sysClr val="windowText" lastClr="000000"/>
                </a:solidFill>
              </a:ln>
              <a:latin typeface="Berlin Sans FB" panose="020E0602020502020306" pitchFamily="34" charset="0"/>
              <a:cs typeface="Times New Roman" panose="02020603050405020304" pitchFamily="18" charset="0"/>
            </a:rPr>
            <a:t>développement</a:t>
          </a:r>
          <a:r>
            <a:rPr lang="fr-FR" sz="3000" kern="1200" dirty="0">
              <a:ln>
                <a:solidFill>
                  <a:sysClr val="windowText" lastClr="000000"/>
                </a:solidFill>
              </a:ln>
              <a:latin typeface="Berlin Sans FB" panose="020E0602020502020306" pitchFamily="34" charset="0"/>
              <a:cs typeface="Times New Roman" panose="02020603050405020304" pitchFamily="18" charset="0"/>
            </a:rPr>
            <a:t> des élèves</a:t>
          </a:r>
        </a:p>
      </dsp:txBody>
      <dsp:txXfrm rot="5400000">
        <a:off x="-1" y="1"/>
        <a:ext cx="4064000" cy="2032000"/>
      </dsp:txXfrm>
    </dsp:sp>
    <dsp:sp modelId="{53C99B47-7A57-40C3-9B08-0AAD0DBFEA87}">
      <dsp:nvSpPr>
        <dsp:cNvPr id="0" name=""/>
        <dsp:cNvSpPr/>
      </dsp:nvSpPr>
      <dsp:spPr>
        <a:xfrm>
          <a:off x="4064000" y="0"/>
          <a:ext cx="4064000" cy="2709333"/>
        </a:xfrm>
        <a:prstGeom prst="round1Rect">
          <a:avLst/>
        </a:prstGeom>
        <a:solidFill>
          <a:schemeClr val="accent2">
            <a:hueOff val="-55218"/>
            <a:satOff val="-18112"/>
            <a:lumOff val="-660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b="1" kern="1200" dirty="0">
              <a:ln>
                <a:solidFill>
                  <a:sysClr val="windowText" lastClr="000000"/>
                </a:solidFill>
              </a:ln>
              <a:latin typeface="Berlin Sans FB" panose="020E0602020502020306" pitchFamily="34" charset="0"/>
              <a:cs typeface="Times New Roman" panose="02020603050405020304" pitchFamily="18" charset="0"/>
            </a:rPr>
            <a:t>Dépendance aux</a:t>
          </a:r>
          <a:r>
            <a:rPr lang="fr-FR" sz="3000" kern="1200" dirty="0">
              <a:ln>
                <a:solidFill>
                  <a:sysClr val="windowText" lastClr="000000"/>
                </a:solidFill>
              </a:ln>
              <a:latin typeface="Berlin Sans FB" panose="020E0602020502020306" pitchFamily="34" charset="0"/>
              <a:cs typeface="Times New Roman" panose="02020603050405020304" pitchFamily="18" charset="0"/>
            </a:rPr>
            <a:t> outils numériques</a:t>
          </a:r>
        </a:p>
      </dsp:txBody>
      <dsp:txXfrm>
        <a:off x="4064000" y="0"/>
        <a:ext cx="4064000" cy="2032000"/>
      </dsp:txXfrm>
    </dsp:sp>
    <dsp:sp modelId="{90C8701E-F9DF-4AB9-A857-BF962AA82A33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chemeClr val="accent2">
            <a:hueOff val="-110436"/>
            <a:satOff val="-36223"/>
            <a:lumOff val="-1320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b="1" kern="1200" dirty="0">
              <a:ln>
                <a:solidFill>
                  <a:sysClr val="windowText" lastClr="000000"/>
                </a:solidFill>
              </a:ln>
              <a:latin typeface="Berlin Sans FB" panose="020E0602020502020306" pitchFamily="34" charset="0"/>
              <a:cs typeface="Times New Roman" panose="02020603050405020304" pitchFamily="18" charset="0"/>
            </a:rPr>
            <a:t>Outils académiques </a:t>
          </a:r>
          <a:r>
            <a:rPr lang="fr-FR" sz="3000" kern="1200" dirty="0">
              <a:ln>
                <a:solidFill>
                  <a:sysClr val="windowText" lastClr="000000"/>
                </a:solidFill>
              </a:ln>
              <a:latin typeface="Berlin Sans FB" panose="020E0602020502020306" pitchFamily="34" charset="0"/>
              <a:cs typeface="Times New Roman" panose="02020603050405020304" pitchFamily="18" charset="0"/>
            </a:rPr>
            <a:t>et </a:t>
          </a:r>
          <a:r>
            <a:rPr lang="fr-FR" sz="3000" b="1" kern="1200" dirty="0">
              <a:ln>
                <a:solidFill>
                  <a:sysClr val="windowText" lastClr="000000"/>
                </a:solidFill>
              </a:ln>
              <a:latin typeface="Berlin Sans FB" panose="020E0602020502020306" pitchFamily="34" charset="0"/>
              <a:cs typeface="Times New Roman" panose="02020603050405020304" pitchFamily="18" charset="0"/>
            </a:rPr>
            <a:t>développe</a:t>
          </a:r>
          <a:r>
            <a:rPr lang="fr-FR" sz="3000" kern="1200" dirty="0">
              <a:ln>
                <a:solidFill>
                  <a:sysClr val="windowText" lastClr="000000"/>
                </a:solidFill>
              </a:ln>
              <a:latin typeface="Berlin Sans FB" panose="020E0602020502020306" pitchFamily="34" charset="0"/>
              <a:cs typeface="Times New Roman" panose="02020603050405020304" pitchFamily="18" charset="0"/>
            </a:rPr>
            <a:t> les connaissance</a:t>
          </a:r>
        </a:p>
      </dsp:txBody>
      <dsp:txXfrm rot="10800000">
        <a:off x="0" y="3386666"/>
        <a:ext cx="4064000" cy="2032000"/>
      </dsp:txXfrm>
    </dsp:sp>
    <dsp:sp modelId="{3FBE336B-87E3-442B-971C-EEB9B8D3E280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>
              <a:ln>
                <a:solidFill>
                  <a:sysClr val="windowText" lastClr="000000"/>
                </a:solidFill>
              </a:ln>
              <a:latin typeface="Berlin Sans FB" panose="020E0602020502020306" pitchFamily="34" charset="0"/>
              <a:cs typeface="Times New Roman" panose="02020603050405020304" pitchFamily="18" charset="0"/>
            </a:rPr>
            <a:t>L’utilisation de l’IA peut être </a:t>
          </a:r>
          <a:r>
            <a:rPr lang="fr-FR" sz="3000" b="1" kern="1200" dirty="0">
              <a:ln>
                <a:solidFill>
                  <a:sysClr val="windowText" lastClr="000000"/>
                </a:solidFill>
              </a:ln>
              <a:latin typeface="Berlin Sans FB" panose="020E0602020502020306" pitchFamily="34" charset="0"/>
              <a:cs typeface="Times New Roman" panose="02020603050405020304" pitchFamily="18" charset="0"/>
            </a:rPr>
            <a:t>pédagogique</a:t>
          </a:r>
        </a:p>
      </dsp:txBody>
      <dsp:txXfrm rot="-5400000">
        <a:off x="4063999" y="3386666"/>
        <a:ext cx="4064000" cy="2032000"/>
      </dsp:txXfrm>
    </dsp:sp>
    <dsp:sp modelId="{5D5052E6-B0EB-421B-A392-60FEAC333D31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IA</a:t>
          </a:r>
        </a:p>
      </dsp:txBody>
      <dsp:txXfrm>
        <a:off x="2910928" y="2098129"/>
        <a:ext cx="2306142" cy="12224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77366-8E5A-492B-851D-F95A6C97349C}">
      <dsp:nvSpPr>
        <dsp:cNvPr id="0" name=""/>
        <dsp:cNvSpPr/>
      </dsp:nvSpPr>
      <dsp:spPr>
        <a:xfrm>
          <a:off x="0" y="270933"/>
          <a:ext cx="4876800" cy="4876800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2B479-9E11-4D6A-B8B0-E9E6805246CE}">
      <dsp:nvSpPr>
        <dsp:cNvPr id="0" name=""/>
        <dsp:cNvSpPr/>
      </dsp:nvSpPr>
      <dsp:spPr>
        <a:xfrm>
          <a:off x="2438400" y="270933"/>
          <a:ext cx="5689599" cy="487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/>
            <a:t>Avantages</a:t>
          </a:r>
        </a:p>
      </dsp:txBody>
      <dsp:txXfrm>
        <a:off x="2438400" y="270933"/>
        <a:ext cx="2844799" cy="1463043"/>
      </dsp:txXfrm>
    </dsp:sp>
    <dsp:sp modelId="{B46D7C70-290A-41E5-9089-AB2150752DD1}">
      <dsp:nvSpPr>
        <dsp:cNvPr id="0" name=""/>
        <dsp:cNvSpPr/>
      </dsp:nvSpPr>
      <dsp:spPr>
        <a:xfrm>
          <a:off x="853441" y="1733976"/>
          <a:ext cx="3169916" cy="3169916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-82827"/>
            <a:satOff val="-27168"/>
            <a:lumOff val="-990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89738-D3F3-4A88-9928-9DE1A1949737}">
      <dsp:nvSpPr>
        <dsp:cNvPr id="0" name=""/>
        <dsp:cNvSpPr/>
      </dsp:nvSpPr>
      <dsp:spPr>
        <a:xfrm>
          <a:off x="2438400" y="1733976"/>
          <a:ext cx="5689599" cy="31699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-82827"/>
              <a:satOff val="-27168"/>
              <a:lumOff val="-99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>
              <a:latin typeface="Franklin Gothic Book" panose="020B0503020102020204"/>
            </a:rPr>
            <a:t>Inconvénients</a:t>
          </a:r>
          <a:endParaRPr lang="fr-FR" sz="3400" kern="1200"/>
        </a:p>
      </dsp:txBody>
      <dsp:txXfrm>
        <a:off x="2438400" y="1733976"/>
        <a:ext cx="2844799" cy="1463038"/>
      </dsp:txXfrm>
    </dsp:sp>
    <dsp:sp modelId="{1E2FBA79-1828-493E-9209-F439C3CF19AF}">
      <dsp:nvSpPr>
        <dsp:cNvPr id="0" name=""/>
        <dsp:cNvSpPr/>
      </dsp:nvSpPr>
      <dsp:spPr>
        <a:xfrm>
          <a:off x="1706880" y="3197014"/>
          <a:ext cx="1463038" cy="1463038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6C4663-8858-423A-827E-C5AD9E9477FB}">
      <dsp:nvSpPr>
        <dsp:cNvPr id="0" name=""/>
        <dsp:cNvSpPr/>
      </dsp:nvSpPr>
      <dsp:spPr>
        <a:xfrm>
          <a:off x="2438400" y="3197014"/>
          <a:ext cx="5689599" cy="14630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-165654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>
              <a:latin typeface="Franklin Gothic Book" panose="020B0503020102020204"/>
            </a:rPr>
            <a:t>Ressenti</a:t>
          </a:r>
          <a:endParaRPr lang="fr-FR" sz="3400" kern="1200"/>
        </a:p>
      </dsp:txBody>
      <dsp:txXfrm>
        <a:off x="2438400" y="3197014"/>
        <a:ext cx="2844799" cy="1463038"/>
      </dsp:txXfrm>
    </dsp:sp>
    <dsp:sp modelId="{6DFF4242-4007-476C-8CD9-675983E7A9A5}">
      <dsp:nvSpPr>
        <dsp:cNvPr id="0" name=""/>
        <dsp:cNvSpPr/>
      </dsp:nvSpPr>
      <dsp:spPr>
        <a:xfrm>
          <a:off x="5283200" y="270933"/>
          <a:ext cx="2844799" cy="1463043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/>
            <a:t>Facile d’accès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Outils numérique</a:t>
          </a:r>
        </a:p>
      </dsp:txBody>
      <dsp:txXfrm>
        <a:off x="5283200" y="270933"/>
        <a:ext cx="2844799" cy="1463043"/>
      </dsp:txXfrm>
    </dsp:sp>
    <dsp:sp modelId="{3A9BD395-EBD0-4392-9C91-A030B2C35387}">
      <dsp:nvSpPr>
        <dsp:cNvPr id="0" name=""/>
        <dsp:cNvSpPr/>
      </dsp:nvSpPr>
      <dsp:spPr>
        <a:xfrm>
          <a:off x="5283200" y="1733976"/>
          <a:ext cx="2844799" cy="1463038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>
              <a:latin typeface="Franklin Gothic Book" panose="020B0503020102020204"/>
            </a:rPr>
            <a:t> Trop dépendant</a:t>
          </a:r>
          <a:endParaRPr lang="fr-FR" sz="2300" kern="1200" dirty="0"/>
        </a:p>
      </dsp:txBody>
      <dsp:txXfrm>
        <a:off x="5283200" y="1733976"/>
        <a:ext cx="2844799" cy="1463038"/>
      </dsp:txXfrm>
    </dsp:sp>
    <dsp:sp modelId="{69AD3340-8EAA-4838-BFC6-3752975FFE7F}">
      <dsp:nvSpPr>
        <dsp:cNvPr id="0" name=""/>
        <dsp:cNvSpPr/>
      </dsp:nvSpPr>
      <dsp:spPr>
        <a:xfrm>
          <a:off x="5283200" y="3197014"/>
          <a:ext cx="2844799" cy="1463038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>
              <a:latin typeface="Franklin Gothic Book" panose="020B0503020102020204"/>
            </a:rPr>
            <a:t>Futur de l'IA et de l'homme</a:t>
          </a:r>
          <a:endParaRPr lang="fr-FR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>
              <a:latin typeface="Franklin Gothic Book" panose="020B0503020102020204"/>
            </a:rPr>
            <a:t>Remplacement par l'IA</a:t>
          </a:r>
          <a:endParaRPr lang="fr-FR" sz="2300" kern="1200"/>
        </a:p>
      </dsp:txBody>
      <dsp:txXfrm>
        <a:off x="5283200" y="3197014"/>
        <a:ext cx="2844799" cy="1463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D4A59F7-12FB-4252-B208-EC9C228AE023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FDB80A-7F81-459F-9FE9-2A825036FAC6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04513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59F7-12FB-4252-B208-EC9C228AE023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B80A-7F81-459F-9FE9-2A825036F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77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59F7-12FB-4252-B208-EC9C228AE023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B80A-7F81-459F-9FE9-2A825036F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0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59F7-12FB-4252-B208-EC9C228AE023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B80A-7F81-459F-9FE9-2A825036F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74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4A59F7-12FB-4252-B208-EC9C228AE023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FDB80A-7F81-459F-9FE9-2A825036FAC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58446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59F7-12FB-4252-B208-EC9C228AE023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B80A-7F81-459F-9FE9-2A825036F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05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59F7-12FB-4252-B208-EC9C228AE023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B80A-7F81-459F-9FE9-2A825036F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03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59F7-12FB-4252-B208-EC9C228AE023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B80A-7F81-459F-9FE9-2A825036F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42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59F7-12FB-4252-B208-EC9C228AE023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B80A-7F81-459F-9FE9-2A825036F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09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4A59F7-12FB-4252-B208-EC9C228AE023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FDB80A-7F81-459F-9FE9-2A825036FAC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765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4A59F7-12FB-4252-B208-EC9C228AE023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FDB80A-7F81-459F-9FE9-2A825036FAC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62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D4A59F7-12FB-4252-B208-EC9C228AE023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2FDB80A-7F81-459F-9FE9-2A825036FAC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998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chart" Target="../charts/chart6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hart" Target="../charts/chart3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5AF8F4-7725-4F77-A0C0-C8677C132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560095"/>
            <a:ext cx="9753600" cy="3737810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fr-FR" sz="3600">
                <a:ln w="66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Bodoni MT Black" panose="02070A03080606020203" pitchFamily="18" charset="0"/>
              </a:rPr>
              <a:t>Quels sont les avantages et inconvénients de l’IA dans l’enseignement selon les enseignants et les étudiants de l’IUT ?</a:t>
            </a:r>
            <a:br>
              <a:rPr lang="fr-FR" sz="3600">
                <a:ln w="66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Bodoni MT Black" panose="02070A03080606020203" pitchFamily="18" charset="0"/>
              </a:rPr>
            </a:br>
            <a:endParaRPr lang="fr-FR" sz="360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tx1"/>
              </a:solidFill>
              <a:latin typeface="Bodoni MT Black" panose="02070A03080606020203" pitchFamily="18" charset="0"/>
            </a:endParaRPr>
          </a:p>
        </p:txBody>
      </p:sp>
      <p:pic>
        <p:nvPicPr>
          <p:cNvPr id="4" name="Picture 2" descr="https://moodle.u-paris.fr/pluginfile.php/1621945/mod_resource/content/1/UniversiteParis_IUTParis-RdS.png">
            <a:extLst>
              <a:ext uri="{FF2B5EF4-FFF2-40B4-BE49-F238E27FC236}">
                <a16:creationId xmlns:a16="http://schemas.microsoft.com/office/drawing/2014/main" id="{2AAFA560-33A9-4D35-A9BC-5F46ADDEB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" y="0"/>
            <a:ext cx="5093493" cy="741917"/>
          </a:xfrm>
          <a:prstGeom prst="rect">
            <a:avLst/>
          </a:prstGeom>
          <a:noFill/>
          <a:effectLst>
            <a:glow>
              <a:schemeClr val="accent1">
                <a:alpha val="10000"/>
              </a:schemeClr>
            </a:glow>
            <a:outerShdw dist="50800" dir="5400000" sx="99000" sy="99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 : avec coins rognés en haut 6">
            <a:extLst>
              <a:ext uri="{FF2B5EF4-FFF2-40B4-BE49-F238E27FC236}">
                <a16:creationId xmlns:a16="http://schemas.microsoft.com/office/drawing/2014/main" id="{91C80101-026D-483A-A9EE-DD973C138DBD}"/>
              </a:ext>
            </a:extLst>
          </p:cNvPr>
          <p:cNvSpPr/>
          <p:nvPr/>
        </p:nvSpPr>
        <p:spPr>
          <a:xfrm>
            <a:off x="8069179" y="6116082"/>
            <a:ext cx="4122822" cy="741918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i="1"/>
              <a:t>Jérémie</a:t>
            </a:r>
            <a:r>
              <a:rPr lang="fr-FR" sz="2000"/>
              <a:t> </a:t>
            </a:r>
            <a:r>
              <a:rPr lang="fr-FR" sz="2000" b="1"/>
              <a:t>Couthon</a:t>
            </a:r>
            <a:r>
              <a:rPr lang="fr-FR" sz="2000"/>
              <a:t>        </a:t>
            </a:r>
            <a:r>
              <a:rPr lang="fr-FR" sz="2000" i="1"/>
              <a:t>Clara</a:t>
            </a:r>
            <a:r>
              <a:rPr lang="fr-FR" sz="2000"/>
              <a:t> </a:t>
            </a:r>
            <a:r>
              <a:rPr lang="fr-FR" sz="2000" b="1"/>
              <a:t>Laurent</a:t>
            </a:r>
          </a:p>
          <a:p>
            <a:pPr algn="ctr"/>
            <a:r>
              <a:rPr lang="fr-FR" sz="2000" i="1"/>
              <a:t>Mathias</a:t>
            </a:r>
            <a:r>
              <a:rPr lang="fr-FR" sz="2000"/>
              <a:t> </a:t>
            </a:r>
            <a:r>
              <a:rPr lang="fr-FR" sz="2000" b="1"/>
              <a:t>De </a:t>
            </a:r>
            <a:r>
              <a:rPr lang="fr-FR" sz="2000" b="1" err="1"/>
              <a:t>Ridder</a:t>
            </a:r>
            <a:r>
              <a:rPr lang="fr-FR" sz="2000"/>
              <a:t>         </a:t>
            </a:r>
            <a:r>
              <a:rPr lang="fr-FR" sz="2000" i="1"/>
              <a:t>Mathis</a:t>
            </a:r>
            <a:r>
              <a:rPr lang="fr-FR" sz="2000"/>
              <a:t> </a:t>
            </a:r>
            <a:r>
              <a:rPr lang="fr-FR" sz="2000" b="1"/>
              <a:t>Siot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AF25D08-B138-44CE-88F9-E92332FE0B78}"/>
              </a:ext>
            </a:extLst>
          </p:cNvPr>
          <p:cNvSpPr/>
          <p:nvPr/>
        </p:nvSpPr>
        <p:spPr>
          <a:xfrm>
            <a:off x="192505" y="6116083"/>
            <a:ext cx="770021" cy="7419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ysClr val="windowText" lastClr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1</a:t>
            </a:r>
            <a:endParaRPr lang="fr-FR" b="1">
              <a:ln>
                <a:solidFill>
                  <a:schemeClr val="accent2">
                    <a:lumMod val="50000"/>
                  </a:schemeClr>
                </a:solidFill>
              </a:ln>
              <a:solidFill>
                <a:sysClr val="windowText" lastClr="000000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E267E795-4D5F-4ED8-8F5F-9EF925C8F081}"/>
              </a:ext>
            </a:extLst>
          </p:cNvPr>
          <p:cNvCxnSpPr/>
          <p:nvPr/>
        </p:nvCxnSpPr>
        <p:spPr>
          <a:xfrm>
            <a:off x="9763125" y="-123825"/>
            <a:ext cx="2886075" cy="137160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4CE8201D-F12E-4264-AF88-7D45184312FE}"/>
              </a:ext>
            </a:extLst>
          </p:cNvPr>
          <p:cNvCxnSpPr/>
          <p:nvPr/>
        </p:nvCxnSpPr>
        <p:spPr>
          <a:xfrm>
            <a:off x="10572750" y="-123825"/>
            <a:ext cx="1695450" cy="345757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BC7A9DF-306E-4F3E-B872-A961A1454D1F}"/>
              </a:ext>
            </a:extLst>
          </p:cNvPr>
          <p:cNvCxnSpPr/>
          <p:nvPr/>
        </p:nvCxnSpPr>
        <p:spPr>
          <a:xfrm>
            <a:off x="-76200" y="3790950"/>
            <a:ext cx="1695450" cy="345757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FCF17B5-C350-4D5C-9D04-0737BACA669C}"/>
              </a:ext>
            </a:extLst>
          </p:cNvPr>
          <p:cNvCxnSpPr>
            <a:cxnSpLocks/>
          </p:cNvCxnSpPr>
          <p:nvPr/>
        </p:nvCxnSpPr>
        <p:spPr>
          <a:xfrm flipV="1">
            <a:off x="10972800" y="179294"/>
            <a:ext cx="1506071" cy="15508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76EF0BF3-7008-4538-A6AB-EDE351E98758}"/>
              </a:ext>
            </a:extLst>
          </p:cNvPr>
          <p:cNvCxnSpPr>
            <a:cxnSpLocks/>
          </p:cNvCxnSpPr>
          <p:nvPr/>
        </p:nvCxnSpPr>
        <p:spPr>
          <a:xfrm flipH="1">
            <a:off x="5755342" y="5297905"/>
            <a:ext cx="1819834" cy="15600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E1A77BE-B1AB-42CD-8E7E-0908C105AC80}"/>
              </a:ext>
            </a:extLst>
          </p:cNvPr>
          <p:cNvSpPr/>
          <p:nvPr/>
        </p:nvSpPr>
        <p:spPr>
          <a:xfrm>
            <a:off x="4826524" y="4996206"/>
            <a:ext cx="2592371" cy="461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</a:t>
            </a:r>
            <a:r>
              <a:rPr lang="fr-F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Janvier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279197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7BC4036B-E15B-4A42-B197-08E362A4C4FD}"/>
              </a:ext>
            </a:extLst>
          </p:cNvPr>
          <p:cNvCxnSpPr>
            <a:cxnSpLocks/>
          </p:cNvCxnSpPr>
          <p:nvPr/>
        </p:nvCxnSpPr>
        <p:spPr>
          <a:xfrm flipH="1" flipV="1">
            <a:off x="11371730" y="-1362634"/>
            <a:ext cx="820270" cy="54415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AD4F38A-06C1-4850-BDAA-B3C61BE2AC6E}"/>
              </a:ext>
            </a:extLst>
          </p:cNvPr>
          <p:cNvCxnSpPr>
            <a:cxnSpLocks/>
          </p:cNvCxnSpPr>
          <p:nvPr/>
        </p:nvCxnSpPr>
        <p:spPr>
          <a:xfrm>
            <a:off x="10363200" y="-1074821"/>
            <a:ext cx="2017059" cy="2150586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D7219BE-0C39-4E31-AA67-80644EF9098B}"/>
              </a:ext>
            </a:extLst>
          </p:cNvPr>
          <p:cNvCxnSpPr>
            <a:cxnSpLocks/>
          </p:cNvCxnSpPr>
          <p:nvPr/>
        </p:nvCxnSpPr>
        <p:spPr>
          <a:xfrm flipV="1">
            <a:off x="9609221" y="905435"/>
            <a:ext cx="2771038" cy="663435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8D25A15F-7D07-4AC3-B4E8-E8EC6883FAF0}"/>
              </a:ext>
            </a:extLst>
          </p:cNvPr>
          <p:cNvSpPr/>
          <p:nvPr/>
        </p:nvSpPr>
        <p:spPr>
          <a:xfrm>
            <a:off x="192505" y="6116083"/>
            <a:ext cx="770021" cy="7419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ysClr val="windowText" lastClr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7</a:t>
            </a:r>
            <a:endParaRPr lang="fr-FR" sz="2000" b="1">
              <a:ln>
                <a:solidFill>
                  <a:schemeClr val="accent2">
                    <a:lumMod val="50000"/>
                  </a:schemeClr>
                </a:solidFill>
              </a:ln>
              <a:solidFill>
                <a:sysClr val="windowText" lastClr="000000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 : avec coins arrondis en diagonale 10">
            <a:extLst>
              <a:ext uri="{FF2B5EF4-FFF2-40B4-BE49-F238E27FC236}">
                <a16:creationId xmlns:a16="http://schemas.microsoft.com/office/drawing/2014/main" id="{16792C0E-1AD2-4EC4-AFAB-5DD42AD9468B}"/>
              </a:ext>
            </a:extLst>
          </p:cNvPr>
          <p:cNvSpPr/>
          <p:nvPr/>
        </p:nvSpPr>
        <p:spPr>
          <a:xfrm>
            <a:off x="2829801" y="240632"/>
            <a:ext cx="6532397" cy="954882"/>
          </a:xfrm>
          <a:prstGeom prst="round2Diag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n>
                  <a:solidFill>
                    <a:schemeClr val="accent2">
                      <a:lumMod val="50000"/>
                    </a:schemeClr>
                  </a:solidFill>
                </a:ln>
                <a:latin typeface="Gill Sans Ultra Bold" panose="020B0A02020104020203" pitchFamily="34" charset="0"/>
                <a:cs typeface="Times New Roman" panose="02020603050405020304" pitchFamily="18" charset="0"/>
              </a:rPr>
              <a:t>I – Analyse des données</a:t>
            </a:r>
          </a:p>
          <a:p>
            <a:pPr algn="ctr"/>
            <a:r>
              <a:rPr lang="fr-FR" sz="2400" b="1" dirty="0">
                <a:ln>
                  <a:solidFill>
                    <a:sysClr val="windowText" lastClr="000000"/>
                  </a:solidFill>
                </a:ln>
                <a:solidFill>
                  <a:schemeClr val="accent2">
                    <a:lumMod val="50000"/>
                  </a:schemeClr>
                </a:solidFill>
                <a:latin typeface="Gill Sans Ultra Bold" panose="020B0A02020104020203" pitchFamily="34" charset="0"/>
                <a:cs typeface="Times New Roman" panose="02020603050405020304" pitchFamily="18" charset="0"/>
              </a:rPr>
              <a:t>C - l’adhésion à l’IA</a:t>
            </a:r>
            <a:endParaRPr lang="fr-FR" sz="1200" b="1" dirty="0">
              <a:ln>
                <a:solidFill>
                  <a:sysClr val="windowText" lastClr="000000"/>
                </a:solidFill>
              </a:ln>
              <a:solidFill>
                <a:schemeClr val="accent2">
                  <a:lumMod val="50000"/>
                </a:schemeClr>
              </a:solidFill>
              <a:latin typeface="Gill Sans Ultra Bold" panose="020B0A02020104020203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2F726AB8-CED3-41BC-AEB8-0BAE7F9E8C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1800621"/>
              </p:ext>
            </p:extLst>
          </p:nvPr>
        </p:nvGraphicFramePr>
        <p:xfrm>
          <a:off x="762000" y="2044700"/>
          <a:ext cx="6141720" cy="3731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Ellipse 13">
            <a:extLst>
              <a:ext uri="{FF2B5EF4-FFF2-40B4-BE49-F238E27FC236}">
                <a16:creationId xmlns:a16="http://schemas.microsoft.com/office/drawing/2014/main" id="{872BA051-54AE-4DC2-8955-3BBE4E507D81}"/>
              </a:ext>
            </a:extLst>
          </p:cNvPr>
          <p:cNvSpPr/>
          <p:nvPr/>
        </p:nvSpPr>
        <p:spPr>
          <a:xfrm>
            <a:off x="5292639" y="3751989"/>
            <a:ext cx="598191" cy="5943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49DCC214-D1C5-47AB-B034-E2E6CBC70121}"/>
              </a:ext>
            </a:extLst>
          </p:cNvPr>
          <p:cNvCxnSpPr>
            <a:cxnSpLocks/>
            <a:stCxn id="14" idx="6"/>
          </p:cNvCxnSpPr>
          <p:nvPr/>
        </p:nvCxnSpPr>
        <p:spPr>
          <a:xfrm flipH="1">
            <a:off x="3733800" y="4049169"/>
            <a:ext cx="2157030" cy="2066914"/>
          </a:xfrm>
          <a:prstGeom prst="bentConnector3">
            <a:avLst>
              <a:gd name="adj1" fmla="val -10598"/>
            </a:avLst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5BFA0AAF-E06E-4B20-9725-030D19EF491A}"/>
              </a:ext>
            </a:extLst>
          </p:cNvPr>
          <p:cNvSpPr/>
          <p:nvPr/>
        </p:nvSpPr>
        <p:spPr>
          <a:xfrm>
            <a:off x="2749702" y="5862138"/>
            <a:ext cx="991401" cy="507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/>
              <a:t>79,5%</a:t>
            </a:r>
          </a:p>
        </p:txBody>
      </p:sp>
      <p:graphicFrame>
        <p:nvGraphicFramePr>
          <p:cNvPr id="17" name="Graphique 16">
            <a:extLst>
              <a:ext uri="{FF2B5EF4-FFF2-40B4-BE49-F238E27FC236}">
                <a16:creationId xmlns:a16="http://schemas.microsoft.com/office/drawing/2014/main" id="{37A97DB3-3627-471C-8607-2BE70C8635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930748"/>
              </p:ext>
            </p:extLst>
          </p:nvPr>
        </p:nvGraphicFramePr>
        <p:xfrm>
          <a:off x="6938385" y="2044700"/>
          <a:ext cx="5148300" cy="3617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3812019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4" grpId="0" animBg="1"/>
      <p:bldP spid="19" grpId="0" animBg="1"/>
      <p:bldGraphic spid="17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7BC4036B-E15B-4A42-B197-08E362A4C4FD}"/>
              </a:ext>
            </a:extLst>
          </p:cNvPr>
          <p:cNvCxnSpPr>
            <a:cxnSpLocks/>
          </p:cNvCxnSpPr>
          <p:nvPr/>
        </p:nvCxnSpPr>
        <p:spPr>
          <a:xfrm flipV="1">
            <a:off x="9197788" y="5065058"/>
            <a:ext cx="3343835" cy="19363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AD4F38A-06C1-4850-BDAA-B3C61BE2AC6E}"/>
              </a:ext>
            </a:extLst>
          </p:cNvPr>
          <p:cNvCxnSpPr>
            <a:cxnSpLocks/>
          </p:cNvCxnSpPr>
          <p:nvPr/>
        </p:nvCxnSpPr>
        <p:spPr>
          <a:xfrm>
            <a:off x="11169553" y="-116541"/>
            <a:ext cx="1282423" cy="463475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D7219BE-0C39-4E31-AA67-80644EF9098B}"/>
              </a:ext>
            </a:extLst>
          </p:cNvPr>
          <p:cNvCxnSpPr>
            <a:cxnSpLocks/>
          </p:cNvCxnSpPr>
          <p:nvPr/>
        </p:nvCxnSpPr>
        <p:spPr>
          <a:xfrm flipV="1">
            <a:off x="10658092" y="5692588"/>
            <a:ext cx="789838" cy="3505674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6CFDD3C-409B-4232-9036-9E5364521D96}"/>
              </a:ext>
            </a:extLst>
          </p:cNvPr>
          <p:cNvCxnSpPr>
            <a:cxnSpLocks/>
          </p:cNvCxnSpPr>
          <p:nvPr/>
        </p:nvCxnSpPr>
        <p:spPr>
          <a:xfrm flipV="1">
            <a:off x="11716871" y="1631576"/>
            <a:ext cx="475129" cy="3917577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FEE6565F-FAF4-4DF9-B6C1-F571A22DF2EF}"/>
              </a:ext>
            </a:extLst>
          </p:cNvPr>
          <p:cNvSpPr/>
          <p:nvPr/>
        </p:nvSpPr>
        <p:spPr>
          <a:xfrm>
            <a:off x="192505" y="6116083"/>
            <a:ext cx="770021" cy="7419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ysClr val="windowText" lastClr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8</a:t>
            </a:r>
            <a:endParaRPr lang="fr-FR" sz="2000" b="1">
              <a:ln>
                <a:solidFill>
                  <a:schemeClr val="accent2">
                    <a:lumMod val="50000"/>
                  </a:schemeClr>
                </a:solidFill>
              </a:ln>
              <a:solidFill>
                <a:sysClr val="windowText" lastClr="000000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 : avec coins arrondis en diagonale 14">
            <a:extLst>
              <a:ext uri="{FF2B5EF4-FFF2-40B4-BE49-F238E27FC236}">
                <a16:creationId xmlns:a16="http://schemas.microsoft.com/office/drawing/2014/main" id="{D4E3CAD6-9FAC-432E-9DA1-60541398D8B1}"/>
              </a:ext>
            </a:extLst>
          </p:cNvPr>
          <p:cNvSpPr/>
          <p:nvPr/>
        </p:nvSpPr>
        <p:spPr>
          <a:xfrm>
            <a:off x="2829801" y="240632"/>
            <a:ext cx="6532397" cy="954882"/>
          </a:xfrm>
          <a:prstGeom prst="round2Diag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n>
                  <a:solidFill>
                    <a:schemeClr val="accent2">
                      <a:lumMod val="50000"/>
                    </a:schemeClr>
                  </a:solidFill>
                </a:ln>
                <a:latin typeface="Gill Sans Ultra Bold" panose="020B0A02020104020203" pitchFamily="34" charset="0"/>
                <a:cs typeface="Times New Roman" panose="02020603050405020304" pitchFamily="18" charset="0"/>
              </a:rPr>
              <a:t>I – Analyse des données</a:t>
            </a:r>
          </a:p>
          <a:p>
            <a:pPr algn="ctr"/>
            <a:r>
              <a:rPr lang="fr-FR" sz="2400" b="1" dirty="0">
                <a:ln>
                  <a:solidFill>
                    <a:sysClr val="windowText" lastClr="000000"/>
                  </a:solidFill>
                </a:ln>
                <a:solidFill>
                  <a:schemeClr val="accent2">
                    <a:lumMod val="50000"/>
                  </a:schemeClr>
                </a:solidFill>
                <a:latin typeface="Gill Sans Ultra Bold" panose="020B0A02020104020203" pitchFamily="34" charset="0"/>
                <a:cs typeface="Times New Roman" panose="02020603050405020304" pitchFamily="18" charset="0"/>
              </a:rPr>
              <a:t>D - Difficultés principales</a:t>
            </a:r>
            <a:endParaRPr lang="fr-FR" sz="1200" b="1" dirty="0">
              <a:ln>
                <a:solidFill>
                  <a:sysClr val="windowText" lastClr="000000"/>
                </a:solidFill>
              </a:ln>
              <a:solidFill>
                <a:schemeClr val="accent2">
                  <a:lumMod val="50000"/>
                </a:schemeClr>
              </a:solidFill>
              <a:latin typeface="Gill Sans Ultra Bold" panose="020B0A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106EECB6-E8D8-41DB-A7F3-08E487B185D7}"/>
              </a:ext>
            </a:extLst>
          </p:cNvPr>
          <p:cNvSpPr/>
          <p:nvPr/>
        </p:nvSpPr>
        <p:spPr>
          <a:xfrm>
            <a:off x="8010249" y="1375497"/>
            <a:ext cx="991401" cy="507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/>
              <a:t>37,8%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39F334B2-7226-4541-AE2E-AE8ACAFE80AB}"/>
              </a:ext>
            </a:extLst>
          </p:cNvPr>
          <p:cNvSpPr/>
          <p:nvPr/>
        </p:nvSpPr>
        <p:spPr>
          <a:xfrm>
            <a:off x="7098681" y="6150633"/>
            <a:ext cx="991401" cy="507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/>
              <a:t>27,8%</a:t>
            </a:r>
          </a:p>
        </p:txBody>
      </p:sp>
      <p:graphicFrame>
        <p:nvGraphicFramePr>
          <p:cNvPr id="31" name="Diagramme 30">
            <a:extLst>
              <a:ext uri="{FF2B5EF4-FFF2-40B4-BE49-F238E27FC236}">
                <a16:creationId xmlns:a16="http://schemas.microsoft.com/office/drawing/2014/main" id="{F322EAD9-905D-49E0-A524-97A45B9EFA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0900537"/>
              </p:ext>
            </p:extLst>
          </p:nvPr>
        </p:nvGraphicFramePr>
        <p:xfrm>
          <a:off x="7392134" y="2575662"/>
          <a:ext cx="4801197" cy="4279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1" name="Graphique 20">
            <a:extLst>
              <a:ext uri="{FF2B5EF4-FFF2-40B4-BE49-F238E27FC236}">
                <a16:creationId xmlns:a16="http://schemas.microsoft.com/office/drawing/2014/main" id="{916AAC99-C05D-4510-8E7C-D11517240E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07971"/>
              </p:ext>
            </p:extLst>
          </p:nvPr>
        </p:nvGraphicFramePr>
        <p:xfrm>
          <a:off x="653765" y="1684317"/>
          <a:ext cx="7355153" cy="4485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2" name="Ellipse 21">
            <a:extLst>
              <a:ext uri="{FF2B5EF4-FFF2-40B4-BE49-F238E27FC236}">
                <a16:creationId xmlns:a16="http://schemas.microsoft.com/office/drawing/2014/main" id="{B4319DD0-1F06-4A30-A0F9-F225C6DDADB7}"/>
              </a:ext>
            </a:extLst>
          </p:cNvPr>
          <p:cNvSpPr/>
          <p:nvPr/>
        </p:nvSpPr>
        <p:spPr>
          <a:xfrm>
            <a:off x="7133489" y="2575662"/>
            <a:ext cx="598191" cy="5943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40BB4904-99EA-476F-BCEA-AD5115284B50}"/>
              </a:ext>
            </a:extLst>
          </p:cNvPr>
          <p:cNvSpPr/>
          <p:nvPr/>
        </p:nvSpPr>
        <p:spPr>
          <a:xfrm>
            <a:off x="6365525" y="4120933"/>
            <a:ext cx="598191" cy="5943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A3454EFC-73E9-45D7-9255-C0C5D66EF480}"/>
              </a:ext>
            </a:extLst>
          </p:cNvPr>
          <p:cNvCxnSpPr>
            <a:cxnSpLocks/>
            <a:stCxn id="22" idx="1"/>
            <a:endCxn id="29" idx="1"/>
          </p:cNvCxnSpPr>
          <p:nvPr/>
        </p:nvCxnSpPr>
        <p:spPr>
          <a:xfrm rot="5400000" flipH="1" flipV="1">
            <a:off x="7099039" y="1751495"/>
            <a:ext cx="1033262" cy="789157"/>
          </a:xfrm>
          <a:prstGeom prst="bentConnector2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8CBA3989-72C5-4A0B-B19A-0D983F6BCB5F}"/>
              </a:ext>
            </a:extLst>
          </p:cNvPr>
          <p:cNvCxnSpPr>
            <a:cxnSpLocks/>
            <a:stCxn id="24" idx="4"/>
            <a:endCxn id="30" idx="1"/>
          </p:cNvCxnSpPr>
          <p:nvPr/>
        </p:nvCxnSpPr>
        <p:spPr>
          <a:xfrm rot="16200000" flipH="1">
            <a:off x="6037009" y="5342905"/>
            <a:ext cx="1689285" cy="434060"/>
          </a:xfrm>
          <a:prstGeom prst="bentConnector2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2517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graphicEl>
                                              <a:dgm id="{C7E7F62A-E1BC-4A68-B912-5BD9F74810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">
                                            <p:graphicEl>
                                              <a:dgm id="{C7E7F62A-E1BC-4A68-B912-5BD9F74810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graphicEl>
                                              <a:dgm id="{805681E9-74CE-4CD1-8E0A-3817B8F92B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1">
                                            <p:graphicEl>
                                              <a:dgm id="{805681E9-74CE-4CD1-8E0A-3817B8F92B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graphicEl>
                                              <a:dgm id="{F77DE66D-56EA-482A-AB35-A854FD1BF0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>
                                            <p:graphicEl>
                                              <a:dgm id="{F77DE66D-56EA-482A-AB35-A854FD1BF0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Graphic spid="31" grpId="0">
        <p:bldSub>
          <a:bldDgm bld="one"/>
        </p:bldSub>
      </p:bldGraphic>
      <p:bldGraphic spid="21" grpId="0">
        <p:bldAsOne/>
      </p:bldGraphic>
      <p:bldP spid="22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7BC4036B-E15B-4A42-B197-08E362A4C4FD}"/>
              </a:ext>
            </a:extLst>
          </p:cNvPr>
          <p:cNvCxnSpPr>
            <a:cxnSpLocks/>
          </p:cNvCxnSpPr>
          <p:nvPr/>
        </p:nvCxnSpPr>
        <p:spPr>
          <a:xfrm flipV="1">
            <a:off x="11593605" y="4452257"/>
            <a:ext cx="786654" cy="26922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AD4F38A-06C1-4850-BDAA-B3C61BE2AC6E}"/>
              </a:ext>
            </a:extLst>
          </p:cNvPr>
          <p:cNvCxnSpPr>
            <a:cxnSpLocks/>
          </p:cNvCxnSpPr>
          <p:nvPr/>
        </p:nvCxnSpPr>
        <p:spPr>
          <a:xfrm>
            <a:off x="10798629" y="-272143"/>
            <a:ext cx="1484146" cy="659482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D7219BE-0C39-4E31-AA67-80644EF9098B}"/>
              </a:ext>
            </a:extLst>
          </p:cNvPr>
          <p:cNvCxnSpPr>
            <a:cxnSpLocks/>
          </p:cNvCxnSpPr>
          <p:nvPr/>
        </p:nvCxnSpPr>
        <p:spPr>
          <a:xfrm flipV="1">
            <a:off x="10208086" y="1329978"/>
            <a:ext cx="2771038" cy="663435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8CB7F4C-97C3-4EC8-81FC-25A6317DA6C0}"/>
              </a:ext>
            </a:extLst>
          </p:cNvPr>
          <p:cNvSpPr/>
          <p:nvPr/>
        </p:nvSpPr>
        <p:spPr>
          <a:xfrm>
            <a:off x="192505" y="6116083"/>
            <a:ext cx="770021" cy="7419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ysClr val="windowText" lastClr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9</a:t>
            </a:r>
            <a:endParaRPr lang="fr-FR" b="1">
              <a:ln>
                <a:solidFill>
                  <a:schemeClr val="accent2">
                    <a:lumMod val="50000"/>
                  </a:schemeClr>
                </a:solidFill>
              </a:ln>
              <a:solidFill>
                <a:sysClr val="windowText" lastClr="000000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 : avec coins arrondis en diagonale 10">
            <a:extLst>
              <a:ext uri="{FF2B5EF4-FFF2-40B4-BE49-F238E27FC236}">
                <a16:creationId xmlns:a16="http://schemas.microsoft.com/office/drawing/2014/main" id="{6BD88235-3507-4745-81BB-DE93D089D19D}"/>
              </a:ext>
            </a:extLst>
          </p:cNvPr>
          <p:cNvSpPr/>
          <p:nvPr/>
        </p:nvSpPr>
        <p:spPr>
          <a:xfrm>
            <a:off x="2829801" y="240632"/>
            <a:ext cx="6532397" cy="954882"/>
          </a:xfrm>
          <a:prstGeom prst="round2Diag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n>
                  <a:solidFill>
                    <a:schemeClr val="accent2">
                      <a:lumMod val="50000"/>
                    </a:schemeClr>
                  </a:solidFill>
                </a:ln>
                <a:latin typeface="Gill Sans Ultra Bold" panose="020B0A02020104020203" pitchFamily="34" charset="0"/>
                <a:cs typeface="Times New Roman" panose="02020603050405020304" pitchFamily="18" charset="0"/>
              </a:rPr>
              <a:t>I – Analyse des données</a:t>
            </a:r>
          </a:p>
          <a:p>
            <a:pPr algn="ctr"/>
            <a:r>
              <a:rPr lang="fr-FR" sz="2400" b="1" dirty="0">
                <a:ln>
                  <a:solidFill>
                    <a:sysClr val="windowText" lastClr="000000"/>
                  </a:solidFill>
                </a:ln>
                <a:solidFill>
                  <a:schemeClr val="accent2">
                    <a:lumMod val="50000"/>
                  </a:schemeClr>
                </a:solidFill>
                <a:latin typeface="Gill Sans Ultra Bold" panose="020B0A02020104020203" pitchFamily="34" charset="0"/>
                <a:cs typeface="Times New Roman" panose="02020603050405020304" pitchFamily="18" charset="0"/>
              </a:rPr>
              <a:t>E - Préoccupation de l’IA</a:t>
            </a:r>
            <a:endParaRPr lang="fr-FR" sz="1200" b="1" dirty="0">
              <a:ln>
                <a:solidFill>
                  <a:sysClr val="windowText" lastClr="000000"/>
                </a:solidFill>
              </a:ln>
              <a:solidFill>
                <a:schemeClr val="accent2">
                  <a:lumMod val="50000"/>
                </a:schemeClr>
              </a:solidFill>
              <a:latin typeface="Gill Sans Ultra Bold" panose="020B0A02020104020203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Graphique 12">
            <a:extLst>
              <a:ext uri="{FF2B5EF4-FFF2-40B4-BE49-F238E27FC236}">
                <a16:creationId xmlns:a16="http://schemas.microsoft.com/office/drawing/2014/main" id="{EDAE2DCF-8547-DB3F-E338-6F48DB36CE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0927649"/>
              </p:ext>
            </p:extLst>
          </p:nvPr>
        </p:nvGraphicFramePr>
        <p:xfrm>
          <a:off x="652304" y="1195515"/>
          <a:ext cx="5677705" cy="3973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Graphique 13">
            <a:extLst>
              <a:ext uri="{FF2B5EF4-FFF2-40B4-BE49-F238E27FC236}">
                <a16:creationId xmlns:a16="http://schemas.microsoft.com/office/drawing/2014/main" id="{0E63717C-E358-0604-8D62-5F40B5FA06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841801"/>
              </p:ext>
            </p:extLst>
          </p:nvPr>
        </p:nvGraphicFramePr>
        <p:xfrm>
          <a:off x="6172200" y="2866343"/>
          <a:ext cx="6019800" cy="3973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Ellipse 14">
            <a:extLst>
              <a:ext uri="{FF2B5EF4-FFF2-40B4-BE49-F238E27FC236}">
                <a16:creationId xmlns:a16="http://schemas.microsoft.com/office/drawing/2014/main" id="{37375438-24B6-4F32-8CE9-75CEBAFDDC56}"/>
              </a:ext>
            </a:extLst>
          </p:cNvPr>
          <p:cNvSpPr/>
          <p:nvPr/>
        </p:nvSpPr>
        <p:spPr>
          <a:xfrm>
            <a:off x="11128216" y="4461717"/>
            <a:ext cx="411480" cy="3913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5B3CFC13-2534-4337-90D8-B5EB708826AA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5391896" y="1954639"/>
            <a:ext cx="1623628" cy="1430116"/>
          </a:xfrm>
          <a:prstGeom prst="bentConnector3">
            <a:avLst>
              <a:gd name="adj1" fmla="val 50000"/>
            </a:avLst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3F10BB33-BB3A-43A9-9ABD-16FC64D119E9}"/>
              </a:ext>
            </a:extLst>
          </p:cNvPr>
          <p:cNvCxnSpPr>
            <a:cxnSpLocks/>
            <a:stCxn id="15" idx="0"/>
          </p:cNvCxnSpPr>
          <p:nvPr/>
        </p:nvCxnSpPr>
        <p:spPr>
          <a:xfrm rot="16200000" flipV="1">
            <a:off x="9229587" y="2357348"/>
            <a:ext cx="2719822" cy="1488916"/>
          </a:xfrm>
          <a:prstGeom prst="bentConnector3">
            <a:avLst>
              <a:gd name="adj1" fmla="val 109955"/>
            </a:avLst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25130A1C-122F-4206-94CB-C7E23F60F7EF}"/>
              </a:ext>
            </a:extLst>
          </p:cNvPr>
          <p:cNvSpPr/>
          <p:nvPr/>
        </p:nvSpPr>
        <p:spPr>
          <a:xfrm>
            <a:off x="7015524" y="1700694"/>
            <a:ext cx="991401" cy="507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/>
              <a:t>28,8%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A6A480DA-BA5E-474F-A3CD-B3565F48E0EA}"/>
              </a:ext>
            </a:extLst>
          </p:cNvPr>
          <p:cNvSpPr/>
          <p:nvPr/>
        </p:nvSpPr>
        <p:spPr>
          <a:xfrm>
            <a:off x="9383871" y="1741895"/>
            <a:ext cx="991401" cy="507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/>
              <a:t>52,5%</a:t>
            </a:r>
          </a:p>
        </p:txBody>
      </p:sp>
      <p:sp>
        <p:nvSpPr>
          <p:cNvPr id="25" name="Rectangle : avec coins rognés en haut 24">
            <a:extLst>
              <a:ext uri="{FF2B5EF4-FFF2-40B4-BE49-F238E27FC236}">
                <a16:creationId xmlns:a16="http://schemas.microsoft.com/office/drawing/2014/main" id="{52DED757-6ADE-42FD-B8C3-43EE01577610}"/>
              </a:ext>
            </a:extLst>
          </p:cNvPr>
          <p:cNvSpPr/>
          <p:nvPr/>
        </p:nvSpPr>
        <p:spPr>
          <a:xfrm>
            <a:off x="2209800" y="5169057"/>
            <a:ext cx="3266051" cy="379079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Inconvénients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86B825-7053-408A-92BB-91F279866BDF}"/>
              </a:ext>
            </a:extLst>
          </p:cNvPr>
          <p:cNvSpPr/>
          <p:nvPr/>
        </p:nvSpPr>
        <p:spPr>
          <a:xfrm>
            <a:off x="2209800" y="5548136"/>
            <a:ext cx="3266051" cy="12917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fr-FR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Préoccupation face à l’IA</a:t>
            </a:r>
          </a:p>
          <a:p>
            <a:pPr marL="285750" indent="-285750">
              <a:buFontTx/>
              <a:buChar char="-"/>
            </a:pPr>
            <a:r>
              <a:rPr lang="fr-FR" sz="2000">
                <a:latin typeface="Times New Roman" panose="02020603050405020304" pitchFamily="18" charset="0"/>
                <a:cs typeface="Times New Roman" panose="02020603050405020304" pitchFamily="18" charset="0"/>
              </a:rPr>
              <a:t>IA assez reconnaissable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F7BEC28-7883-469F-8B52-61F4B70CB7FE}"/>
              </a:ext>
            </a:extLst>
          </p:cNvPr>
          <p:cNvSpPr/>
          <p:nvPr/>
        </p:nvSpPr>
        <p:spPr>
          <a:xfrm>
            <a:off x="4980416" y="3189056"/>
            <a:ext cx="411480" cy="3913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51101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Graphic spid="14" grpId="0">
        <p:bldAsOne/>
      </p:bldGraphic>
      <p:bldP spid="15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7BC4036B-E15B-4A42-B197-08E362A4C4FD}"/>
              </a:ext>
            </a:extLst>
          </p:cNvPr>
          <p:cNvCxnSpPr>
            <a:cxnSpLocks/>
          </p:cNvCxnSpPr>
          <p:nvPr/>
        </p:nvCxnSpPr>
        <p:spPr>
          <a:xfrm flipV="1">
            <a:off x="11125200" y="2339788"/>
            <a:ext cx="1066800" cy="45182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AD4F38A-06C1-4850-BDAA-B3C61BE2AC6E}"/>
              </a:ext>
            </a:extLst>
          </p:cNvPr>
          <p:cNvCxnSpPr>
            <a:cxnSpLocks/>
          </p:cNvCxnSpPr>
          <p:nvPr/>
        </p:nvCxnSpPr>
        <p:spPr>
          <a:xfrm>
            <a:off x="10578353" y="5250015"/>
            <a:ext cx="2017059" cy="2150586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D7219BE-0C39-4E31-AA67-80644EF9098B}"/>
              </a:ext>
            </a:extLst>
          </p:cNvPr>
          <p:cNvCxnSpPr>
            <a:cxnSpLocks/>
          </p:cNvCxnSpPr>
          <p:nvPr/>
        </p:nvCxnSpPr>
        <p:spPr>
          <a:xfrm flipV="1">
            <a:off x="9349245" y="2798874"/>
            <a:ext cx="2842755" cy="4330427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CBD7AD23-0C12-4BCB-815E-FBBC5F05AE02}"/>
              </a:ext>
            </a:extLst>
          </p:cNvPr>
          <p:cNvSpPr/>
          <p:nvPr/>
        </p:nvSpPr>
        <p:spPr>
          <a:xfrm>
            <a:off x="192505" y="6116083"/>
            <a:ext cx="770021" cy="7419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ysClr val="windowText" lastClr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10</a:t>
            </a:r>
            <a:endParaRPr lang="fr-FR" sz="1600" b="1">
              <a:ln>
                <a:solidFill>
                  <a:schemeClr val="accent2">
                    <a:lumMod val="50000"/>
                  </a:schemeClr>
                </a:solidFill>
              </a:ln>
              <a:solidFill>
                <a:sysClr val="windowText" lastClr="000000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 : avec coins arrondis en diagonale 11">
            <a:extLst>
              <a:ext uri="{FF2B5EF4-FFF2-40B4-BE49-F238E27FC236}">
                <a16:creationId xmlns:a16="http://schemas.microsoft.com/office/drawing/2014/main" id="{B0B47950-A154-4846-AC2A-DCD2B01896E7}"/>
              </a:ext>
            </a:extLst>
          </p:cNvPr>
          <p:cNvSpPr/>
          <p:nvPr/>
        </p:nvSpPr>
        <p:spPr>
          <a:xfrm>
            <a:off x="2691390" y="70828"/>
            <a:ext cx="6809219" cy="1161979"/>
          </a:xfrm>
          <a:prstGeom prst="round2Diag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n>
                  <a:solidFill>
                    <a:schemeClr val="accent2">
                      <a:lumMod val="50000"/>
                    </a:schemeClr>
                  </a:solidFill>
                </a:ln>
                <a:latin typeface="Gill Sans Ultra Bold" panose="020B0A02020104020203" pitchFamily="34" charset="0"/>
                <a:cs typeface="Times New Roman" panose="02020603050405020304" pitchFamily="18" charset="0"/>
              </a:rPr>
              <a:t>II - Analyse des </a:t>
            </a:r>
            <a:r>
              <a:rPr lang="fr-FR" sz="2800" b="1" dirty="0" err="1">
                <a:ln>
                  <a:solidFill>
                    <a:schemeClr val="accent2">
                      <a:lumMod val="50000"/>
                    </a:schemeClr>
                  </a:solidFill>
                </a:ln>
                <a:latin typeface="Gill Sans Ultra Bold" panose="020B0A02020104020203" pitchFamily="34" charset="0"/>
                <a:cs typeface="Times New Roman" panose="02020603050405020304" pitchFamily="18" charset="0"/>
              </a:rPr>
              <a:t>donées</a:t>
            </a:r>
            <a:r>
              <a:rPr lang="fr-FR" sz="2800" b="1" dirty="0">
                <a:ln>
                  <a:solidFill>
                    <a:schemeClr val="accent2">
                      <a:lumMod val="50000"/>
                    </a:schemeClr>
                  </a:solidFill>
                </a:ln>
                <a:latin typeface="Gill Sans Ultra Bold" panose="020B0A02020104020203" pitchFamily="34" charset="0"/>
                <a:cs typeface="Times New Roman" panose="02020603050405020304" pitchFamily="18" charset="0"/>
              </a:rPr>
              <a:t> croisées </a:t>
            </a:r>
          </a:p>
          <a:p>
            <a:pPr algn="ctr"/>
            <a:r>
              <a:rPr lang="fr-FR" sz="2000" b="1" dirty="0">
                <a:ln>
                  <a:solidFill>
                    <a:sysClr val="windowText" lastClr="000000"/>
                  </a:solidFill>
                </a:ln>
                <a:solidFill>
                  <a:schemeClr val="accent2">
                    <a:lumMod val="50000"/>
                  </a:schemeClr>
                </a:solidFill>
                <a:latin typeface="Gill Sans Ultra Bold" panose="020B0A02020104020203" pitchFamily="34" charset="0"/>
                <a:cs typeface="Times New Roman" panose="02020603050405020304" pitchFamily="18" charset="0"/>
              </a:rPr>
              <a:t>A – Principales craintes</a:t>
            </a:r>
            <a:endParaRPr lang="fr-FR" sz="1100" b="1" dirty="0">
              <a:ln>
                <a:solidFill>
                  <a:sysClr val="windowText" lastClr="000000"/>
                </a:solidFill>
              </a:ln>
              <a:solidFill>
                <a:schemeClr val="accent2">
                  <a:lumMod val="50000"/>
                </a:schemeClr>
              </a:solidFill>
              <a:latin typeface="Gill Sans Ultra Bold" panose="020B0A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F4665D6-01F9-4E91-83EE-6EA153B83C53}"/>
              </a:ext>
            </a:extLst>
          </p:cNvPr>
          <p:cNvSpPr/>
          <p:nvPr/>
        </p:nvSpPr>
        <p:spPr>
          <a:xfrm rot="2277355">
            <a:off x="5247156" y="2404927"/>
            <a:ext cx="1608042" cy="1210235"/>
          </a:xfrm>
          <a:prstGeom prst="rightArrow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2">
                    <a:lumMod val="50000"/>
                  </a:schemeClr>
                </a:solidFill>
              </a:ln>
            </a:endParaRPr>
          </a:p>
        </p:txBody>
      </p:sp>
      <p:sp>
        <p:nvSpPr>
          <p:cNvPr id="16" name="Rectangle : avec coins rognés en haut 15">
            <a:extLst>
              <a:ext uri="{FF2B5EF4-FFF2-40B4-BE49-F238E27FC236}">
                <a16:creationId xmlns:a16="http://schemas.microsoft.com/office/drawing/2014/main" id="{C2A84B77-FCC8-48EC-AB6E-BC29A7EBA7B3}"/>
              </a:ext>
            </a:extLst>
          </p:cNvPr>
          <p:cNvSpPr/>
          <p:nvPr/>
        </p:nvSpPr>
        <p:spPr>
          <a:xfrm>
            <a:off x="1301263" y="4338661"/>
            <a:ext cx="4857099" cy="625425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Important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14023C-3CB4-4A23-A21F-FD9D784A4EDA}"/>
              </a:ext>
            </a:extLst>
          </p:cNvPr>
          <p:cNvSpPr/>
          <p:nvPr/>
        </p:nvSpPr>
        <p:spPr>
          <a:xfrm>
            <a:off x="1301263" y="4965072"/>
            <a:ext cx="2426676" cy="18929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u="sng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Majorité :</a:t>
            </a:r>
          </a:p>
          <a:p>
            <a:pPr marL="285750" indent="-285750">
              <a:buFontTx/>
              <a:buChar char="-"/>
            </a:pPr>
            <a:r>
              <a:rPr lang="fr-FR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48,2% </a:t>
            </a:r>
            <a:r>
              <a:rPr lang="fr-FR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 diminutions de compétence</a:t>
            </a:r>
          </a:p>
          <a:p>
            <a:pPr marL="285750" indent="-285750">
              <a:buFontTx/>
              <a:buChar char="-"/>
            </a:pPr>
            <a:r>
              <a:rPr lang="fr-FR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53,6% </a:t>
            </a:r>
            <a:r>
              <a:rPr lang="fr-FR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réduction de créativité</a:t>
            </a:r>
          </a:p>
          <a:p>
            <a:pPr marL="285750" indent="-285750">
              <a:buFontTx/>
              <a:buChar char="-"/>
            </a:pPr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3837A3-44EF-4E94-9FB3-C29FE2908A28}"/>
              </a:ext>
            </a:extLst>
          </p:cNvPr>
          <p:cNvSpPr/>
          <p:nvPr/>
        </p:nvSpPr>
        <p:spPr>
          <a:xfrm>
            <a:off x="3731687" y="4965072"/>
            <a:ext cx="2426675" cy="18929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Minorité :</a:t>
            </a:r>
          </a:p>
          <a:p>
            <a:pPr marL="285750" indent="-285750" algn="ctr">
              <a:buFontTx/>
              <a:buChar char="-"/>
            </a:pPr>
            <a:r>
              <a:rPr lang="fr-FR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12% 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risque de pannes</a:t>
            </a:r>
          </a:p>
          <a:p>
            <a:pPr marL="285750" indent="-285750" algn="ctr">
              <a:buFontTx/>
              <a:buChar char="-"/>
            </a:pPr>
            <a:r>
              <a:rPr lang="fr-FR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3,9% 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aucune crainte</a:t>
            </a:r>
          </a:p>
          <a:p>
            <a:pPr algn="ctr"/>
            <a:endParaRPr lang="fr-FR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fr-FR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fr-FR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Graphique 19">
            <a:extLst>
              <a:ext uri="{FF2B5EF4-FFF2-40B4-BE49-F238E27FC236}">
                <a16:creationId xmlns:a16="http://schemas.microsoft.com/office/drawing/2014/main" id="{5AC5B4A8-D8DF-4E6F-8393-3FB87B6116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5119365"/>
              </p:ext>
            </p:extLst>
          </p:nvPr>
        </p:nvGraphicFramePr>
        <p:xfrm>
          <a:off x="6658485" y="2155965"/>
          <a:ext cx="5232787" cy="4518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7" name="ZoneTexte 26">
            <a:extLst>
              <a:ext uri="{FF2B5EF4-FFF2-40B4-BE49-F238E27FC236}">
                <a16:creationId xmlns:a16="http://schemas.microsoft.com/office/drawing/2014/main" id="{F44F0CD9-2355-4C89-87AC-A08DD3F56325}"/>
              </a:ext>
            </a:extLst>
          </p:cNvPr>
          <p:cNvSpPr txBox="1"/>
          <p:nvPr/>
        </p:nvSpPr>
        <p:spPr>
          <a:xfrm>
            <a:off x="7754544" y="3107860"/>
            <a:ext cx="942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rial Black" panose="020B0A04020102020204" pitchFamily="34" charset="0"/>
              </a:rPr>
              <a:t>29,6%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5FCB929-4D68-4F12-B5E9-152842BF22AF}"/>
              </a:ext>
            </a:extLst>
          </p:cNvPr>
          <p:cNvSpPr txBox="1"/>
          <p:nvPr/>
        </p:nvSpPr>
        <p:spPr>
          <a:xfrm>
            <a:off x="8878096" y="2658764"/>
            <a:ext cx="942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rial Black" panose="020B0A04020102020204" pitchFamily="34" charset="0"/>
              </a:rPr>
              <a:t>36,6%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AB7600C-7E17-40EA-B643-837C81AD9853}"/>
              </a:ext>
            </a:extLst>
          </p:cNvPr>
          <p:cNvSpPr txBox="1"/>
          <p:nvPr/>
        </p:nvSpPr>
        <p:spPr>
          <a:xfrm>
            <a:off x="7260983" y="4654709"/>
            <a:ext cx="942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rial Black" panose="020B0A04020102020204" pitchFamily="34" charset="0"/>
              </a:rPr>
              <a:t>6,2%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17539DD-1250-44F4-8315-90567499145A}"/>
              </a:ext>
            </a:extLst>
          </p:cNvPr>
          <p:cNvSpPr txBox="1"/>
          <p:nvPr/>
        </p:nvSpPr>
        <p:spPr>
          <a:xfrm>
            <a:off x="8406947" y="4825587"/>
            <a:ext cx="942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rial Black" panose="020B0A04020102020204" pitchFamily="34" charset="0"/>
              </a:rPr>
              <a:t>3,4%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101C3D6-D23F-4787-B8B8-18D089523C99}"/>
              </a:ext>
            </a:extLst>
          </p:cNvPr>
          <p:cNvSpPr txBox="1"/>
          <p:nvPr/>
        </p:nvSpPr>
        <p:spPr>
          <a:xfrm>
            <a:off x="9791420" y="4379203"/>
            <a:ext cx="942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rial Black" panose="020B0A04020102020204" pitchFamily="34" charset="0"/>
              </a:rPr>
              <a:t>13,8%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0526FA94-6416-461D-9473-65EA344C7274}"/>
              </a:ext>
            </a:extLst>
          </p:cNvPr>
          <p:cNvSpPr/>
          <p:nvPr/>
        </p:nvSpPr>
        <p:spPr>
          <a:xfrm rot="2022077">
            <a:off x="10083791" y="4601763"/>
            <a:ext cx="284910" cy="5940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34" name="Graphique 33">
            <a:extLst>
              <a:ext uri="{FF2B5EF4-FFF2-40B4-BE49-F238E27FC236}">
                <a16:creationId xmlns:a16="http://schemas.microsoft.com/office/drawing/2014/main" id="{0848CB52-9C98-4D69-B27A-2F2D2041E3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336263"/>
              </p:ext>
            </p:extLst>
          </p:nvPr>
        </p:nvGraphicFramePr>
        <p:xfrm>
          <a:off x="839362" y="1232807"/>
          <a:ext cx="4427839" cy="2523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55744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17" grpId="0" animBg="1"/>
      <p:bldP spid="19" grpId="0" animBg="1"/>
      <p:bldGraphic spid="20" grpId="0">
        <p:bldAsOne/>
      </p:bldGraphic>
      <p:bldP spid="27" grpId="0"/>
      <p:bldP spid="28" grpId="0"/>
      <p:bldP spid="29" grpId="0"/>
      <p:bldP spid="30" grpId="0"/>
      <p:bldP spid="31" grpId="0"/>
      <p:bldP spid="32" grpId="0" animBg="1"/>
      <p:bldGraphic spid="34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7BC4036B-E15B-4A42-B197-08E362A4C4FD}"/>
              </a:ext>
            </a:extLst>
          </p:cNvPr>
          <p:cNvCxnSpPr>
            <a:cxnSpLocks/>
          </p:cNvCxnSpPr>
          <p:nvPr/>
        </p:nvCxnSpPr>
        <p:spPr>
          <a:xfrm flipV="1">
            <a:off x="10408024" y="1595719"/>
            <a:ext cx="1782442" cy="62125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AD4F38A-06C1-4850-BDAA-B3C61BE2AC6E}"/>
              </a:ext>
            </a:extLst>
          </p:cNvPr>
          <p:cNvCxnSpPr>
            <a:cxnSpLocks/>
          </p:cNvCxnSpPr>
          <p:nvPr/>
        </p:nvCxnSpPr>
        <p:spPr>
          <a:xfrm flipV="1">
            <a:off x="11663082" y="3142365"/>
            <a:ext cx="528918" cy="387700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D7219BE-0C39-4E31-AA67-80644EF9098B}"/>
              </a:ext>
            </a:extLst>
          </p:cNvPr>
          <p:cNvCxnSpPr>
            <a:cxnSpLocks/>
          </p:cNvCxnSpPr>
          <p:nvPr/>
        </p:nvCxnSpPr>
        <p:spPr>
          <a:xfrm flipV="1">
            <a:off x="9703822" y="3605698"/>
            <a:ext cx="2842755" cy="4330427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DC55CC2-E1A1-4CF6-A7F9-D5E986153CFE}"/>
              </a:ext>
            </a:extLst>
          </p:cNvPr>
          <p:cNvCxnSpPr>
            <a:cxnSpLocks/>
          </p:cNvCxnSpPr>
          <p:nvPr/>
        </p:nvCxnSpPr>
        <p:spPr>
          <a:xfrm>
            <a:off x="10936941" y="-107576"/>
            <a:ext cx="1253525" cy="3971364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3D83764F-E2F0-46EF-86AB-BBE3B9538455}"/>
              </a:ext>
            </a:extLst>
          </p:cNvPr>
          <p:cNvSpPr/>
          <p:nvPr/>
        </p:nvSpPr>
        <p:spPr>
          <a:xfrm>
            <a:off x="192505" y="6116083"/>
            <a:ext cx="770021" cy="7419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ysClr val="windowText" lastClr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11</a:t>
            </a:r>
            <a:endParaRPr lang="fr-FR" sz="1600" b="1">
              <a:ln>
                <a:solidFill>
                  <a:schemeClr val="accent2">
                    <a:lumMod val="50000"/>
                  </a:schemeClr>
                </a:solidFill>
              </a:ln>
              <a:solidFill>
                <a:sysClr val="windowText" lastClr="000000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 : avec coins rognés en haut 15">
            <a:extLst>
              <a:ext uri="{FF2B5EF4-FFF2-40B4-BE49-F238E27FC236}">
                <a16:creationId xmlns:a16="http://schemas.microsoft.com/office/drawing/2014/main" id="{EBAB990A-1232-4DB0-99C3-C79D9AA1FCFE}"/>
              </a:ext>
            </a:extLst>
          </p:cNvPr>
          <p:cNvSpPr/>
          <p:nvPr/>
        </p:nvSpPr>
        <p:spPr>
          <a:xfrm>
            <a:off x="3526675" y="4889375"/>
            <a:ext cx="5146429" cy="527862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66A25C-85C2-4489-81DB-699B6DDA2564}"/>
              </a:ext>
            </a:extLst>
          </p:cNvPr>
          <p:cNvSpPr/>
          <p:nvPr/>
        </p:nvSpPr>
        <p:spPr>
          <a:xfrm>
            <a:off x="3526675" y="5424198"/>
            <a:ext cx="2569325" cy="14338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commun :</a:t>
            </a:r>
          </a:p>
          <a:p>
            <a:pPr marL="285750" indent="-285750">
              <a:buFontTx/>
              <a:buChar char="-"/>
            </a:pPr>
            <a:r>
              <a:rPr lang="fr-FR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Majorité : étudiants trop dépendants</a:t>
            </a:r>
          </a:p>
          <a:p>
            <a:pPr marL="285750" indent="-285750">
              <a:buFontTx/>
              <a:buChar char="-"/>
            </a:pPr>
            <a:r>
              <a:rPr lang="fr-FR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43% : Déshumanisant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0C5EFA-0739-46D4-B168-66B36C686DC6}"/>
              </a:ext>
            </a:extLst>
          </p:cNvPr>
          <p:cNvSpPr/>
          <p:nvPr/>
        </p:nvSpPr>
        <p:spPr>
          <a:xfrm>
            <a:off x="6104546" y="5412687"/>
            <a:ext cx="2569325" cy="1445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Divergence</a:t>
            </a:r>
            <a:r>
              <a:rPr lang="fr-FR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285750" indent="-285750">
              <a:buFontTx/>
              <a:buChar char="-"/>
            </a:pPr>
            <a:r>
              <a:rPr lang="fr-FR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menace sur l’emploie des enseignants</a:t>
            </a:r>
          </a:p>
          <a:p>
            <a:pPr marL="285750" indent="-285750">
              <a:buFontTx/>
              <a:buChar char="-"/>
            </a:pPr>
            <a:r>
              <a:rPr lang="fr-FR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Trop couteux mise en place d’IA</a:t>
            </a:r>
          </a:p>
        </p:txBody>
      </p:sp>
      <p:sp>
        <p:nvSpPr>
          <p:cNvPr id="19" name="Rectangle : avec coins arrondis en diagonale 18">
            <a:extLst>
              <a:ext uri="{FF2B5EF4-FFF2-40B4-BE49-F238E27FC236}">
                <a16:creationId xmlns:a16="http://schemas.microsoft.com/office/drawing/2014/main" id="{F14E3F38-4B50-491A-90B9-0F0442DF1832}"/>
              </a:ext>
            </a:extLst>
          </p:cNvPr>
          <p:cNvSpPr/>
          <p:nvPr/>
        </p:nvSpPr>
        <p:spPr>
          <a:xfrm>
            <a:off x="2691390" y="77491"/>
            <a:ext cx="6809219" cy="1161979"/>
          </a:xfrm>
          <a:prstGeom prst="round2Diag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n>
                  <a:solidFill>
                    <a:schemeClr val="accent2">
                      <a:lumMod val="50000"/>
                    </a:schemeClr>
                  </a:solidFill>
                </a:ln>
                <a:latin typeface="Gill Sans Ultra Bold" panose="020B0A02020104020203" pitchFamily="34" charset="0"/>
                <a:cs typeface="Times New Roman" panose="02020603050405020304" pitchFamily="18" charset="0"/>
              </a:rPr>
              <a:t>II - Analyse des </a:t>
            </a:r>
            <a:r>
              <a:rPr lang="fr-FR" sz="2800" b="1" dirty="0" err="1">
                <a:ln>
                  <a:solidFill>
                    <a:schemeClr val="accent2">
                      <a:lumMod val="50000"/>
                    </a:schemeClr>
                  </a:solidFill>
                </a:ln>
                <a:latin typeface="Gill Sans Ultra Bold" panose="020B0A02020104020203" pitchFamily="34" charset="0"/>
                <a:cs typeface="Times New Roman" panose="02020603050405020304" pitchFamily="18" charset="0"/>
              </a:rPr>
              <a:t>donées</a:t>
            </a:r>
            <a:r>
              <a:rPr lang="fr-FR" sz="2800" b="1" dirty="0">
                <a:ln>
                  <a:solidFill>
                    <a:schemeClr val="accent2">
                      <a:lumMod val="50000"/>
                    </a:schemeClr>
                  </a:solidFill>
                </a:ln>
                <a:latin typeface="Gill Sans Ultra Bold" panose="020B0A02020104020203" pitchFamily="34" charset="0"/>
                <a:cs typeface="Times New Roman" panose="02020603050405020304" pitchFamily="18" charset="0"/>
              </a:rPr>
              <a:t> croisées </a:t>
            </a:r>
          </a:p>
          <a:p>
            <a:pPr algn="ctr"/>
            <a:r>
              <a:rPr lang="fr-FR" sz="2000" b="1" dirty="0">
                <a:ln>
                  <a:solidFill>
                    <a:sysClr val="windowText" lastClr="000000"/>
                  </a:solidFill>
                </a:ln>
                <a:solidFill>
                  <a:schemeClr val="accent2">
                    <a:lumMod val="50000"/>
                  </a:schemeClr>
                </a:solidFill>
                <a:latin typeface="Gill Sans Ultra Bold" panose="020B0A02020104020203" pitchFamily="34" charset="0"/>
                <a:cs typeface="Times New Roman" panose="02020603050405020304" pitchFamily="18" charset="0"/>
              </a:rPr>
              <a:t>B - Inconvénients majeures</a:t>
            </a:r>
            <a:endParaRPr lang="fr-FR" sz="1100" b="1" dirty="0">
              <a:ln>
                <a:solidFill>
                  <a:sysClr val="windowText" lastClr="000000"/>
                </a:solidFill>
              </a:ln>
              <a:solidFill>
                <a:schemeClr val="accent2">
                  <a:lumMod val="50000"/>
                </a:schemeClr>
              </a:solidFill>
              <a:latin typeface="Gill Sans Ultra Bold" panose="020B0A02020104020203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Graphique 12">
            <a:extLst>
              <a:ext uri="{FF2B5EF4-FFF2-40B4-BE49-F238E27FC236}">
                <a16:creationId xmlns:a16="http://schemas.microsoft.com/office/drawing/2014/main" id="{FC47867D-95E7-42FF-9CAE-81924B1810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9092731"/>
              </p:ext>
            </p:extLst>
          </p:nvPr>
        </p:nvGraphicFramePr>
        <p:xfrm>
          <a:off x="726831" y="1440763"/>
          <a:ext cx="4783332" cy="3359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Graphique 19">
            <a:extLst>
              <a:ext uri="{FF2B5EF4-FFF2-40B4-BE49-F238E27FC236}">
                <a16:creationId xmlns:a16="http://schemas.microsoft.com/office/drawing/2014/main" id="{9FA887A7-D4CF-4CCE-9EBD-EA84DCB93D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7028319"/>
              </p:ext>
            </p:extLst>
          </p:nvPr>
        </p:nvGraphicFramePr>
        <p:xfrm>
          <a:off x="6623561" y="1595719"/>
          <a:ext cx="4836458" cy="3165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7363151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Graphic spid="13" grpId="0">
        <p:bldAsOne/>
      </p:bldGraphic>
      <p:bldGraphic spid="20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7BC4036B-E15B-4A42-B197-08E362A4C4FD}"/>
              </a:ext>
            </a:extLst>
          </p:cNvPr>
          <p:cNvCxnSpPr>
            <a:cxnSpLocks/>
          </p:cNvCxnSpPr>
          <p:nvPr/>
        </p:nvCxnSpPr>
        <p:spPr>
          <a:xfrm flipV="1">
            <a:off x="10022541" y="5719483"/>
            <a:ext cx="2330824" cy="11385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AD4F38A-06C1-4850-BDAA-B3C61BE2AC6E}"/>
              </a:ext>
            </a:extLst>
          </p:cNvPr>
          <p:cNvCxnSpPr>
            <a:cxnSpLocks/>
          </p:cNvCxnSpPr>
          <p:nvPr/>
        </p:nvCxnSpPr>
        <p:spPr>
          <a:xfrm>
            <a:off x="11183470" y="4644190"/>
            <a:ext cx="2017059" cy="2150586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D7219BE-0C39-4E31-AA67-80644EF9098B}"/>
              </a:ext>
            </a:extLst>
          </p:cNvPr>
          <p:cNvCxnSpPr>
            <a:cxnSpLocks/>
          </p:cNvCxnSpPr>
          <p:nvPr/>
        </p:nvCxnSpPr>
        <p:spPr>
          <a:xfrm flipV="1">
            <a:off x="10165504" y="3202286"/>
            <a:ext cx="2842755" cy="4330427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BEE90089-A8C3-44D4-9555-FA2575FF3572}"/>
              </a:ext>
            </a:extLst>
          </p:cNvPr>
          <p:cNvCxnSpPr>
            <a:cxnSpLocks/>
          </p:cNvCxnSpPr>
          <p:nvPr/>
        </p:nvCxnSpPr>
        <p:spPr>
          <a:xfrm>
            <a:off x="11430000" y="-62753"/>
            <a:ext cx="1165412" cy="314755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F867BA82-782E-46EB-BBE2-834E669413EC}"/>
              </a:ext>
            </a:extLst>
          </p:cNvPr>
          <p:cNvSpPr/>
          <p:nvPr/>
        </p:nvSpPr>
        <p:spPr>
          <a:xfrm>
            <a:off x="192505" y="6116083"/>
            <a:ext cx="770021" cy="7419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ysClr val="windowText" lastClr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12</a:t>
            </a:r>
            <a:endParaRPr lang="fr-FR" sz="1600" b="1">
              <a:ln>
                <a:solidFill>
                  <a:schemeClr val="accent2">
                    <a:lumMod val="50000"/>
                  </a:schemeClr>
                </a:solidFill>
              </a:ln>
              <a:solidFill>
                <a:sysClr val="windowText" lastClr="000000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 : avec coins arrondis en diagonale 10">
            <a:extLst>
              <a:ext uri="{FF2B5EF4-FFF2-40B4-BE49-F238E27FC236}">
                <a16:creationId xmlns:a16="http://schemas.microsoft.com/office/drawing/2014/main" id="{C6EA64A5-044D-4390-AFB1-1584D08519F5}"/>
              </a:ext>
            </a:extLst>
          </p:cNvPr>
          <p:cNvSpPr/>
          <p:nvPr/>
        </p:nvSpPr>
        <p:spPr>
          <a:xfrm>
            <a:off x="2829801" y="240632"/>
            <a:ext cx="6532397" cy="954882"/>
          </a:xfrm>
          <a:prstGeom prst="round2Diag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n>
                  <a:solidFill>
                    <a:schemeClr val="accent2">
                      <a:lumMod val="50000"/>
                    </a:schemeClr>
                  </a:solidFill>
                </a:ln>
                <a:latin typeface="Gill Sans Ultra Bold" panose="020B0A02020104020203" pitchFamily="34" charset="0"/>
                <a:cs typeface="Times New Roman" panose="02020603050405020304" pitchFamily="18" charset="0"/>
              </a:rPr>
              <a:t>II – Analyse bivariée</a:t>
            </a:r>
          </a:p>
          <a:p>
            <a:pPr algn="ctr"/>
            <a:r>
              <a:rPr lang="fr-FR" sz="2400" b="1" dirty="0">
                <a:ln>
                  <a:solidFill>
                    <a:sysClr val="windowText" lastClr="000000"/>
                  </a:solidFill>
                </a:ln>
                <a:solidFill>
                  <a:schemeClr val="accent2">
                    <a:lumMod val="50000"/>
                  </a:schemeClr>
                </a:solidFill>
                <a:latin typeface="Gill Sans Ultra Bold" panose="020B0A02020104020203" pitchFamily="34" charset="0"/>
                <a:cs typeface="Times New Roman" panose="02020603050405020304" pitchFamily="18" charset="0"/>
              </a:rPr>
              <a:t>C - L’IA dans l’apprentissage</a:t>
            </a:r>
            <a:endParaRPr lang="fr-FR" sz="1200" b="1" dirty="0">
              <a:ln>
                <a:solidFill>
                  <a:sysClr val="windowText" lastClr="000000"/>
                </a:solidFill>
              </a:ln>
              <a:solidFill>
                <a:schemeClr val="accent2">
                  <a:lumMod val="50000"/>
                </a:schemeClr>
              </a:solidFill>
              <a:latin typeface="Gill Sans Ultra Bold" panose="020B0A02020104020203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Graphique 17">
            <a:extLst>
              <a:ext uri="{FF2B5EF4-FFF2-40B4-BE49-F238E27FC236}">
                <a16:creationId xmlns:a16="http://schemas.microsoft.com/office/drawing/2014/main" id="{83DE44D7-8048-4803-97F6-A7D55C5915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7667571"/>
              </p:ext>
            </p:extLst>
          </p:nvPr>
        </p:nvGraphicFramePr>
        <p:xfrm>
          <a:off x="718639" y="1680186"/>
          <a:ext cx="7543264" cy="4330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Graphique 19">
            <a:extLst>
              <a:ext uri="{FF2B5EF4-FFF2-40B4-BE49-F238E27FC236}">
                <a16:creationId xmlns:a16="http://schemas.microsoft.com/office/drawing/2014/main" id="{9E4D3E61-B8AA-44E8-84F8-7537671C7E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4515934"/>
              </p:ext>
            </p:extLst>
          </p:nvPr>
        </p:nvGraphicFramePr>
        <p:xfrm>
          <a:off x="7775865" y="3855646"/>
          <a:ext cx="4680663" cy="2198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ZoneTexte 20">
            <a:extLst>
              <a:ext uri="{FF2B5EF4-FFF2-40B4-BE49-F238E27FC236}">
                <a16:creationId xmlns:a16="http://schemas.microsoft.com/office/drawing/2014/main" id="{CEF8123C-F10F-4C37-8445-76A8A4C77770}"/>
              </a:ext>
            </a:extLst>
          </p:cNvPr>
          <p:cNvSpPr txBox="1"/>
          <p:nvPr/>
        </p:nvSpPr>
        <p:spPr>
          <a:xfrm>
            <a:off x="9057521" y="1807219"/>
            <a:ext cx="334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Echantillon de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464 individus</a:t>
            </a:r>
          </a:p>
        </p:txBody>
      </p:sp>
    </p:spTree>
    <p:extLst>
      <p:ext uri="{BB962C8B-B14F-4D97-AF65-F5344CB8AC3E}">
        <p14:creationId xmlns:p14="http://schemas.microsoft.com/office/powerpoint/2010/main" val="307705956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Graphic spid="20" grpId="0">
        <p:bldAsOne/>
      </p:bldGraphic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7BC4036B-E15B-4A42-B197-08E362A4C4FD}"/>
              </a:ext>
            </a:extLst>
          </p:cNvPr>
          <p:cNvCxnSpPr>
            <a:cxnSpLocks/>
          </p:cNvCxnSpPr>
          <p:nvPr/>
        </p:nvCxnSpPr>
        <p:spPr>
          <a:xfrm flipV="1">
            <a:off x="11125200" y="4374776"/>
            <a:ext cx="1066800" cy="24832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AD4F38A-06C1-4850-BDAA-B3C61BE2AC6E}"/>
              </a:ext>
            </a:extLst>
          </p:cNvPr>
          <p:cNvCxnSpPr>
            <a:cxnSpLocks/>
          </p:cNvCxnSpPr>
          <p:nvPr/>
        </p:nvCxnSpPr>
        <p:spPr>
          <a:xfrm>
            <a:off x="11404049" y="5616388"/>
            <a:ext cx="2017059" cy="2150586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D7219BE-0C39-4E31-AA67-80644EF9098B}"/>
              </a:ext>
            </a:extLst>
          </p:cNvPr>
          <p:cNvCxnSpPr>
            <a:cxnSpLocks/>
          </p:cNvCxnSpPr>
          <p:nvPr/>
        </p:nvCxnSpPr>
        <p:spPr>
          <a:xfrm flipV="1">
            <a:off x="10174941" y="5616388"/>
            <a:ext cx="1229108" cy="1879287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CD608E6-DFC8-4F23-8877-D255B7EE7779}"/>
              </a:ext>
            </a:extLst>
          </p:cNvPr>
          <p:cNvCxnSpPr>
            <a:cxnSpLocks/>
          </p:cNvCxnSpPr>
          <p:nvPr/>
        </p:nvCxnSpPr>
        <p:spPr>
          <a:xfrm flipV="1">
            <a:off x="11404049" y="242047"/>
            <a:ext cx="787951" cy="5374341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663D8D8-3D45-4797-AE92-BEF30AAF1D3A}"/>
              </a:ext>
            </a:extLst>
          </p:cNvPr>
          <p:cNvCxnSpPr>
            <a:cxnSpLocks/>
          </p:cNvCxnSpPr>
          <p:nvPr/>
        </p:nvCxnSpPr>
        <p:spPr>
          <a:xfrm flipH="1" flipV="1">
            <a:off x="11658600" y="-76200"/>
            <a:ext cx="642257" cy="23404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584D160C-0F9B-4640-B8F8-75016682ED35}"/>
              </a:ext>
            </a:extLst>
          </p:cNvPr>
          <p:cNvSpPr/>
          <p:nvPr/>
        </p:nvSpPr>
        <p:spPr>
          <a:xfrm>
            <a:off x="192505" y="6116083"/>
            <a:ext cx="770021" cy="7419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ysClr val="windowText" lastClr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13</a:t>
            </a:r>
            <a:endParaRPr lang="fr-FR" sz="1600" b="1">
              <a:ln>
                <a:solidFill>
                  <a:schemeClr val="accent2">
                    <a:lumMod val="50000"/>
                  </a:schemeClr>
                </a:solidFill>
              </a:ln>
              <a:solidFill>
                <a:sysClr val="windowText" lastClr="000000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A6798B7E-4806-438C-A3F5-B2E34C5242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558896"/>
              </p:ext>
            </p:extLst>
          </p:nvPr>
        </p:nvGraphicFramePr>
        <p:xfrm>
          <a:off x="1134260" y="1713777"/>
          <a:ext cx="5794442" cy="4402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ctangle : avec coins rognés en haut 12">
            <a:extLst>
              <a:ext uri="{FF2B5EF4-FFF2-40B4-BE49-F238E27FC236}">
                <a16:creationId xmlns:a16="http://schemas.microsoft.com/office/drawing/2014/main" id="{35936D32-0AAD-407E-BCF2-B2EE3D9DA5E0}"/>
              </a:ext>
            </a:extLst>
          </p:cNvPr>
          <p:cNvSpPr/>
          <p:nvPr/>
        </p:nvSpPr>
        <p:spPr>
          <a:xfrm>
            <a:off x="6866277" y="4884425"/>
            <a:ext cx="5146429" cy="527862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543C7-518E-4112-AB61-42978392ACBE}"/>
              </a:ext>
            </a:extLst>
          </p:cNvPr>
          <p:cNvSpPr/>
          <p:nvPr/>
        </p:nvSpPr>
        <p:spPr>
          <a:xfrm>
            <a:off x="6866277" y="5419055"/>
            <a:ext cx="2569325" cy="14338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000" b="1" dirty="0">
                <a:solidFill>
                  <a:srgbClr val="000000"/>
                </a:solidFill>
                <a:latin typeface="Times New Roman"/>
                <a:cs typeface="Times New Roman"/>
              </a:rPr>
              <a:t>Favorable :</a:t>
            </a:r>
          </a:p>
          <a:p>
            <a:r>
              <a:rPr lang="fr-FR" sz="1600" dirty="0">
                <a:solidFill>
                  <a:srgbClr val="000000"/>
                </a:solidFill>
                <a:latin typeface="Times New Roman"/>
                <a:cs typeface="Times New Roman"/>
              </a:rPr>
              <a:t>- Enseignants</a:t>
            </a:r>
            <a:r>
              <a:rPr lang="fr-FR" sz="16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fr-FR" sz="1600" b="1" dirty="0">
                <a:solidFill>
                  <a:srgbClr val="000000"/>
                </a:solidFill>
                <a:latin typeface="Times New Roman"/>
                <a:cs typeface="Times New Roman"/>
                <a:sym typeface="Wingdings" panose="05000000000000000000" pitchFamily="2" charset="2"/>
              </a:rPr>
              <a:t> </a:t>
            </a:r>
            <a:r>
              <a:rPr lang="fr-FR" sz="1600" dirty="0">
                <a:solidFill>
                  <a:srgbClr val="000000"/>
                </a:solidFill>
                <a:latin typeface="Times New Roman"/>
                <a:cs typeface="Times New Roman"/>
                <a:sym typeface="Wingdings" panose="05000000000000000000" pitchFamily="2" charset="2"/>
              </a:rPr>
              <a:t>plutôt favorable/défavorable</a:t>
            </a:r>
          </a:p>
          <a:p>
            <a:r>
              <a:rPr lang="fr-FR" sz="1600" dirty="0">
                <a:solidFill>
                  <a:srgbClr val="000000"/>
                </a:solidFill>
                <a:latin typeface="Times New Roman"/>
                <a:cs typeface="Times New Roman"/>
                <a:sym typeface="Wingdings" panose="05000000000000000000" pitchFamily="2" charset="2"/>
              </a:rPr>
              <a:t>- Étudiant  plutôt/très favorable</a:t>
            </a:r>
            <a:endParaRPr lang="fr-FR" sz="16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0C7B9D-D67E-41E5-B24F-8801F443D4E8}"/>
              </a:ext>
            </a:extLst>
          </p:cNvPr>
          <p:cNvSpPr/>
          <p:nvPr/>
        </p:nvSpPr>
        <p:spPr>
          <a:xfrm>
            <a:off x="9435602" y="5412287"/>
            <a:ext cx="2569325" cy="1445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000" b="1" dirty="0">
                <a:solidFill>
                  <a:srgbClr val="000000"/>
                </a:solidFill>
                <a:latin typeface="Times New Roman"/>
                <a:cs typeface="Times New Roman"/>
              </a:rPr>
              <a:t>Significativité :</a:t>
            </a:r>
          </a:p>
          <a:p>
            <a:r>
              <a:rPr lang="fr-FR" sz="1600" dirty="0">
                <a:solidFill>
                  <a:srgbClr val="000000"/>
                </a:solidFill>
                <a:latin typeface="Times New Roman"/>
                <a:cs typeface="Times New Roman"/>
              </a:rPr>
              <a:t>- La statut </a:t>
            </a:r>
            <a:r>
              <a:rPr lang="fr-FR" sz="1600" dirty="0">
                <a:solidFill>
                  <a:srgbClr val="000000"/>
                </a:solidFill>
                <a:latin typeface="Times New Roman"/>
                <a:cs typeface="Times New Roman"/>
                <a:sym typeface="Wingdings" panose="05000000000000000000" pitchFamily="2" charset="2"/>
              </a:rPr>
              <a:t> l ’intégration des pratiques pédagogiques</a:t>
            </a:r>
            <a:r>
              <a:rPr lang="fr-FR" sz="16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345EFC0-FED5-4622-8B8A-5B12AB283D73}"/>
              </a:ext>
            </a:extLst>
          </p:cNvPr>
          <p:cNvSpPr txBox="1"/>
          <p:nvPr/>
        </p:nvSpPr>
        <p:spPr>
          <a:xfrm>
            <a:off x="8608519" y="3058058"/>
            <a:ext cx="194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P-valeur : 0.0447</a:t>
            </a:r>
          </a:p>
        </p:txBody>
      </p:sp>
      <p:sp>
        <p:nvSpPr>
          <p:cNvPr id="20" name="Rectangle : avec coins rognés en diagonale 19">
            <a:extLst>
              <a:ext uri="{FF2B5EF4-FFF2-40B4-BE49-F238E27FC236}">
                <a16:creationId xmlns:a16="http://schemas.microsoft.com/office/drawing/2014/main" id="{781AA2DB-7C7F-4D63-A903-4C3CFC356299}"/>
              </a:ext>
            </a:extLst>
          </p:cNvPr>
          <p:cNvSpPr/>
          <p:nvPr/>
        </p:nvSpPr>
        <p:spPr>
          <a:xfrm>
            <a:off x="7784157" y="2744400"/>
            <a:ext cx="3619892" cy="927893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avec coins arrondis en diagonale 20">
            <a:extLst>
              <a:ext uri="{FF2B5EF4-FFF2-40B4-BE49-F238E27FC236}">
                <a16:creationId xmlns:a16="http://schemas.microsoft.com/office/drawing/2014/main" id="{95079BB3-5708-4C54-B9A5-A7B084EA2F78}"/>
              </a:ext>
            </a:extLst>
          </p:cNvPr>
          <p:cNvSpPr/>
          <p:nvPr/>
        </p:nvSpPr>
        <p:spPr>
          <a:xfrm>
            <a:off x="2829801" y="107004"/>
            <a:ext cx="6532397" cy="1157592"/>
          </a:xfrm>
          <a:prstGeom prst="round2Diag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n>
                  <a:solidFill>
                    <a:schemeClr val="accent2">
                      <a:lumMod val="50000"/>
                    </a:schemeClr>
                  </a:solidFill>
                </a:ln>
                <a:latin typeface="Gill Sans Ultra Bold" panose="020B0A02020104020203" pitchFamily="34" charset="0"/>
                <a:cs typeface="Times New Roman" panose="02020603050405020304" pitchFamily="18" charset="0"/>
              </a:rPr>
              <a:t>II – Analyse bivariée</a:t>
            </a:r>
          </a:p>
          <a:p>
            <a:pPr algn="ctr"/>
            <a:r>
              <a:rPr lang="fr-FR" sz="2000" b="1" dirty="0">
                <a:ln>
                  <a:solidFill>
                    <a:sysClr val="windowText" lastClr="000000"/>
                  </a:solidFill>
                </a:ln>
                <a:solidFill>
                  <a:schemeClr val="accent2">
                    <a:lumMod val="50000"/>
                  </a:schemeClr>
                </a:solidFill>
                <a:latin typeface="Gill Sans Ultra Bold" panose="020B0A02020104020203" pitchFamily="34" charset="0"/>
                <a:cs typeface="Times New Roman" panose="02020603050405020304" pitchFamily="18" charset="0"/>
              </a:rPr>
              <a:t>D - L’IA dans les pratiques pédagogiques </a:t>
            </a:r>
          </a:p>
          <a:p>
            <a:pPr algn="ctr"/>
            <a:endParaRPr lang="fr-FR" sz="1200" b="1" dirty="0">
              <a:ln>
                <a:solidFill>
                  <a:sysClr val="windowText" lastClr="000000"/>
                </a:solidFill>
              </a:ln>
              <a:solidFill>
                <a:schemeClr val="accent2">
                  <a:lumMod val="50000"/>
                </a:schemeClr>
              </a:solidFill>
              <a:latin typeface="Gill Sans Ultra Bold" panose="020B0A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4421667-A561-4D2A-90B0-B87BE338971F}"/>
              </a:ext>
            </a:extLst>
          </p:cNvPr>
          <p:cNvSpPr txBox="1"/>
          <p:nvPr/>
        </p:nvSpPr>
        <p:spPr>
          <a:xfrm>
            <a:off x="8225570" y="1769726"/>
            <a:ext cx="334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Echantillon de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464 individus</a:t>
            </a:r>
          </a:p>
        </p:txBody>
      </p:sp>
    </p:spTree>
    <p:extLst>
      <p:ext uri="{BB962C8B-B14F-4D97-AF65-F5344CB8AC3E}">
        <p14:creationId xmlns:p14="http://schemas.microsoft.com/office/powerpoint/2010/main" val="424992606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3" grpId="0" animBg="1"/>
      <p:bldP spid="14" grpId="0" animBg="1"/>
      <p:bldP spid="15" grpId="0" animBg="1"/>
      <p:bldP spid="20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7BC4036B-E15B-4A42-B197-08E362A4C4FD}"/>
              </a:ext>
            </a:extLst>
          </p:cNvPr>
          <p:cNvCxnSpPr>
            <a:cxnSpLocks/>
          </p:cNvCxnSpPr>
          <p:nvPr/>
        </p:nvCxnSpPr>
        <p:spPr>
          <a:xfrm flipV="1">
            <a:off x="11527971" y="1687605"/>
            <a:ext cx="1951407" cy="7956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AD4F38A-06C1-4850-BDAA-B3C61BE2AC6E}"/>
              </a:ext>
            </a:extLst>
          </p:cNvPr>
          <p:cNvCxnSpPr>
            <a:cxnSpLocks/>
          </p:cNvCxnSpPr>
          <p:nvPr/>
        </p:nvCxnSpPr>
        <p:spPr>
          <a:xfrm>
            <a:off x="10395519" y="-1"/>
            <a:ext cx="2017059" cy="2150586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D7219BE-0C39-4E31-AA67-80644EF9098B}"/>
              </a:ext>
            </a:extLst>
          </p:cNvPr>
          <p:cNvCxnSpPr>
            <a:cxnSpLocks/>
          </p:cNvCxnSpPr>
          <p:nvPr/>
        </p:nvCxnSpPr>
        <p:spPr>
          <a:xfrm flipV="1">
            <a:off x="10692838" y="5072743"/>
            <a:ext cx="1719740" cy="201385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CD608E6-DFC8-4F23-8877-D255B7EE7779}"/>
              </a:ext>
            </a:extLst>
          </p:cNvPr>
          <p:cNvCxnSpPr>
            <a:cxnSpLocks/>
          </p:cNvCxnSpPr>
          <p:nvPr/>
        </p:nvCxnSpPr>
        <p:spPr>
          <a:xfrm flipV="1">
            <a:off x="10914605" y="1"/>
            <a:ext cx="1007341" cy="708659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663D8D8-3D45-4797-AE92-BEF30AAF1D3A}"/>
              </a:ext>
            </a:extLst>
          </p:cNvPr>
          <p:cNvCxnSpPr>
            <a:cxnSpLocks/>
          </p:cNvCxnSpPr>
          <p:nvPr/>
        </p:nvCxnSpPr>
        <p:spPr>
          <a:xfrm flipH="1" flipV="1">
            <a:off x="10301240" y="0"/>
            <a:ext cx="1226731" cy="24832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 : avec coins arrondis en diagonale 7">
            <a:extLst>
              <a:ext uri="{FF2B5EF4-FFF2-40B4-BE49-F238E27FC236}">
                <a16:creationId xmlns:a16="http://schemas.microsoft.com/office/drawing/2014/main" id="{2D6C3639-93E4-4D57-B623-233964F67050}"/>
              </a:ext>
            </a:extLst>
          </p:cNvPr>
          <p:cNvSpPr/>
          <p:nvPr/>
        </p:nvSpPr>
        <p:spPr>
          <a:xfrm>
            <a:off x="2829801" y="240632"/>
            <a:ext cx="6532397" cy="954882"/>
          </a:xfrm>
          <a:prstGeom prst="round2Diag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ln>
                  <a:solidFill>
                    <a:schemeClr val="accent2">
                      <a:lumMod val="50000"/>
                    </a:schemeClr>
                  </a:solidFill>
                </a:ln>
                <a:latin typeface="Gill Sans Ultra Bold" panose="020B0A02020104020203" pitchFamily="34" charset="0"/>
                <a:cs typeface="Times New Roman" panose="02020603050405020304" pitchFamily="18" charset="0"/>
              </a:rPr>
              <a:t>Remarques</a:t>
            </a:r>
            <a:endParaRPr lang="fr-FR" b="1" dirty="0">
              <a:latin typeface="Gill Sans Ultra Bold" panose="020B0A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F956F76-050E-4A19-AA88-EE3209A5CEEB}"/>
              </a:ext>
            </a:extLst>
          </p:cNvPr>
          <p:cNvSpPr/>
          <p:nvPr/>
        </p:nvSpPr>
        <p:spPr>
          <a:xfrm>
            <a:off x="192505" y="6116083"/>
            <a:ext cx="770021" cy="7419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ysClr val="windowText" lastClr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14</a:t>
            </a:r>
            <a:endParaRPr lang="fr-FR" sz="16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ysClr val="windowText" lastClr="000000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FE3AF341-9C29-47F5-843E-07F726A924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2667852"/>
              </p:ext>
            </p:extLst>
          </p:nvPr>
        </p:nvGraphicFramePr>
        <p:xfrm>
          <a:off x="2031999" y="132278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987619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D5052E6-B0EB-421B-A392-60FEAC333D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5D5052E6-B0EB-421B-A392-60FEAC333D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A75BCAA-E62F-47BF-99A6-7FEF70C436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CA75BCAA-E62F-47BF-99A6-7FEF70C436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3C99B47-7A57-40C3-9B08-0AAD0DBFEA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53C99B47-7A57-40C3-9B08-0AAD0DBFEA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C8701E-F9DF-4AB9-A857-BF962AA82A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90C8701E-F9DF-4AB9-A857-BF962AA82A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FBE336B-87E3-442B-971C-EEB9B8D3E2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3FBE336B-87E3-442B-971C-EEB9B8D3E2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Graphic spid="5" grpId="0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7BC4036B-E15B-4A42-B197-08E362A4C4FD}"/>
              </a:ext>
            </a:extLst>
          </p:cNvPr>
          <p:cNvCxnSpPr>
            <a:cxnSpLocks/>
          </p:cNvCxnSpPr>
          <p:nvPr/>
        </p:nvCxnSpPr>
        <p:spPr>
          <a:xfrm flipV="1">
            <a:off x="10174941" y="5987143"/>
            <a:ext cx="2441602" cy="11791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AD4F38A-06C1-4850-BDAA-B3C61BE2AC6E}"/>
              </a:ext>
            </a:extLst>
          </p:cNvPr>
          <p:cNvCxnSpPr>
            <a:cxnSpLocks/>
          </p:cNvCxnSpPr>
          <p:nvPr/>
        </p:nvCxnSpPr>
        <p:spPr>
          <a:xfrm>
            <a:off x="13304567" y="3580759"/>
            <a:ext cx="2017059" cy="2150586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D7219BE-0C39-4E31-AA67-80644EF9098B}"/>
              </a:ext>
            </a:extLst>
          </p:cNvPr>
          <p:cNvCxnSpPr>
            <a:cxnSpLocks/>
          </p:cNvCxnSpPr>
          <p:nvPr/>
        </p:nvCxnSpPr>
        <p:spPr>
          <a:xfrm flipV="1">
            <a:off x="11125200" y="5297551"/>
            <a:ext cx="1229108" cy="1879287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CD608E6-DFC8-4F23-8877-D255B7EE7779}"/>
              </a:ext>
            </a:extLst>
          </p:cNvPr>
          <p:cNvCxnSpPr>
            <a:cxnSpLocks/>
          </p:cNvCxnSpPr>
          <p:nvPr/>
        </p:nvCxnSpPr>
        <p:spPr>
          <a:xfrm flipV="1">
            <a:off x="11049000" y="242048"/>
            <a:ext cx="1143000" cy="7127581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663D8D8-3D45-4797-AE92-BEF30AAF1D3A}"/>
              </a:ext>
            </a:extLst>
          </p:cNvPr>
          <p:cNvCxnSpPr>
            <a:cxnSpLocks/>
          </p:cNvCxnSpPr>
          <p:nvPr/>
        </p:nvCxnSpPr>
        <p:spPr>
          <a:xfrm flipH="1" flipV="1">
            <a:off x="10607791" y="-272142"/>
            <a:ext cx="1746517" cy="47679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 : avec coins arrondis en diagonale 10">
            <a:extLst>
              <a:ext uri="{FF2B5EF4-FFF2-40B4-BE49-F238E27FC236}">
                <a16:creationId xmlns:a16="http://schemas.microsoft.com/office/drawing/2014/main" id="{00DFF1FA-48EB-4C6E-989D-99FEA4A89AB6}"/>
              </a:ext>
            </a:extLst>
          </p:cNvPr>
          <p:cNvSpPr/>
          <p:nvPr/>
        </p:nvSpPr>
        <p:spPr>
          <a:xfrm>
            <a:off x="2829801" y="240632"/>
            <a:ext cx="6532397" cy="954882"/>
          </a:xfrm>
          <a:prstGeom prst="round2Diag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ln>
                  <a:solidFill>
                    <a:schemeClr val="accent2">
                      <a:lumMod val="50000"/>
                    </a:schemeClr>
                  </a:solidFill>
                </a:ln>
                <a:latin typeface="Gill Sans Ultra Bold" panose="020B0A02020104020203" pitchFamily="34" charset="0"/>
                <a:cs typeface="Times New Roman" panose="02020603050405020304" pitchFamily="18" charset="0"/>
              </a:rPr>
              <a:t>Conclusion</a:t>
            </a:r>
            <a:endParaRPr lang="fr-FR" b="1" dirty="0">
              <a:latin typeface="Gill Sans Ultra Bold" panose="020B0A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410745D-5E93-4402-84F4-4AA76228C92A}"/>
              </a:ext>
            </a:extLst>
          </p:cNvPr>
          <p:cNvSpPr/>
          <p:nvPr/>
        </p:nvSpPr>
        <p:spPr>
          <a:xfrm>
            <a:off x="192505" y="6116083"/>
            <a:ext cx="770021" cy="7419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ysClr val="windowText" lastClr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15</a:t>
            </a:r>
            <a:endParaRPr lang="fr-FR" sz="1600" b="1">
              <a:ln>
                <a:solidFill>
                  <a:schemeClr val="accent2">
                    <a:lumMod val="50000"/>
                  </a:schemeClr>
                </a:solidFill>
              </a:ln>
              <a:solidFill>
                <a:sysClr val="windowText" lastClr="000000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6874B21C-F59C-4624-89CE-E1C1567488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3821726"/>
              </p:ext>
            </p:extLst>
          </p:nvPr>
        </p:nvGraphicFramePr>
        <p:xfrm>
          <a:off x="2004662" y="151399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18813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0977366-8E5A-492B-851D-F95A6C9734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D02B479-9E11-4D6A-B8B0-E9E6805246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DFF4242-4007-476C-8CD9-675983E7A9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46D7C70-290A-41E5-9089-AB2150752D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8689738-D3F3-4A88-9928-9DE1A19497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A9BD395-EBD0-4392-9C91-A030B2C353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E2FBA79-1828-493E-9209-F439C3CF19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56C4663-8858-423A-827E-C5AD9E9477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9AD3340-8EAA-4838-BFC6-3752975FFE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Graphic spid="2" grpId="0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D44D62A4-F4B0-4ED7-903A-1643498658E8}"/>
              </a:ext>
            </a:extLst>
          </p:cNvPr>
          <p:cNvCxnSpPr>
            <a:cxnSpLocks/>
          </p:cNvCxnSpPr>
          <p:nvPr/>
        </p:nvCxnSpPr>
        <p:spPr>
          <a:xfrm flipH="1" flipV="1">
            <a:off x="10607792" y="-272142"/>
            <a:ext cx="1744629" cy="55660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CB760A4-2BB1-4962-B6A5-EED3B7F13DB3}"/>
              </a:ext>
            </a:extLst>
          </p:cNvPr>
          <p:cNvCxnSpPr>
            <a:cxnSpLocks/>
          </p:cNvCxnSpPr>
          <p:nvPr/>
        </p:nvCxnSpPr>
        <p:spPr>
          <a:xfrm flipH="1" flipV="1">
            <a:off x="9833811" y="-112295"/>
            <a:ext cx="2785193" cy="44556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9D4CE1B-FE64-4323-87ED-A1AF951D104B}"/>
              </a:ext>
            </a:extLst>
          </p:cNvPr>
          <p:cNvCxnSpPr>
            <a:cxnSpLocks/>
          </p:cNvCxnSpPr>
          <p:nvPr/>
        </p:nvCxnSpPr>
        <p:spPr>
          <a:xfrm flipV="1">
            <a:off x="11049000" y="2903621"/>
            <a:ext cx="1303421" cy="446600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B6B004B-3592-4C51-AB04-460814778C53}"/>
              </a:ext>
            </a:extLst>
          </p:cNvPr>
          <p:cNvCxnSpPr>
            <a:cxnSpLocks/>
          </p:cNvCxnSpPr>
          <p:nvPr/>
        </p:nvCxnSpPr>
        <p:spPr>
          <a:xfrm>
            <a:off x="9352547" y="-898358"/>
            <a:ext cx="3266457" cy="272715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5295FA04-3DDD-4CEC-90E6-7605B364B2E6}"/>
              </a:ext>
            </a:extLst>
          </p:cNvPr>
          <p:cNvSpPr txBox="1"/>
          <p:nvPr/>
        </p:nvSpPr>
        <p:spPr>
          <a:xfrm>
            <a:off x="3447966" y="2459504"/>
            <a:ext cx="65322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ln w="28575">
                  <a:solidFill>
                    <a:schemeClr val="accent2"/>
                  </a:solidFill>
                </a:ln>
                <a:latin typeface="Berlin Sans FB" panose="020E0602020502020306" pitchFamily="34" charset="0"/>
              </a:rPr>
              <a:t>Merci </a:t>
            </a:r>
          </a:p>
          <a:p>
            <a:r>
              <a:rPr lang="fr-FR" sz="6000" b="1" dirty="0">
                <a:ln w="28575">
                  <a:solidFill>
                    <a:schemeClr val="accent2"/>
                  </a:solidFill>
                </a:ln>
                <a:latin typeface="Berlin Sans FB" panose="020E0602020502020306" pitchFamily="34" charset="0"/>
              </a:rPr>
              <a:t>pour votre écoute</a:t>
            </a:r>
          </a:p>
        </p:txBody>
      </p:sp>
    </p:spTree>
    <p:extLst>
      <p:ext uri="{BB962C8B-B14F-4D97-AF65-F5344CB8AC3E}">
        <p14:creationId xmlns:p14="http://schemas.microsoft.com/office/powerpoint/2010/main" val="328397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avec coins arrondis en diagonale 1">
            <a:extLst>
              <a:ext uri="{FF2B5EF4-FFF2-40B4-BE49-F238E27FC236}">
                <a16:creationId xmlns:a16="http://schemas.microsoft.com/office/drawing/2014/main" id="{5CE7ED48-E706-4816-A270-C1774526797E}"/>
              </a:ext>
            </a:extLst>
          </p:cNvPr>
          <p:cNvSpPr/>
          <p:nvPr/>
        </p:nvSpPr>
        <p:spPr>
          <a:xfrm>
            <a:off x="3124951" y="264318"/>
            <a:ext cx="7206165" cy="1019049"/>
          </a:xfrm>
          <a:prstGeom prst="round2Diag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400" b="1">
                <a:ln>
                  <a:solidFill>
                    <a:schemeClr val="accent2">
                      <a:lumMod val="50000"/>
                    </a:schemeClr>
                  </a:solidFill>
                </a:ln>
                <a:latin typeface="Gill Sans Ultra Bold" panose="020B0A02020104020203" pitchFamily="34" charset="0"/>
                <a:cs typeface="Times New Roman" panose="02020603050405020304" pitchFamily="18" charset="0"/>
              </a:rPr>
              <a:t>Plan</a:t>
            </a:r>
            <a:r>
              <a:rPr lang="fr-FR" sz="3200" b="1">
                <a:latin typeface="Gill Sans Ultra Bold" panose="020B0A02020104020203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6DB8DDB-9776-42EF-9581-428EAB68EC2A}"/>
              </a:ext>
            </a:extLst>
          </p:cNvPr>
          <p:cNvSpPr/>
          <p:nvPr/>
        </p:nvSpPr>
        <p:spPr>
          <a:xfrm>
            <a:off x="192505" y="6116083"/>
            <a:ext cx="770021" cy="7419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ysClr val="windowText" lastClr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2</a:t>
            </a:r>
            <a:endParaRPr lang="fr-FR" b="1">
              <a:ln>
                <a:solidFill>
                  <a:schemeClr val="accent2">
                    <a:lumMod val="50000"/>
                  </a:schemeClr>
                </a:solidFill>
              </a:ln>
              <a:solidFill>
                <a:sysClr val="windowText" lastClr="000000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B2DD0D2D-B7C2-4ACB-A5CD-EFDF9A1EF8F4}"/>
              </a:ext>
            </a:extLst>
          </p:cNvPr>
          <p:cNvCxnSpPr>
            <a:cxnSpLocks/>
          </p:cNvCxnSpPr>
          <p:nvPr/>
        </p:nvCxnSpPr>
        <p:spPr>
          <a:xfrm flipH="1" flipV="1">
            <a:off x="711486" y="3594537"/>
            <a:ext cx="1175852" cy="347301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EB628DD-3B87-4324-ABC6-5566E7E18BFF}"/>
              </a:ext>
            </a:extLst>
          </p:cNvPr>
          <p:cNvCxnSpPr>
            <a:cxnSpLocks/>
          </p:cNvCxnSpPr>
          <p:nvPr/>
        </p:nvCxnSpPr>
        <p:spPr>
          <a:xfrm flipV="1">
            <a:off x="10067925" y="1738715"/>
            <a:ext cx="2233343" cy="5328836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2ADB1C3-79CD-4A33-9151-335D57053808}"/>
              </a:ext>
            </a:extLst>
          </p:cNvPr>
          <p:cNvCxnSpPr>
            <a:cxnSpLocks/>
          </p:cNvCxnSpPr>
          <p:nvPr/>
        </p:nvCxnSpPr>
        <p:spPr>
          <a:xfrm flipH="1" flipV="1">
            <a:off x="-715213" y="-172981"/>
            <a:ext cx="1183299" cy="3352194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9A34B213-4855-4245-8E7C-9CAA8832BDB8}"/>
              </a:ext>
            </a:extLst>
          </p:cNvPr>
          <p:cNvCxnSpPr>
            <a:cxnSpLocks/>
          </p:cNvCxnSpPr>
          <p:nvPr/>
        </p:nvCxnSpPr>
        <p:spPr>
          <a:xfrm flipV="1">
            <a:off x="9676861" y="3700732"/>
            <a:ext cx="3107486" cy="325158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EFB87B6-CE4F-4D97-9A61-16BE59054F5A}"/>
              </a:ext>
            </a:extLst>
          </p:cNvPr>
          <p:cNvGrpSpPr/>
          <p:nvPr/>
        </p:nvGrpSpPr>
        <p:grpSpPr>
          <a:xfrm>
            <a:off x="1887338" y="2213286"/>
            <a:ext cx="2003150" cy="604800"/>
            <a:chOff x="3331" y="1751364"/>
            <a:chExt cx="2003150" cy="6048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29DE57-9563-4249-B6A1-67F66C6B3F92}"/>
                </a:ext>
              </a:extLst>
            </p:cNvPr>
            <p:cNvSpPr/>
            <p:nvPr/>
          </p:nvSpPr>
          <p:spPr>
            <a:xfrm>
              <a:off x="3331" y="1751364"/>
              <a:ext cx="2003150" cy="604800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D7265FD6-7A4C-41AB-9359-C044A636EFBE}"/>
                </a:ext>
              </a:extLst>
            </p:cNvPr>
            <p:cNvSpPr txBox="1"/>
            <p:nvPr/>
          </p:nvSpPr>
          <p:spPr>
            <a:xfrm>
              <a:off x="3331" y="1751364"/>
              <a:ext cx="2003150" cy="604800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100" b="1" kern="1200">
                  <a:latin typeface="Gill Sans MT" panose="020B0502020104020203" pitchFamily="34" charset="0"/>
                </a:rPr>
                <a:t>Introduction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D6A693F-B1A5-4775-B97A-21EC512AF3ED}"/>
              </a:ext>
            </a:extLst>
          </p:cNvPr>
          <p:cNvGrpSpPr/>
          <p:nvPr/>
        </p:nvGrpSpPr>
        <p:grpSpPr>
          <a:xfrm>
            <a:off x="1887338" y="2818086"/>
            <a:ext cx="2003150" cy="2030804"/>
            <a:chOff x="3331" y="2356164"/>
            <a:chExt cx="2003150" cy="203080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421896-2BD2-4E37-BFA9-8062746B0BDC}"/>
                </a:ext>
              </a:extLst>
            </p:cNvPr>
            <p:cNvSpPr/>
            <p:nvPr/>
          </p:nvSpPr>
          <p:spPr>
            <a:xfrm>
              <a:off x="3331" y="2356164"/>
              <a:ext cx="2003150" cy="2030804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54DEFD1E-A7B7-4779-A59C-75100D602ACB}"/>
                </a:ext>
              </a:extLst>
            </p:cNvPr>
            <p:cNvSpPr txBox="1"/>
            <p:nvPr/>
          </p:nvSpPr>
          <p:spPr>
            <a:xfrm>
              <a:off x="3331" y="2356164"/>
              <a:ext cx="2003150" cy="20308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2014" tIns="112014" rIns="149352" bIns="168021" numCol="1" spcCol="1270" anchor="t" anchorCtr="0">
              <a:noAutofit/>
            </a:bodyPr>
            <a:lstStyle/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100" b="1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Présentation des données</a:t>
              </a:r>
            </a:p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100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Annonce du 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4742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avec coins arrondis en diagonale 1">
            <a:extLst>
              <a:ext uri="{FF2B5EF4-FFF2-40B4-BE49-F238E27FC236}">
                <a16:creationId xmlns:a16="http://schemas.microsoft.com/office/drawing/2014/main" id="{5CE7ED48-E706-4816-A270-C1774526797E}"/>
              </a:ext>
            </a:extLst>
          </p:cNvPr>
          <p:cNvSpPr/>
          <p:nvPr/>
        </p:nvSpPr>
        <p:spPr>
          <a:xfrm>
            <a:off x="3124951" y="264318"/>
            <a:ext cx="7206165" cy="1019049"/>
          </a:xfrm>
          <a:prstGeom prst="round2Diag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400" b="1">
                <a:ln>
                  <a:solidFill>
                    <a:schemeClr val="accent2">
                      <a:lumMod val="50000"/>
                    </a:schemeClr>
                  </a:solidFill>
                </a:ln>
                <a:latin typeface="Gill Sans Ultra Bold" panose="020B0A02020104020203" pitchFamily="34" charset="0"/>
                <a:cs typeface="Times New Roman" panose="02020603050405020304" pitchFamily="18" charset="0"/>
              </a:rPr>
              <a:t>Plan</a:t>
            </a:r>
            <a:r>
              <a:rPr lang="fr-FR" sz="3200" b="1">
                <a:latin typeface="Gill Sans Ultra Bold" panose="020B0A02020104020203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6DB8DDB-9776-42EF-9581-428EAB68EC2A}"/>
              </a:ext>
            </a:extLst>
          </p:cNvPr>
          <p:cNvSpPr/>
          <p:nvPr/>
        </p:nvSpPr>
        <p:spPr>
          <a:xfrm>
            <a:off x="192505" y="6116083"/>
            <a:ext cx="770021" cy="7419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ysClr val="windowText" lastClr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2</a:t>
            </a:r>
            <a:endParaRPr lang="fr-FR" b="1">
              <a:ln>
                <a:solidFill>
                  <a:schemeClr val="accent2">
                    <a:lumMod val="50000"/>
                  </a:schemeClr>
                </a:solidFill>
              </a:ln>
              <a:solidFill>
                <a:sysClr val="windowText" lastClr="000000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B2DD0D2D-B7C2-4ACB-A5CD-EFDF9A1EF8F4}"/>
              </a:ext>
            </a:extLst>
          </p:cNvPr>
          <p:cNvCxnSpPr>
            <a:cxnSpLocks/>
          </p:cNvCxnSpPr>
          <p:nvPr/>
        </p:nvCxnSpPr>
        <p:spPr>
          <a:xfrm flipH="1" flipV="1">
            <a:off x="711486" y="3594537"/>
            <a:ext cx="1175852" cy="347301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EB628DD-3B87-4324-ABC6-5566E7E18BFF}"/>
              </a:ext>
            </a:extLst>
          </p:cNvPr>
          <p:cNvCxnSpPr>
            <a:cxnSpLocks/>
          </p:cNvCxnSpPr>
          <p:nvPr/>
        </p:nvCxnSpPr>
        <p:spPr>
          <a:xfrm flipV="1">
            <a:off x="10067925" y="1738715"/>
            <a:ext cx="2233343" cy="5328836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2ADB1C3-79CD-4A33-9151-335D57053808}"/>
              </a:ext>
            </a:extLst>
          </p:cNvPr>
          <p:cNvCxnSpPr>
            <a:cxnSpLocks/>
          </p:cNvCxnSpPr>
          <p:nvPr/>
        </p:nvCxnSpPr>
        <p:spPr>
          <a:xfrm flipH="1" flipV="1">
            <a:off x="-715213" y="-172981"/>
            <a:ext cx="1183299" cy="3352194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9A34B213-4855-4245-8E7C-9CAA8832BDB8}"/>
              </a:ext>
            </a:extLst>
          </p:cNvPr>
          <p:cNvCxnSpPr>
            <a:cxnSpLocks/>
          </p:cNvCxnSpPr>
          <p:nvPr/>
        </p:nvCxnSpPr>
        <p:spPr>
          <a:xfrm flipV="1">
            <a:off x="9676861" y="3700732"/>
            <a:ext cx="3107486" cy="325158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EFB87B6-CE4F-4D97-9A61-16BE59054F5A}"/>
              </a:ext>
            </a:extLst>
          </p:cNvPr>
          <p:cNvGrpSpPr/>
          <p:nvPr/>
        </p:nvGrpSpPr>
        <p:grpSpPr>
          <a:xfrm>
            <a:off x="1887338" y="2213286"/>
            <a:ext cx="2003150" cy="604800"/>
            <a:chOff x="3331" y="1751364"/>
            <a:chExt cx="2003150" cy="6048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29DE57-9563-4249-B6A1-67F66C6B3F92}"/>
                </a:ext>
              </a:extLst>
            </p:cNvPr>
            <p:cNvSpPr/>
            <p:nvPr/>
          </p:nvSpPr>
          <p:spPr>
            <a:xfrm>
              <a:off x="3331" y="1751364"/>
              <a:ext cx="2003150" cy="6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D7265FD6-7A4C-41AB-9359-C044A636EFBE}"/>
                </a:ext>
              </a:extLst>
            </p:cNvPr>
            <p:cNvSpPr txBox="1"/>
            <p:nvPr/>
          </p:nvSpPr>
          <p:spPr>
            <a:xfrm>
              <a:off x="3331" y="1751364"/>
              <a:ext cx="2003150" cy="60480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100" b="1" kern="1200">
                  <a:latin typeface="Gill Sans MT" panose="020B0502020104020203" pitchFamily="34" charset="0"/>
                </a:rPr>
                <a:t>Introduction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D6A693F-B1A5-4775-B97A-21EC512AF3ED}"/>
              </a:ext>
            </a:extLst>
          </p:cNvPr>
          <p:cNvGrpSpPr/>
          <p:nvPr/>
        </p:nvGrpSpPr>
        <p:grpSpPr>
          <a:xfrm>
            <a:off x="1887338" y="2818086"/>
            <a:ext cx="2003150" cy="2030804"/>
            <a:chOff x="3331" y="2356164"/>
            <a:chExt cx="2003150" cy="203080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421896-2BD2-4E37-BFA9-8062746B0BDC}"/>
                </a:ext>
              </a:extLst>
            </p:cNvPr>
            <p:cNvSpPr/>
            <p:nvPr/>
          </p:nvSpPr>
          <p:spPr>
            <a:xfrm>
              <a:off x="3331" y="2356164"/>
              <a:ext cx="2003150" cy="2030804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54DEFD1E-A7B7-4779-A59C-75100D602ACB}"/>
                </a:ext>
              </a:extLst>
            </p:cNvPr>
            <p:cNvSpPr txBox="1"/>
            <p:nvPr/>
          </p:nvSpPr>
          <p:spPr>
            <a:xfrm>
              <a:off x="3331" y="2356164"/>
              <a:ext cx="2003150" cy="20308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2014" tIns="112014" rIns="149352" bIns="168021" numCol="1" spcCol="1270" anchor="t" anchorCtr="0">
              <a:noAutofit/>
            </a:bodyPr>
            <a:lstStyle/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100" b="1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Présentation des données</a:t>
              </a:r>
            </a:p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100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Annonce du Plan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0C10FEE5-7D0B-4FA8-825E-36B65BAF360B}"/>
              </a:ext>
            </a:extLst>
          </p:cNvPr>
          <p:cNvGrpSpPr/>
          <p:nvPr/>
        </p:nvGrpSpPr>
        <p:grpSpPr>
          <a:xfrm>
            <a:off x="4493790" y="2213286"/>
            <a:ext cx="2003150" cy="604800"/>
            <a:chOff x="2286923" y="1751364"/>
            <a:chExt cx="2003150" cy="6048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8392A2E-10F3-4B5E-B59F-03AE144BED70}"/>
                </a:ext>
              </a:extLst>
            </p:cNvPr>
            <p:cNvSpPr/>
            <p:nvPr/>
          </p:nvSpPr>
          <p:spPr>
            <a:xfrm>
              <a:off x="2286923" y="1751364"/>
              <a:ext cx="2003150" cy="604800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9114B9D7-6578-41A5-8D31-01735B3FD87D}"/>
                </a:ext>
              </a:extLst>
            </p:cNvPr>
            <p:cNvSpPr txBox="1"/>
            <p:nvPr/>
          </p:nvSpPr>
          <p:spPr>
            <a:xfrm>
              <a:off x="2286923" y="1751364"/>
              <a:ext cx="2003150" cy="604800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100" b="1" kern="1200">
                  <a:latin typeface="Gill Sans MT" panose="020B0502020104020203" pitchFamily="34" charset="0"/>
                </a:rPr>
                <a:t>1</a:t>
              </a:r>
              <a:r>
                <a:rPr lang="fr-FR" sz="2100" b="1" kern="1200" baseline="30000">
                  <a:latin typeface="Gill Sans MT" panose="020B0502020104020203" pitchFamily="34" charset="0"/>
                </a:rPr>
                <a:t>ère</a:t>
              </a:r>
              <a:r>
                <a:rPr lang="fr-FR" sz="2100" b="1" kern="1200">
                  <a:latin typeface="Gill Sans MT" panose="020B0502020104020203" pitchFamily="34" charset="0"/>
                </a:rPr>
                <a:t> Partie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38D70DD-E33B-42D7-92A2-3B202D59E05F}"/>
              </a:ext>
            </a:extLst>
          </p:cNvPr>
          <p:cNvGrpSpPr/>
          <p:nvPr/>
        </p:nvGrpSpPr>
        <p:grpSpPr>
          <a:xfrm>
            <a:off x="4493790" y="2818086"/>
            <a:ext cx="2003150" cy="2030804"/>
            <a:chOff x="2286923" y="2356164"/>
            <a:chExt cx="2003150" cy="203080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094DFC1-A29F-4595-9493-E2D79EFA6043}"/>
                </a:ext>
              </a:extLst>
            </p:cNvPr>
            <p:cNvSpPr/>
            <p:nvPr/>
          </p:nvSpPr>
          <p:spPr>
            <a:xfrm>
              <a:off x="2286923" y="2356164"/>
              <a:ext cx="2003150" cy="2030804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2A103942-ABBF-49EF-BDF1-06229160E613}"/>
                </a:ext>
              </a:extLst>
            </p:cNvPr>
            <p:cNvSpPr txBox="1"/>
            <p:nvPr/>
          </p:nvSpPr>
          <p:spPr>
            <a:xfrm>
              <a:off x="2286923" y="2356164"/>
              <a:ext cx="2003150" cy="20308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2014" tIns="112014" rIns="149352" bIns="168021" numCol="1" spcCol="1270" anchor="t" anchorCtr="0">
              <a:noAutofit/>
            </a:bodyPr>
            <a:lstStyle/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100" b="1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Analyse Univariée </a:t>
              </a:r>
              <a:r>
                <a:rPr lang="fr-FR" sz="2100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sur les avantages et inconvénients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4401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avec coins arrondis en diagonale 1">
            <a:extLst>
              <a:ext uri="{FF2B5EF4-FFF2-40B4-BE49-F238E27FC236}">
                <a16:creationId xmlns:a16="http://schemas.microsoft.com/office/drawing/2014/main" id="{5CE7ED48-E706-4816-A270-C1774526797E}"/>
              </a:ext>
            </a:extLst>
          </p:cNvPr>
          <p:cNvSpPr/>
          <p:nvPr/>
        </p:nvSpPr>
        <p:spPr>
          <a:xfrm>
            <a:off x="3124951" y="264318"/>
            <a:ext cx="7206165" cy="1019049"/>
          </a:xfrm>
          <a:prstGeom prst="round2Diag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400" b="1">
                <a:ln>
                  <a:solidFill>
                    <a:schemeClr val="accent2">
                      <a:lumMod val="50000"/>
                    </a:schemeClr>
                  </a:solidFill>
                </a:ln>
                <a:latin typeface="Gill Sans Ultra Bold" panose="020B0A02020104020203" pitchFamily="34" charset="0"/>
                <a:cs typeface="Times New Roman" panose="02020603050405020304" pitchFamily="18" charset="0"/>
              </a:rPr>
              <a:t>Plan</a:t>
            </a:r>
            <a:r>
              <a:rPr lang="fr-FR" sz="3200" b="1">
                <a:latin typeface="Gill Sans Ultra Bold" panose="020B0A02020104020203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6DB8DDB-9776-42EF-9581-428EAB68EC2A}"/>
              </a:ext>
            </a:extLst>
          </p:cNvPr>
          <p:cNvSpPr/>
          <p:nvPr/>
        </p:nvSpPr>
        <p:spPr>
          <a:xfrm>
            <a:off x="192505" y="6116083"/>
            <a:ext cx="770021" cy="7419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ysClr val="windowText" lastClr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2</a:t>
            </a:r>
            <a:endParaRPr lang="fr-FR" b="1">
              <a:ln>
                <a:solidFill>
                  <a:schemeClr val="accent2">
                    <a:lumMod val="50000"/>
                  </a:schemeClr>
                </a:solidFill>
              </a:ln>
              <a:solidFill>
                <a:sysClr val="windowText" lastClr="000000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B2DD0D2D-B7C2-4ACB-A5CD-EFDF9A1EF8F4}"/>
              </a:ext>
            </a:extLst>
          </p:cNvPr>
          <p:cNvCxnSpPr>
            <a:cxnSpLocks/>
          </p:cNvCxnSpPr>
          <p:nvPr/>
        </p:nvCxnSpPr>
        <p:spPr>
          <a:xfrm flipH="1" flipV="1">
            <a:off x="711486" y="3594537"/>
            <a:ext cx="1175852" cy="347301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EB628DD-3B87-4324-ABC6-5566E7E18BFF}"/>
              </a:ext>
            </a:extLst>
          </p:cNvPr>
          <p:cNvCxnSpPr>
            <a:cxnSpLocks/>
          </p:cNvCxnSpPr>
          <p:nvPr/>
        </p:nvCxnSpPr>
        <p:spPr>
          <a:xfrm flipV="1">
            <a:off x="10067925" y="1738715"/>
            <a:ext cx="2233343" cy="5328836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2ADB1C3-79CD-4A33-9151-335D57053808}"/>
              </a:ext>
            </a:extLst>
          </p:cNvPr>
          <p:cNvCxnSpPr>
            <a:cxnSpLocks/>
          </p:cNvCxnSpPr>
          <p:nvPr/>
        </p:nvCxnSpPr>
        <p:spPr>
          <a:xfrm flipH="1" flipV="1">
            <a:off x="-715213" y="-172981"/>
            <a:ext cx="1183299" cy="3352194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9A34B213-4855-4245-8E7C-9CAA8832BDB8}"/>
              </a:ext>
            </a:extLst>
          </p:cNvPr>
          <p:cNvCxnSpPr>
            <a:cxnSpLocks/>
          </p:cNvCxnSpPr>
          <p:nvPr/>
        </p:nvCxnSpPr>
        <p:spPr>
          <a:xfrm flipV="1">
            <a:off x="9676861" y="3700732"/>
            <a:ext cx="3107486" cy="325158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EFB87B6-CE4F-4D97-9A61-16BE59054F5A}"/>
              </a:ext>
            </a:extLst>
          </p:cNvPr>
          <p:cNvGrpSpPr/>
          <p:nvPr/>
        </p:nvGrpSpPr>
        <p:grpSpPr>
          <a:xfrm>
            <a:off x="1887338" y="2213286"/>
            <a:ext cx="2003150" cy="604800"/>
            <a:chOff x="3331" y="1751364"/>
            <a:chExt cx="2003150" cy="6048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29DE57-9563-4249-B6A1-67F66C6B3F92}"/>
                </a:ext>
              </a:extLst>
            </p:cNvPr>
            <p:cNvSpPr/>
            <p:nvPr/>
          </p:nvSpPr>
          <p:spPr>
            <a:xfrm>
              <a:off x="3331" y="1751364"/>
              <a:ext cx="2003150" cy="6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D7265FD6-7A4C-41AB-9359-C044A636EFBE}"/>
                </a:ext>
              </a:extLst>
            </p:cNvPr>
            <p:cNvSpPr txBox="1"/>
            <p:nvPr/>
          </p:nvSpPr>
          <p:spPr>
            <a:xfrm>
              <a:off x="3331" y="1751364"/>
              <a:ext cx="2003150" cy="60480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100" b="1" kern="1200">
                  <a:latin typeface="Gill Sans MT" panose="020B0502020104020203" pitchFamily="34" charset="0"/>
                </a:rPr>
                <a:t>Introduction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D6A693F-B1A5-4775-B97A-21EC512AF3ED}"/>
              </a:ext>
            </a:extLst>
          </p:cNvPr>
          <p:cNvGrpSpPr/>
          <p:nvPr/>
        </p:nvGrpSpPr>
        <p:grpSpPr>
          <a:xfrm>
            <a:off x="1887338" y="2818086"/>
            <a:ext cx="2003150" cy="2030804"/>
            <a:chOff x="3331" y="2356164"/>
            <a:chExt cx="2003150" cy="203080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421896-2BD2-4E37-BFA9-8062746B0BDC}"/>
                </a:ext>
              </a:extLst>
            </p:cNvPr>
            <p:cNvSpPr/>
            <p:nvPr/>
          </p:nvSpPr>
          <p:spPr>
            <a:xfrm>
              <a:off x="3331" y="2356164"/>
              <a:ext cx="2003150" cy="2030804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54DEFD1E-A7B7-4779-A59C-75100D602ACB}"/>
                </a:ext>
              </a:extLst>
            </p:cNvPr>
            <p:cNvSpPr txBox="1"/>
            <p:nvPr/>
          </p:nvSpPr>
          <p:spPr>
            <a:xfrm>
              <a:off x="3331" y="2356164"/>
              <a:ext cx="2003150" cy="20308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2014" tIns="112014" rIns="149352" bIns="168021" numCol="1" spcCol="1270" anchor="t" anchorCtr="0">
              <a:noAutofit/>
            </a:bodyPr>
            <a:lstStyle/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100" b="1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Présentation des données</a:t>
              </a:r>
            </a:p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100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Annonce du Plan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0210958F-08D8-480E-BF1F-F6174B619A51}"/>
              </a:ext>
            </a:extLst>
          </p:cNvPr>
          <p:cNvGrpSpPr/>
          <p:nvPr/>
        </p:nvGrpSpPr>
        <p:grpSpPr>
          <a:xfrm>
            <a:off x="4493790" y="2213286"/>
            <a:ext cx="2003150" cy="604800"/>
            <a:chOff x="2286923" y="1751364"/>
            <a:chExt cx="2003150" cy="6048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D9B05F1-175F-4271-AC39-79FCB4F217D6}"/>
                </a:ext>
              </a:extLst>
            </p:cNvPr>
            <p:cNvSpPr/>
            <p:nvPr/>
          </p:nvSpPr>
          <p:spPr>
            <a:xfrm>
              <a:off x="2286923" y="1751364"/>
              <a:ext cx="2003150" cy="6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33D2F716-B1F5-4A6F-B819-A4C05E186DB9}"/>
                </a:ext>
              </a:extLst>
            </p:cNvPr>
            <p:cNvSpPr txBox="1"/>
            <p:nvPr/>
          </p:nvSpPr>
          <p:spPr>
            <a:xfrm>
              <a:off x="2286923" y="1751364"/>
              <a:ext cx="2003150" cy="60480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100" b="1" kern="1200">
                  <a:latin typeface="Gill Sans MT" panose="020B0502020104020203" pitchFamily="34" charset="0"/>
                </a:rPr>
                <a:t>1</a:t>
              </a:r>
              <a:r>
                <a:rPr lang="fr-FR" sz="2100" b="1" kern="1200" baseline="30000">
                  <a:latin typeface="Gill Sans MT" panose="020B0502020104020203" pitchFamily="34" charset="0"/>
                </a:rPr>
                <a:t>ère</a:t>
              </a:r>
              <a:r>
                <a:rPr lang="fr-FR" sz="2100" b="1" kern="1200">
                  <a:latin typeface="Gill Sans MT" panose="020B0502020104020203" pitchFamily="34" charset="0"/>
                </a:rPr>
                <a:t> Partie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94C85BF8-E63C-4742-BED9-AF515FD291BA}"/>
              </a:ext>
            </a:extLst>
          </p:cNvPr>
          <p:cNvGrpSpPr/>
          <p:nvPr/>
        </p:nvGrpSpPr>
        <p:grpSpPr>
          <a:xfrm>
            <a:off x="4493790" y="2818086"/>
            <a:ext cx="2003150" cy="2030804"/>
            <a:chOff x="2286923" y="2356164"/>
            <a:chExt cx="2003150" cy="203080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349FBE-01FF-4AB2-AE55-5F1A0549F30E}"/>
                </a:ext>
              </a:extLst>
            </p:cNvPr>
            <p:cNvSpPr/>
            <p:nvPr/>
          </p:nvSpPr>
          <p:spPr>
            <a:xfrm>
              <a:off x="2286923" y="2356164"/>
              <a:ext cx="2003150" cy="2030804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58BBE7C8-5A48-4DF0-8784-BE8C0BEBAB5E}"/>
                </a:ext>
              </a:extLst>
            </p:cNvPr>
            <p:cNvSpPr txBox="1"/>
            <p:nvPr/>
          </p:nvSpPr>
          <p:spPr>
            <a:xfrm>
              <a:off x="2286923" y="2356164"/>
              <a:ext cx="2003150" cy="20308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2014" tIns="112014" rIns="149352" bIns="168021" numCol="1" spcCol="1270" anchor="t" anchorCtr="0">
              <a:noAutofit/>
            </a:bodyPr>
            <a:lstStyle/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100" b="1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Analyse Univariée </a:t>
              </a:r>
              <a:r>
                <a:rPr lang="fr-FR" sz="2100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sur les avantages et inconvénients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6524E274-559A-4A0E-B78D-6AAACCCF3295}"/>
              </a:ext>
            </a:extLst>
          </p:cNvPr>
          <p:cNvGrpSpPr/>
          <p:nvPr/>
        </p:nvGrpSpPr>
        <p:grpSpPr>
          <a:xfrm>
            <a:off x="7100242" y="2212061"/>
            <a:ext cx="2003150" cy="604800"/>
            <a:chOff x="4570515" y="1751364"/>
            <a:chExt cx="2003150" cy="6048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AE9B8EE-FA47-47E4-B546-F0F796BE894B}"/>
                </a:ext>
              </a:extLst>
            </p:cNvPr>
            <p:cNvSpPr/>
            <p:nvPr/>
          </p:nvSpPr>
          <p:spPr>
            <a:xfrm>
              <a:off x="4570515" y="1751364"/>
              <a:ext cx="2003150" cy="604800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9680533A-5DD8-498C-BD84-5D7767AF3B32}"/>
                </a:ext>
              </a:extLst>
            </p:cNvPr>
            <p:cNvSpPr txBox="1"/>
            <p:nvPr/>
          </p:nvSpPr>
          <p:spPr>
            <a:xfrm>
              <a:off x="4570515" y="1751364"/>
              <a:ext cx="2003150" cy="604800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100" b="1" kern="1200">
                  <a:latin typeface="Gill Sans MT" panose="020B0502020104020203" pitchFamily="34" charset="0"/>
                </a:rPr>
                <a:t>2</a:t>
              </a:r>
              <a:r>
                <a:rPr lang="fr-FR" sz="2100" b="1" kern="1200" baseline="30000">
                  <a:latin typeface="Gill Sans MT" panose="020B0502020104020203" pitchFamily="34" charset="0"/>
                </a:rPr>
                <a:t>ème</a:t>
              </a:r>
              <a:r>
                <a:rPr lang="fr-FR" sz="2100" b="1" kern="1200">
                  <a:latin typeface="Gill Sans MT" panose="020B0502020104020203" pitchFamily="34" charset="0"/>
                </a:rPr>
                <a:t> Partie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DD36A353-3E41-41BA-A103-F9A059BB0285}"/>
              </a:ext>
            </a:extLst>
          </p:cNvPr>
          <p:cNvGrpSpPr/>
          <p:nvPr/>
        </p:nvGrpSpPr>
        <p:grpSpPr>
          <a:xfrm>
            <a:off x="7100242" y="2816861"/>
            <a:ext cx="2003150" cy="2030804"/>
            <a:chOff x="4570515" y="2356164"/>
            <a:chExt cx="2003150" cy="203080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925CFF3-3CEC-42D7-A7DE-4E0765E44A0B}"/>
                </a:ext>
              </a:extLst>
            </p:cNvPr>
            <p:cNvSpPr/>
            <p:nvPr/>
          </p:nvSpPr>
          <p:spPr>
            <a:xfrm>
              <a:off x="4570515" y="2356164"/>
              <a:ext cx="2003150" cy="2030804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FF5ACF79-E36A-4A8A-BB3D-8A529811E920}"/>
                </a:ext>
              </a:extLst>
            </p:cNvPr>
            <p:cNvSpPr txBox="1"/>
            <p:nvPr/>
          </p:nvSpPr>
          <p:spPr>
            <a:xfrm>
              <a:off x="4570515" y="2356164"/>
              <a:ext cx="2003150" cy="20308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2014" tIns="112014" rIns="149352" bIns="168021" numCol="1" spcCol="1270" anchor="t" anchorCtr="0">
              <a:noAutofit/>
            </a:bodyPr>
            <a:lstStyle/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100" b="1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Analyse Bivariée </a:t>
              </a:r>
              <a:r>
                <a:rPr lang="fr-FR" sz="2100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sur les avantages et inconvénients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6870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avec coins arrondis en diagonale 1">
            <a:extLst>
              <a:ext uri="{FF2B5EF4-FFF2-40B4-BE49-F238E27FC236}">
                <a16:creationId xmlns:a16="http://schemas.microsoft.com/office/drawing/2014/main" id="{5CE7ED48-E706-4816-A270-C1774526797E}"/>
              </a:ext>
            </a:extLst>
          </p:cNvPr>
          <p:cNvSpPr/>
          <p:nvPr/>
        </p:nvSpPr>
        <p:spPr>
          <a:xfrm>
            <a:off x="3124951" y="264318"/>
            <a:ext cx="7206165" cy="1019049"/>
          </a:xfrm>
          <a:prstGeom prst="round2Diag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400" b="1">
                <a:ln>
                  <a:solidFill>
                    <a:schemeClr val="accent2">
                      <a:lumMod val="50000"/>
                    </a:schemeClr>
                  </a:solidFill>
                </a:ln>
                <a:latin typeface="Gill Sans Ultra Bold" panose="020B0A02020104020203" pitchFamily="34" charset="0"/>
                <a:cs typeface="Times New Roman" panose="02020603050405020304" pitchFamily="18" charset="0"/>
              </a:rPr>
              <a:t>Plan</a:t>
            </a:r>
            <a:r>
              <a:rPr lang="fr-FR" sz="3200" b="1">
                <a:latin typeface="Gill Sans Ultra Bold" panose="020B0A02020104020203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6DB8DDB-9776-42EF-9581-428EAB68EC2A}"/>
              </a:ext>
            </a:extLst>
          </p:cNvPr>
          <p:cNvSpPr/>
          <p:nvPr/>
        </p:nvSpPr>
        <p:spPr>
          <a:xfrm>
            <a:off x="192505" y="6116083"/>
            <a:ext cx="770021" cy="7419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ysClr val="windowText" lastClr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2</a:t>
            </a:r>
            <a:endParaRPr lang="fr-FR" b="1">
              <a:ln>
                <a:solidFill>
                  <a:schemeClr val="accent2">
                    <a:lumMod val="50000"/>
                  </a:schemeClr>
                </a:solidFill>
              </a:ln>
              <a:solidFill>
                <a:sysClr val="windowText" lastClr="000000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B2DD0D2D-B7C2-4ACB-A5CD-EFDF9A1EF8F4}"/>
              </a:ext>
            </a:extLst>
          </p:cNvPr>
          <p:cNvCxnSpPr>
            <a:cxnSpLocks/>
          </p:cNvCxnSpPr>
          <p:nvPr/>
        </p:nvCxnSpPr>
        <p:spPr>
          <a:xfrm flipH="1" flipV="1">
            <a:off x="711486" y="3594537"/>
            <a:ext cx="1175852" cy="347301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EB628DD-3B87-4324-ABC6-5566E7E18BFF}"/>
              </a:ext>
            </a:extLst>
          </p:cNvPr>
          <p:cNvCxnSpPr>
            <a:cxnSpLocks/>
          </p:cNvCxnSpPr>
          <p:nvPr/>
        </p:nvCxnSpPr>
        <p:spPr>
          <a:xfrm flipV="1">
            <a:off x="10067925" y="1738715"/>
            <a:ext cx="2233343" cy="5328836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2ADB1C3-79CD-4A33-9151-335D57053808}"/>
              </a:ext>
            </a:extLst>
          </p:cNvPr>
          <p:cNvCxnSpPr>
            <a:cxnSpLocks/>
          </p:cNvCxnSpPr>
          <p:nvPr/>
        </p:nvCxnSpPr>
        <p:spPr>
          <a:xfrm flipH="1" flipV="1">
            <a:off x="-715213" y="-172981"/>
            <a:ext cx="1183299" cy="3352194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9A34B213-4855-4245-8E7C-9CAA8832BDB8}"/>
              </a:ext>
            </a:extLst>
          </p:cNvPr>
          <p:cNvCxnSpPr>
            <a:cxnSpLocks/>
          </p:cNvCxnSpPr>
          <p:nvPr/>
        </p:nvCxnSpPr>
        <p:spPr>
          <a:xfrm flipV="1">
            <a:off x="9676861" y="3700732"/>
            <a:ext cx="3107486" cy="325158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EFB87B6-CE4F-4D97-9A61-16BE59054F5A}"/>
              </a:ext>
            </a:extLst>
          </p:cNvPr>
          <p:cNvGrpSpPr/>
          <p:nvPr/>
        </p:nvGrpSpPr>
        <p:grpSpPr>
          <a:xfrm>
            <a:off x="1887338" y="2213286"/>
            <a:ext cx="2003150" cy="604800"/>
            <a:chOff x="3331" y="1751364"/>
            <a:chExt cx="2003150" cy="6048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29DE57-9563-4249-B6A1-67F66C6B3F92}"/>
                </a:ext>
              </a:extLst>
            </p:cNvPr>
            <p:cNvSpPr/>
            <p:nvPr/>
          </p:nvSpPr>
          <p:spPr>
            <a:xfrm>
              <a:off x="3331" y="1751364"/>
              <a:ext cx="2003150" cy="6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D7265FD6-7A4C-41AB-9359-C044A636EFBE}"/>
                </a:ext>
              </a:extLst>
            </p:cNvPr>
            <p:cNvSpPr txBox="1"/>
            <p:nvPr/>
          </p:nvSpPr>
          <p:spPr>
            <a:xfrm>
              <a:off x="3331" y="1751364"/>
              <a:ext cx="2003150" cy="60480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100" b="1" kern="1200">
                  <a:latin typeface="Gill Sans MT" panose="020B0502020104020203" pitchFamily="34" charset="0"/>
                </a:rPr>
                <a:t>Introduction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D6A693F-B1A5-4775-B97A-21EC512AF3ED}"/>
              </a:ext>
            </a:extLst>
          </p:cNvPr>
          <p:cNvGrpSpPr/>
          <p:nvPr/>
        </p:nvGrpSpPr>
        <p:grpSpPr>
          <a:xfrm>
            <a:off x="1887338" y="2818086"/>
            <a:ext cx="2003150" cy="2030804"/>
            <a:chOff x="3331" y="2356164"/>
            <a:chExt cx="2003150" cy="203080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421896-2BD2-4E37-BFA9-8062746B0BDC}"/>
                </a:ext>
              </a:extLst>
            </p:cNvPr>
            <p:cNvSpPr/>
            <p:nvPr/>
          </p:nvSpPr>
          <p:spPr>
            <a:xfrm>
              <a:off x="3331" y="2356164"/>
              <a:ext cx="2003150" cy="2030804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54DEFD1E-A7B7-4779-A59C-75100D602ACB}"/>
                </a:ext>
              </a:extLst>
            </p:cNvPr>
            <p:cNvSpPr txBox="1"/>
            <p:nvPr/>
          </p:nvSpPr>
          <p:spPr>
            <a:xfrm>
              <a:off x="3331" y="2356164"/>
              <a:ext cx="2003150" cy="20308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2014" tIns="112014" rIns="149352" bIns="168021" numCol="1" spcCol="1270" anchor="t" anchorCtr="0">
              <a:noAutofit/>
            </a:bodyPr>
            <a:lstStyle/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100" b="1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Présentation des données</a:t>
              </a:r>
            </a:p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100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Annonce du Plan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16450292-3C75-44F4-9290-4C1A2FF1150F}"/>
              </a:ext>
            </a:extLst>
          </p:cNvPr>
          <p:cNvGrpSpPr/>
          <p:nvPr/>
        </p:nvGrpSpPr>
        <p:grpSpPr>
          <a:xfrm>
            <a:off x="4493790" y="2213286"/>
            <a:ext cx="2003150" cy="604800"/>
            <a:chOff x="2286923" y="1751364"/>
            <a:chExt cx="2003150" cy="6048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F960114-1E33-48A1-9017-6FEA6C5581A8}"/>
                </a:ext>
              </a:extLst>
            </p:cNvPr>
            <p:cNvSpPr/>
            <p:nvPr/>
          </p:nvSpPr>
          <p:spPr>
            <a:xfrm>
              <a:off x="2286923" y="1751364"/>
              <a:ext cx="2003150" cy="6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B5176A90-E9A7-4A50-89D0-CAB2F7B4E5F9}"/>
                </a:ext>
              </a:extLst>
            </p:cNvPr>
            <p:cNvSpPr txBox="1"/>
            <p:nvPr/>
          </p:nvSpPr>
          <p:spPr>
            <a:xfrm>
              <a:off x="2286923" y="1751364"/>
              <a:ext cx="2003150" cy="60480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100" b="1" kern="1200">
                  <a:latin typeface="Gill Sans MT" panose="020B0502020104020203" pitchFamily="34" charset="0"/>
                </a:rPr>
                <a:t>1</a:t>
              </a:r>
              <a:r>
                <a:rPr lang="fr-FR" sz="2100" b="1" kern="1200" baseline="30000">
                  <a:latin typeface="Gill Sans MT" panose="020B0502020104020203" pitchFamily="34" charset="0"/>
                </a:rPr>
                <a:t>ère</a:t>
              </a:r>
              <a:r>
                <a:rPr lang="fr-FR" sz="2100" b="1" kern="1200">
                  <a:latin typeface="Gill Sans MT" panose="020B0502020104020203" pitchFamily="34" charset="0"/>
                </a:rPr>
                <a:t> Partie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4E4D2F6C-8267-4E0B-881D-BE91C622765D}"/>
              </a:ext>
            </a:extLst>
          </p:cNvPr>
          <p:cNvGrpSpPr/>
          <p:nvPr/>
        </p:nvGrpSpPr>
        <p:grpSpPr>
          <a:xfrm>
            <a:off x="4493790" y="2818086"/>
            <a:ext cx="2003150" cy="2030804"/>
            <a:chOff x="2286923" y="2356164"/>
            <a:chExt cx="2003150" cy="203080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2C4AB07-E918-4570-A185-E07784E8D712}"/>
                </a:ext>
              </a:extLst>
            </p:cNvPr>
            <p:cNvSpPr/>
            <p:nvPr/>
          </p:nvSpPr>
          <p:spPr>
            <a:xfrm>
              <a:off x="2286923" y="2356164"/>
              <a:ext cx="2003150" cy="2030804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1A3DE162-0330-48AA-BF1C-5297CC3392A0}"/>
                </a:ext>
              </a:extLst>
            </p:cNvPr>
            <p:cNvSpPr txBox="1"/>
            <p:nvPr/>
          </p:nvSpPr>
          <p:spPr>
            <a:xfrm>
              <a:off x="2286923" y="2356164"/>
              <a:ext cx="2003150" cy="20308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2014" tIns="112014" rIns="149352" bIns="168021" numCol="1" spcCol="1270" anchor="t" anchorCtr="0">
              <a:noAutofit/>
            </a:bodyPr>
            <a:lstStyle/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100" b="1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Analyse Univariée </a:t>
              </a:r>
              <a:r>
                <a:rPr lang="fr-FR" sz="2100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sur les avantages et inconvénients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F953BA62-3F4E-4B96-A43D-CB4E164F2705}"/>
              </a:ext>
            </a:extLst>
          </p:cNvPr>
          <p:cNvGrpSpPr/>
          <p:nvPr/>
        </p:nvGrpSpPr>
        <p:grpSpPr>
          <a:xfrm>
            <a:off x="7100242" y="2212061"/>
            <a:ext cx="2003150" cy="604800"/>
            <a:chOff x="4570515" y="1751364"/>
            <a:chExt cx="2003150" cy="6048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BC6FCC-D3A1-4653-9247-4AA019C68E7F}"/>
                </a:ext>
              </a:extLst>
            </p:cNvPr>
            <p:cNvSpPr/>
            <p:nvPr/>
          </p:nvSpPr>
          <p:spPr>
            <a:xfrm>
              <a:off x="4570515" y="1751364"/>
              <a:ext cx="2003150" cy="6048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B5C4953E-856C-446E-B2E0-0AB7047DF764}"/>
                </a:ext>
              </a:extLst>
            </p:cNvPr>
            <p:cNvSpPr txBox="1"/>
            <p:nvPr/>
          </p:nvSpPr>
          <p:spPr>
            <a:xfrm>
              <a:off x="4570515" y="1751364"/>
              <a:ext cx="2003150" cy="6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100" b="1" kern="1200">
                  <a:latin typeface="Gill Sans MT" panose="020B0502020104020203" pitchFamily="34" charset="0"/>
                </a:rPr>
                <a:t>2</a:t>
              </a:r>
              <a:r>
                <a:rPr lang="fr-FR" sz="2100" b="1" kern="1200" baseline="30000">
                  <a:latin typeface="Gill Sans MT" panose="020B0502020104020203" pitchFamily="34" charset="0"/>
                </a:rPr>
                <a:t>ème</a:t>
              </a:r>
              <a:r>
                <a:rPr lang="fr-FR" sz="2100" b="1" kern="1200">
                  <a:latin typeface="Gill Sans MT" panose="020B0502020104020203" pitchFamily="34" charset="0"/>
                </a:rPr>
                <a:t> Partie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F3EED70-9C0D-4460-A835-478CF41DE9E8}"/>
              </a:ext>
            </a:extLst>
          </p:cNvPr>
          <p:cNvGrpSpPr/>
          <p:nvPr/>
        </p:nvGrpSpPr>
        <p:grpSpPr>
          <a:xfrm>
            <a:off x="9706694" y="2212061"/>
            <a:ext cx="2003150" cy="604800"/>
            <a:chOff x="6854106" y="1751364"/>
            <a:chExt cx="2003150" cy="6048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9004BD1-5C36-4003-9313-63EB94A5E9D0}"/>
                </a:ext>
              </a:extLst>
            </p:cNvPr>
            <p:cNvSpPr/>
            <p:nvPr/>
          </p:nvSpPr>
          <p:spPr>
            <a:xfrm>
              <a:off x="6854106" y="1751364"/>
              <a:ext cx="2003150" cy="604800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DF4A770C-ACF9-4C20-9664-94CBA0D97ABF}"/>
                </a:ext>
              </a:extLst>
            </p:cNvPr>
            <p:cNvSpPr txBox="1"/>
            <p:nvPr/>
          </p:nvSpPr>
          <p:spPr>
            <a:xfrm>
              <a:off x="6854106" y="1751364"/>
              <a:ext cx="2003150" cy="604800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100" b="1" kern="1200">
                  <a:latin typeface="Gill Sans MT" panose="020B0502020104020203" pitchFamily="34" charset="0"/>
                </a:rPr>
                <a:t>Conclusion</a:t>
              </a:r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A3C1D6A7-D338-461B-ACDA-5E9BBDF3B4E5}"/>
              </a:ext>
            </a:extLst>
          </p:cNvPr>
          <p:cNvGrpSpPr/>
          <p:nvPr/>
        </p:nvGrpSpPr>
        <p:grpSpPr>
          <a:xfrm>
            <a:off x="7100242" y="2816861"/>
            <a:ext cx="2003150" cy="2030804"/>
            <a:chOff x="4570515" y="2356164"/>
            <a:chExt cx="2003150" cy="203080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CA9A038-583C-4E31-8D65-40C0D6523CD6}"/>
                </a:ext>
              </a:extLst>
            </p:cNvPr>
            <p:cNvSpPr/>
            <p:nvPr/>
          </p:nvSpPr>
          <p:spPr>
            <a:xfrm>
              <a:off x="4570515" y="2356164"/>
              <a:ext cx="2003150" cy="2030804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5FFCE109-A4AB-455B-BAA3-FCB627144C79}"/>
                </a:ext>
              </a:extLst>
            </p:cNvPr>
            <p:cNvSpPr txBox="1"/>
            <p:nvPr/>
          </p:nvSpPr>
          <p:spPr>
            <a:xfrm>
              <a:off x="4570515" y="2356164"/>
              <a:ext cx="2003150" cy="20308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2014" tIns="112014" rIns="149352" bIns="168021" numCol="1" spcCol="1270" anchor="t" anchorCtr="0">
              <a:noAutofit/>
            </a:bodyPr>
            <a:lstStyle/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100" b="1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Analyse Bivariée </a:t>
              </a:r>
              <a:r>
                <a:rPr lang="fr-FR" sz="2100" kern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sur les avantages et inconvénients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4F0D0F45-474C-402F-AA7F-79F733D35A96}"/>
              </a:ext>
            </a:extLst>
          </p:cNvPr>
          <p:cNvGrpSpPr/>
          <p:nvPr/>
        </p:nvGrpSpPr>
        <p:grpSpPr>
          <a:xfrm>
            <a:off x="9706694" y="2816861"/>
            <a:ext cx="2003150" cy="2030804"/>
            <a:chOff x="4570515" y="2356164"/>
            <a:chExt cx="2003150" cy="203080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4771F28-5F57-4C78-9AFC-7986BBA1311F}"/>
                </a:ext>
              </a:extLst>
            </p:cNvPr>
            <p:cNvSpPr/>
            <p:nvPr/>
          </p:nvSpPr>
          <p:spPr>
            <a:xfrm>
              <a:off x="4570515" y="2356164"/>
              <a:ext cx="2003150" cy="2030804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14319D73-DA86-4B27-A622-8F01E55921CE}"/>
                </a:ext>
              </a:extLst>
            </p:cNvPr>
            <p:cNvSpPr txBox="1"/>
            <p:nvPr/>
          </p:nvSpPr>
          <p:spPr>
            <a:xfrm>
              <a:off x="4570515" y="2356164"/>
              <a:ext cx="2003150" cy="20308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2014" tIns="112014" rIns="149352" bIns="168021" numCol="1" spcCol="1270" anchor="t" anchorCtr="0">
              <a:noAutofit/>
            </a:bodyPr>
            <a:lstStyle/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1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Inconvénient ou avantage</a:t>
              </a:r>
            </a:p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Avis des sondés</a:t>
              </a:r>
              <a:endParaRPr lang="fr-FR" sz="21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6319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C64E74FA-B2AD-4C89-B4FF-376D54398CBD}"/>
              </a:ext>
            </a:extLst>
          </p:cNvPr>
          <p:cNvSpPr/>
          <p:nvPr/>
        </p:nvSpPr>
        <p:spPr>
          <a:xfrm>
            <a:off x="192505" y="6116083"/>
            <a:ext cx="770021" cy="7419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ysClr val="windowText" lastClr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3</a:t>
            </a:r>
            <a:endParaRPr lang="fr-FR" b="1">
              <a:ln>
                <a:solidFill>
                  <a:schemeClr val="accent2">
                    <a:lumMod val="50000"/>
                  </a:schemeClr>
                </a:solidFill>
              </a:ln>
              <a:solidFill>
                <a:sysClr val="windowText" lastClr="000000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CB44D75C-23AC-4D4D-8F86-118C5D837491}"/>
              </a:ext>
            </a:extLst>
          </p:cNvPr>
          <p:cNvCxnSpPr>
            <a:cxnSpLocks/>
          </p:cNvCxnSpPr>
          <p:nvPr/>
        </p:nvCxnSpPr>
        <p:spPr>
          <a:xfrm>
            <a:off x="10539663" y="-529389"/>
            <a:ext cx="1776162" cy="443463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98C9AE6E-CF85-478C-B414-4C894E06C2B5}"/>
              </a:ext>
            </a:extLst>
          </p:cNvPr>
          <p:cNvCxnSpPr>
            <a:cxnSpLocks/>
          </p:cNvCxnSpPr>
          <p:nvPr/>
        </p:nvCxnSpPr>
        <p:spPr>
          <a:xfrm flipV="1">
            <a:off x="7686675" y="4764505"/>
            <a:ext cx="4794083" cy="2245896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AF6B9BF-7E93-47D3-A80B-360205C4167A}"/>
              </a:ext>
            </a:extLst>
          </p:cNvPr>
          <p:cNvCxnSpPr>
            <a:cxnSpLocks/>
          </p:cNvCxnSpPr>
          <p:nvPr/>
        </p:nvCxnSpPr>
        <p:spPr>
          <a:xfrm flipH="1">
            <a:off x="10083716" y="1876926"/>
            <a:ext cx="2232109" cy="53259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 : avec coins arrondis en diagonale 12">
            <a:extLst>
              <a:ext uri="{FF2B5EF4-FFF2-40B4-BE49-F238E27FC236}">
                <a16:creationId xmlns:a16="http://schemas.microsoft.com/office/drawing/2014/main" id="{C8AD3DF4-F211-4489-BBEF-EB779FF32537}"/>
              </a:ext>
            </a:extLst>
          </p:cNvPr>
          <p:cNvSpPr/>
          <p:nvPr/>
        </p:nvSpPr>
        <p:spPr>
          <a:xfrm>
            <a:off x="3124951" y="264318"/>
            <a:ext cx="7206165" cy="1019049"/>
          </a:xfrm>
          <a:prstGeom prst="round2Diag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ysClr val="windowText" lastClr="000000"/>
                </a:solidFill>
                <a:latin typeface="Gill Sans MT" panose="020B0502020104020203" pitchFamily="34" charset="0"/>
              </a:rPr>
              <a:t>Présentation générale des </a:t>
            </a:r>
            <a:br>
              <a:rPr lang="fr-FR" sz="36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ysClr val="windowText" lastClr="000000"/>
                </a:solidFill>
                <a:latin typeface="Gill Sans MT" panose="020B0502020104020203" pitchFamily="34" charset="0"/>
              </a:rPr>
            </a:br>
            <a:r>
              <a:rPr lang="fr-FR" sz="36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ysClr val="windowText" lastClr="000000"/>
                </a:solidFill>
                <a:latin typeface="Gill Sans MT" panose="020B0502020104020203" pitchFamily="34" charset="0"/>
              </a:rPr>
              <a:t>données</a:t>
            </a:r>
            <a:r>
              <a:rPr lang="fr-FR" sz="36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ysClr val="windowText" lastClr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Google Shape;83;p17">
            <a:extLst>
              <a:ext uri="{FF2B5EF4-FFF2-40B4-BE49-F238E27FC236}">
                <a16:creationId xmlns:a16="http://schemas.microsoft.com/office/drawing/2014/main" id="{048E759F-ECFF-4BB9-82FC-B146E69CBA6F}"/>
              </a:ext>
            </a:extLst>
          </p:cNvPr>
          <p:cNvSpPr/>
          <p:nvPr/>
        </p:nvSpPr>
        <p:spPr>
          <a:xfrm>
            <a:off x="1738855" y="1876926"/>
            <a:ext cx="1164765" cy="1074823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ysClr val="windowText" lastClr="000000"/>
                </a:solidFill>
                <a:latin typeface="Gill Sans MT" panose="020B0502020104020203" pitchFamily="34" charset="0"/>
                <a:ea typeface="Rajdhani"/>
                <a:cs typeface="Rajdhani"/>
                <a:sym typeface="Rajdhani"/>
              </a:rPr>
              <a:t>P</a:t>
            </a:r>
            <a:endParaRPr sz="4000" b="1">
              <a:solidFill>
                <a:sysClr val="windowText" lastClr="000000"/>
              </a:solidFill>
              <a:latin typeface="Gill Sans MT" panose="020B0502020104020203" pitchFamily="34" charset="0"/>
              <a:ea typeface="Rajdhani"/>
              <a:cs typeface="Rajdhani"/>
              <a:sym typeface="Rajdhani"/>
            </a:endParaRPr>
          </a:p>
        </p:txBody>
      </p:sp>
      <p:sp>
        <p:nvSpPr>
          <p:cNvPr id="15" name="Google Shape;83;p17">
            <a:extLst>
              <a:ext uri="{FF2B5EF4-FFF2-40B4-BE49-F238E27FC236}">
                <a16:creationId xmlns:a16="http://schemas.microsoft.com/office/drawing/2014/main" id="{723A74B7-A72C-4430-BF12-C9CD4B8F79C9}"/>
              </a:ext>
            </a:extLst>
          </p:cNvPr>
          <p:cNvSpPr/>
          <p:nvPr/>
        </p:nvSpPr>
        <p:spPr>
          <a:xfrm>
            <a:off x="1738855" y="4764505"/>
            <a:ext cx="1164765" cy="1074823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ysClr val="windowText" lastClr="000000"/>
                </a:solidFill>
                <a:latin typeface="Gill Sans MT" panose="020B0502020104020203" pitchFamily="34" charset="0"/>
                <a:ea typeface="Rajdhani"/>
                <a:cs typeface="Rajdhani"/>
                <a:sym typeface="Rajdhani"/>
              </a:rPr>
              <a:t>T</a:t>
            </a:r>
            <a:endParaRPr sz="4000" b="1">
              <a:solidFill>
                <a:sysClr val="windowText" lastClr="000000"/>
              </a:solidFill>
              <a:latin typeface="Gill Sans MT" panose="020B0502020104020203" pitchFamily="34" charset="0"/>
              <a:ea typeface="Rajdhani"/>
              <a:cs typeface="Rajdhani"/>
              <a:sym typeface="Rajdhani"/>
            </a:endParaRPr>
          </a:p>
        </p:txBody>
      </p:sp>
      <p:sp>
        <p:nvSpPr>
          <p:cNvPr id="17" name="Google Shape;83;p17">
            <a:extLst>
              <a:ext uri="{FF2B5EF4-FFF2-40B4-BE49-F238E27FC236}">
                <a16:creationId xmlns:a16="http://schemas.microsoft.com/office/drawing/2014/main" id="{C8A6B8D9-91D4-4A98-803A-FB7AF4878941}"/>
              </a:ext>
            </a:extLst>
          </p:cNvPr>
          <p:cNvSpPr/>
          <p:nvPr/>
        </p:nvSpPr>
        <p:spPr>
          <a:xfrm>
            <a:off x="6728033" y="1876925"/>
            <a:ext cx="1164765" cy="1074823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ysClr val="windowText" lastClr="000000"/>
                </a:solidFill>
                <a:latin typeface="Gill Sans MT" panose="020B0502020104020203" pitchFamily="34" charset="0"/>
                <a:ea typeface="Rajdhani"/>
                <a:cs typeface="Rajdhani"/>
                <a:sym typeface="Rajdhani"/>
              </a:rPr>
              <a:t>I</a:t>
            </a:r>
            <a:endParaRPr sz="4000" b="1">
              <a:solidFill>
                <a:sysClr val="windowText" lastClr="000000"/>
              </a:solidFill>
              <a:latin typeface="Gill Sans MT" panose="020B0502020104020203" pitchFamily="34" charset="0"/>
              <a:ea typeface="Rajdhani"/>
              <a:cs typeface="Rajdhani"/>
              <a:sym typeface="Rajdhan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DB52A0-67A6-40CC-AAFA-7AC71CDD9053}"/>
              </a:ext>
            </a:extLst>
          </p:cNvPr>
          <p:cNvSpPr/>
          <p:nvPr/>
        </p:nvSpPr>
        <p:spPr>
          <a:xfrm>
            <a:off x="8135772" y="1773290"/>
            <a:ext cx="25643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36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ysClr val="windowText" lastClr="000000"/>
                </a:solidFill>
                <a:latin typeface="Gill Sans MT" panose="020B0502020104020203" pitchFamily="34" charset="0"/>
                <a:ea typeface="Rajdhani"/>
                <a:cs typeface="Times New Roman" panose="02020603050405020304" pitchFamily="18" charset="0"/>
                <a:sym typeface="Rajdhani"/>
              </a:rPr>
              <a:t>Individus</a:t>
            </a:r>
          </a:p>
          <a:p>
            <a:pPr lvl="0"/>
            <a:r>
              <a:rPr lang="fr-FR" sz="2400" b="1">
                <a:solidFill>
                  <a:srgbClr val="FF0000"/>
                </a:solidFill>
                <a:latin typeface="Times New Roman" panose="02020603050405020304" pitchFamily="18" charset="0"/>
                <a:ea typeface="Rajdhani"/>
                <a:cs typeface="Times New Roman" panose="02020603050405020304" pitchFamily="18" charset="0"/>
                <a:sym typeface="Rajdhani"/>
              </a:rPr>
              <a:t>66</a:t>
            </a:r>
            <a:r>
              <a:rPr lang="fr-FR"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ea typeface="Rajdhani"/>
                <a:cs typeface="Times New Roman" panose="02020603050405020304" pitchFamily="18" charset="0"/>
                <a:sym typeface="Rajdhani"/>
              </a:rPr>
              <a:t> </a:t>
            </a:r>
            <a:r>
              <a:rPr lang="fr-FR" sz="2400" b="1">
                <a:latin typeface="Times New Roman" panose="02020603050405020304" pitchFamily="18" charset="0"/>
                <a:ea typeface="Rajdhani"/>
                <a:cs typeface="Times New Roman" panose="02020603050405020304" pitchFamily="18" charset="0"/>
                <a:sym typeface="Rajdhani"/>
              </a:rPr>
              <a:t>Enseignants</a:t>
            </a:r>
          </a:p>
          <a:p>
            <a:pPr lvl="0"/>
            <a:r>
              <a:rPr lang="fr-FR" sz="2400" b="1">
                <a:solidFill>
                  <a:srgbClr val="FF0000"/>
                </a:solidFill>
                <a:latin typeface="Times New Roman" panose="02020603050405020304" pitchFamily="18" charset="0"/>
                <a:ea typeface="Rajdhani"/>
                <a:cs typeface="Times New Roman" panose="02020603050405020304" pitchFamily="18" charset="0"/>
                <a:sym typeface="Rajdhani"/>
              </a:rPr>
              <a:t>560</a:t>
            </a:r>
            <a:r>
              <a:rPr lang="fr-FR" sz="2400" b="1">
                <a:latin typeface="Times New Roman" panose="02020603050405020304" pitchFamily="18" charset="0"/>
                <a:ea typeface="Rajdhani"/>
                <a:cs typeface="Times New Roman" panose="02020603050405020304" pitchFamily="18" charset="0"/>
                <a:sym typeface="Rajdhani"/>
              </a:rPr>
              <a:t> Elèves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636243D-80F0-4F6C-8889-4F9EA634B82F}"/>
              </a:ext>
            </a:extLst>
          </p:cNvPr>
          <p:cNvSpPr txBox="1"/>
          <p:nvPr/>
        </p:nvSpPr>
        <p:spPr>
          <a:xfrm>
            <a:off x="3006291" y="1773289"/>
            <a:ext cx="333034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3600" b="1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ysClr val="windowText" lastClr="000000"/>
                </a:solidFill>
                <a:latin typeface="Gill Sans MT" panose="020B0502020104020203" pitchFamily="34" charset="0"/>
                <a:ea typeface="Rajdhani"/>
                <a:cs typeface="Times New Roman" panose="02020603050405020304" pitchFamily="18" charset="0"/>
                <a:sym typeface="Rajdhani"/>
              </a:rPr>
              <a:t>Population</a:t>
            </a:r>
          </a:p>
          <a:p>
            <a:pPr lvl="0"/>
            <a:r>
              <a:rPr lang="fr-FR" sz="2400" b="1" dirty="0">
                <a:latin typeface="Times New Roman" panose="02020603050405020304" pitchFamily="18" charset="0"/>
                <a:ea typeface="Rajdhani"/>
                <a:cs typeface="Times New Roman" panose="02020603050405020304" pitchFamily="18" charset="0"/>
                <a:sym typeface="Rajdhani"/>
              </a:rPr>
              <a:t>3389 </a:t>
            </a:r>
            <a:r>
              <a:rPr lang="fr-FR" sz="2400" dirty="0">
                <a:latin typeface="Times New Roman" panose="02020603050405020304" pitchFamily="18" charset="0"/>
                <a:ea typeface="Rajdhani"/>
                <a:cs typeface="Times New Roman" panose="02020603050405020304" pitchFamily="18" charset="0"/>
                <a:sym typeface="Rajdhani"/>
              </a:rPr>
              <a:t>individus à l’IUT</a:t>
            </a:r>
          </a:p>
          <a:p>
            <a:pPr lvl="0"/>
            <a:r>
              <a:rPr lang="fr-FR" sz="2400" b="1" dirty="0">
                <a:latin typeface="Times New Roman" panose="02020603050405020304" pitchFamily="18" charset="0"/>
                <a:ea typeface="Rajdhani"/>
                <a:cs typeface="Times New Roman" panose="02020603050405020304" pitchFamily="18" charset="0"/>
                <a:sym typeface="Rajdhani"/>
              </a:rPr>
              <a:t>859 </a:t>
            </a:r>
            <a:r>
              <a:rPr lang="fr-FR" sz="2400" dirty="0">
                <a:latin typeface="Times New Roman" panose="02020603050405020304" pitchFamily="18" charset="0"/>
                <a:ea typeface="Rajdhani"/>
                <a:cs typeface="Times New Roman" panose="02020603050405020304" pitchFamily="18" charset="0"/>
                <a:sym typeface="Rajdhani"/>
              </a:rPr>
              <a:t>individus sondés</a:t>
            </a:r>
          </a:p>
          <a:p>
            <a:pPr lvl="0"/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ea typeface="Rajdhani"/>
                <a:cs typeface="Times New Roman" panose="02020603050405020304" pitchFamily="18" charset="0"/>
                <a:sym typeface="Rajdhani"/>
              </a:rPr>
              <a:t>626</a:t>
            </a:r>
            <a:r>
              <a:rPr lang="fr-FR" sz="2400" b="1" dirty="0">
                <a:latin typeface="Times New Roman" panose="02020603050405020304" pitchFamily="18" charset="0"/>
                <a:ea typeface="Rajdhani"/>
                <a:cs typeface="Times New Roman" panose="02020603050405020304" pitchFamily="18" charset="0"/>
                <a:sym typeface="Rajdhani"/>
              </a:rPr>
              <a:t> </a:t>
            </a:r>
            <a:r>
              <a:rPr lang="fr-FR" sz="2400" dirty="0">
                <a:latin typeface="Times New Roman" panose="02020603050405020304" pitchFamily="18" charset="0"/>
                <a:ea typeface="Rajdhani"/>
                <a:cs typeface="Times New Roman" panose="02020603050405020304" pitchFamily="18" charset="0"/>
                <a:sym typeface="Rajdhani"/>
              </a:rPr>
              <a:t>individus sondés exploitable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E37F47-6EE7-4EB8-A8B1-0AE9C1BB3421}"/>
              </a:ext>
            </a:extLst>
          </p:cNvPr>
          <p:cNvSpPr/>
          <p:nvPr/>
        </p:nvSpPr>
        <p:spPr>
          <a:xfrm>
            <a:off x="3006291" y="4731088"/>
            <a:ext cx="37217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36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ysClr val="windowText" lastClr="000000"/>
                </a:solidFill>
                <a:latin typeface="Gill Sans MT" panose="020B0502020104020203" pitchFamily="34" charset="0"/>
                <a:ea typeface="Rajdhani"/>
                <a:cs typeface="Times New Roman" panose="02020603050405020304" pitchFamily="18" charset="0"/>
                <a:sym typeface="Rajdhani"/>
              </a:rPr>
              <a:t>Thème d’étude</a:t>
            </a:r>
          </a:p>
          <a:p>
            <a:pPr lvl="0"/>
            <a:r>
              <a:rPr lang="fr-FR" sz="2400" b="1">
                <a:latin typeface="Times New Roman" panose="02020603050405020304" pitchFamily="18" charset="0"/>
                <a:ea typeface="Fira Sans Condensed"/>
                <a:cs typeface="Times New Roman" panose="02020603050405020304" pitchFamily="18" charset="0"/>
                <a:sym typeface="Fira Sans Condensed"/>
              </a:rPr>
              <a:t>Sondage</a:t>
            </a:r>
            <a:r>
              <a:rPr lang="fr-FR" sz="2400">
                <a:latin typeface="Times New Roman" panose="02020603050405020304" pitchFamily="18" charset="0"/>
                <a:ea typeface="Fira Sans Condensed"/>
                <a:cs typeface="Times New Roman" panose="02020603050405020304" pitchFamily="18" charset="0"/>
                <a:sym typeface="Fira Sans Condensed"/>
              </a:rPr>
              <a:t> réalisé par les </a:t>
            </a:r>
            <a:r>
              <a:rPr lang="fr-FR" sz="2400" b="1">
                <a:latin typeface="Times New Roman" panose="02020603050405020304" pitchFamily="18" charset="0"/>
                <a:ea typeface="Fira Sans Condensed"/>
                <a:cs typeface="Times New Roman" panose="02020603050405020304" pitchFamily="18" charset="0"/>
                <a:sym typeface="Fira Sans Condensed"/>
              </a:rPr>
              <a:t>étudiant du département SD </a:t>
            </a:r>
            <a:r>
              <a:rPr lang="fr-FR" sz="2400">
                <a:latin typeface="Times New Roman" panose="02020603050405020304" pitchFamily="18" charset="0"/>
                <a:ea typeface="Fira Sans Condensed"/>
                <a:cs typeface="Times New Roman" panose="02020603050405020304" pitchFamily="18" charset="0"/>
                <a:sym typeface="Fira Sans Condensed"/>
              </a:rPr>
              <a:t>sur la thématique de l’</a:t>
            </a:r>
            <a:r>
              <a:rPr lang="fr-FR" sz="2400" b="1">
                <a:solidFill>
                  <a:srgbClr val="FF0000"/>
                </a:solidFill>
                <a:latin typeface="Times New Roman" panose="02020603050405020304" pitchFamily="18" charset="0"/>
                <a:ea typeface="Fira Sans Condensed"/>
                <a:cs typeface="Times New Roman" panose="02020603050405020304" pitchFamily="18" charset="0"/>
                <a:sym typeface="Fira Sans Condensed"/>
              </a:rPr>
              <a:t>IA</a:t>
            </a:r>
          </a:p>
        </p:txBody>
      </p:sp>
      <p:graphicFrame>
        <p:nvGraphicFramePr>
          <p:cNvPr id="16" name="Graphique 15">
            <a:extLst>
              <a:ext uri="{FF2B5EF4-FFF2-40B4-BE49-F238E27FC236}">
                <a16:creationId xmlns:a16="http://schemas.microsoft.com/office/drawing/2014/main" id="{E5D0A958-33DD-4A34-AECB-582A677F8C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5344124"/>
              </p:ext>
            </p:extLst>
          </p:nvPr>
        </p:nvGraphicFramePr>
        <p:xfrm>
          <a:off x="7051718" y="3269052"/>
          <a:ext cx="4572000" cy="311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1877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  <p:bldP spid="18" grpId="0"/>
      <p:bldP spid="19" grpId="0"/>
      <p:bldP spid="20" grpId="0"/>
      <p:bldGraphic spid="1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1D7698BD-28DC-4289-9C6A-AF7B1F963311}"/>
              </a:ext>
            </a:extLst>
          </p:cNvPr>
          <p:cNvSpPr/>
          <p:nvPr/>
        </p:nvSpPr>
        <p:spPr>
          <a:xfrm>
            <a:off x="192505" y="6116083"/>
            <a:ext cx="770021" cy="7419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ysClr val="windowText" lastClr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4</a:t>
            </a:r>
            <a:endParaRPr lang="fr-FR" b="1">
              <a:ln>
                <a:solidFill>
                  <a:schemeClr val="accent2">
                    <a:lumMod val="50000"/>
                  </a:schemeClr>
                </a:solidFill>
              </a:ln>
              <a:solidFill>
                <a:sysClr val="windowText" lastClr="000000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DF1F084-6E54-4C70-BDBD-6FC561721A6A}"/>
              </a:ext>
            </a:extLst>
          </p:cNvPr>
          <p:cNvCxnSpPr>
            <a:cxnSpLocks/>
          </p:cNvCxnSpPr>
          <p:nvPr/>
        </p:nvCxnSpPr>
        <p:spPr>
          <a:xfrm flipH="1" flipV="1">
            <a:off x="10988842" y="-465221"/>
            <a:ext cx="1203158" cy="7587916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6BD3361-B104-4266-9F81-CEB98FB0D932}"/>
              </a:ext>
            </a:extLst>
          </p:cNvPr>
          <p:cNvCxnSpPr>
            <a:cxnSpLocks/>
          </p:cNvCxnSpPr>
          <p:nvPr/>
        </p:nvCxnSpPr>
        <p:spPr>
          <a:xfrm flipH="1" flipV="1">
            <a:off x="6224337" y="-2117558"/>
            <a:ext cx="6368717" cy="5277854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F6D2A01-0E97-4398-9AF9-710E44D870E3}"/>
              </a:ext>
            </a:extLst>
          </p:cNvPr>
          <p:cNvCxnSpPr>
            <a:cxnSpLocks/>
          </p:cNvCxnSpPr>
          <p:nvPr/>
        </p:nvCxnSpPr>
        <p:spPr>
          <a:xfrm flipH="1" flipV="1">
            <a:off x="696315" y="5516670"/>
            <a:ext cx="1175295" cy="17565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4C963CDD-1EF0-4347-BF1F-4BD5B2EBDA93}"/>
              </a:ext>
            </a:extLst>
          </p:cNvPr>
          <p:cNvCxnSpPr/>
          <p:nvPr/>
        </p:nvCxnSpPr>
        <p:spPr>
          <a:xfrm>
            <a:off x="2197769" y="3404937"/>
            <a:ext cx="880711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50B68E14-6259-41F1-9D56-96FC5D69B35B}"/>
              </a:ext>
            </a:extLst>
          </p:cNvPr>
          <p:cNvSpPr/>
          <p:nvPr/>
        </p:nvSpPr>
        <p:spPr>
          <a:xfrm>
            <a:off x="6485022" y="3330749"/>
            <a:ext cx="232610" cy="2446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585590D2-90E9-4AAA-9DD1-63EE37DFA0C9}"/>
              </a:ext>
            </a:extLst>
          </p:cNvPr>
          <p:cNvSpPr/>
          <p:nvPr/>
        </p:nvSpPr>
        <p:spPr>
          <a:xfrm>
            <a:off x="2165686" y="3328737"/>
            <a:ext cx="232610" cy="2446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42019860-D428-4F78-9C1B-FE841AB3CF45}"/>
              </a:ext>
            </a:extLst>
          </p:cNvPr>
          <p:cNvSpPr/>
          <p:nvPr/>
        </p:nvSpPr>
        <p:spPr>
          <a:xfrm>
            <a:off x="10920663" y="3328737"/>
            <a:ext cx="232610" cy="2446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D1979EF-6AC7-4675-9340-72BD9CF0B7F7}"/>
              </a:ext>
            </a:extLst>
          </p:cNvPr>
          <p:cNvCxnSpPr>
            <a:cxnSpLocks/>
          </p:cNvCxnSpPr>
          <p:nvPr/>
        </p:nvCxnSpPr>
        <p:spPr>
          <a:xfrm>
            <a:off x="2281991" y="2745205"/>
            <a:ext cx="0" cy="136759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BFDF4690-17AD-467C-B31E-901678BD603E}"/>
              </a:ext>
            </a:extLst>
          </p:cNvPr>
          <p:cNvCxnSpPr>
            <a:cxnSpLocks/>
          </p:cNvCxnSpPr>
          <p:nvPr/>
        </p:nvCxnSpPr>
        <p:spPr>
          <a:xfrm>
            <a:off x="6601327" y="2745205"/>
            <a:ext cx="0" cy="136759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30852B7C-3F0A-4CF3-A29D-4FD81B4EFCB3}"/>
              </a:ext>
            </a:extLst>
          </p:cNvPr>
          <p:cNvCxnSpPr>
            <a:cxnSpLocks/>
          </p:cNvCxnSpPr>
          <p:nvPr/>
        </p:nvCxnSpPr>
        <p:spPr>
          <a:xfrm>
            <a:off x="11036968" y="2733158"/>
            <a:ext cx="0" cy="136759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 : avec coins arrondis en diagonale 33">
            <a:extLst>
              <a:ext uri="{FF2B5EF4-FFF2-40B4-BE49-F238E27FC236}">
                <a16:creationId xmlns:a16="http://schemas.microsoft.com/office/drawing/2014/main" id="{4581AB3C-0102-40B4-B61C-8479A3660750}"/>
              </a:ext>
            </a:extLst>
          </p:cNvPr>
          <p:cNvSpPr/>
          <p:nvPr/>
        </p:nvSpPr>
        <p:spPr>
          <a:xfrm>
            <a:off x="3481137" y="288758"/>
            <a:ext cx="5807242" cy="850226"/>
          </a:xfrm>
          <a:prstGeom prst="round2Diag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tx1"/>
                </a:solidFill>
                <a:latin typeface="Gill Sans MT" panose="020B0502020104020203" pitchFamily="34" charset="0"/>
              </a:rPr>
              <a:t>Annonce du plan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1965B28-0C1C-472B-893E-7E843A4910B3}"/>
              </a:ext>
            </a:extLst>
          </p:cNvPr>
          <p:cNvSpPr txBox="1"/>
          <p:nvPr/>
        </p:nvSpPr>
        <p:spPr>
          <a:xfrm>
            <a:off x="642175" y="2025184"/>
            <a:ext cx="36109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latin typeface="Gill Sans MT" panose="020B0502020104020203" pitchFamily="34" charset="0"/>
              </a:rPr>
              <a:t>Analyse des données simples</a:t>
            </a:r>
          </a:p>
          <a:p>
            <a:pPr algn="ctr"/>
            <a:r>
              <a:rPr lang="fr-FR" sz="2000" b="1" dirty="0">
                <a:latin typeface="Gill Sans MT" panose="020B0502020104020203" pitchFamily="34" charset="0"/>
              </a:rPr>
              <a:t>(Univariée)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BF2EC66-A478-4B86-8D26-74887B934157}"/>
              </a:ext>
            </a:extLst>
          </p:cNvPr>
          <p:cNvSpPr txBox="1"/>
          <p:nvPr/>
        </p:nvSpPr>
        <p:spPr>
          <a:xfrm>
            <a:off x="4812290" y="2040798"/>
            <a:ext cx="37873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latin typeface="Gill Sans MT" panose="020B0502020104020203" pitchFamily="34" charset="0"/>
              </a:rPr>
              <a:t>Analyse des données </a:t>
            </a:r>
            <a:r>
              <a:rPr lang="fr-FR" sz="2000" b="1" dirty="0" err="1">
                <a:latin typeface="Gill Sans MT" panose="020B0502020104020203" pitchFamily="34" charset="0"/>
              </a:rPr>
              <a:t>croissées</a:t>
            </a:r>
            <a:endParaRPr lang="fr-FR" sz="2000" b="1" dirty="0">
              <a:latin typeface="Gill Sans MT" panose="020B0502020104020203" pitchFamily="34" charset="0"/>
            </a:endParaRPr>
          </a:p>
          <a:p>
            <a:pPr algn="ctr"/>
            <a:r>
              <a:rPr lang="fr-FR" sz="2000" b="1" dirty="0">
                <a:latin typeface="Gill Sans MT" panose="020B0502020104020203" pitchFamily="34" charset="0"/>
              </a:rPr>
              <a:t>(Bivariée)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9E24C70-5B8E-40FC-805C-84ED51D9BBBA}"/>
              </a:ext>
            </a:extLst>
          </p:cNvPr>
          <p:cNvSpPr txBox="1"/>
          <p:nvPr/>
        </p:nvSpPr>
        <p:spPr>
          <a:xfrm>
            <a:off x="9896985" y="2010351"/>
            <a:ext cx="2047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>
                <a:latin typeface="Gill Sans MT" panose="020B0502020104020203" pitchFamily="34" charset="0"/>
              </a:rPr>
              <a:t>Conclusion</a:t>
            </a:r>
          </a:p>
        </p:txBody>
      </p:sp>
      <p:sp>
        <p:nvSpPr>
          <p:cNvPr id="38" name="Google Shape;101;p18">
            <a:extLst>
              <a:ext uri="{FF2B5EF4-FFF2-40B4-BE49-F238E27FC236}">
                <a16:creationId xmlns:a16="http://schemas.microsoft.com/office/drawing/2014/main" id="{0E1D593F-6E1A-4821-86B1-18D4EF6DED80}"/>
              </a:ext>
            </a:extLst>
          </p:cNvPr>
          <p:cNvSpPr txBox="1"/>
          <p:nvPr/>
        </p:nvSpPr>
        <p:spPr>
          <a:xfrm>
            <a:off x="1077885" y="4630470"/>
            <a:ext cx="3395987" cy="1695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800" b="1" dirty="0">
                <a:latin typeface="Rajdhani"/>
                <a:ea typeface="Rajdhani"/>
                <a:cs typeface="Rajdhani"/>
                <a:sym typeface="Rajdhani"/>
              </a:rPr>
              <a:t>      </a:t>
            </a:r>
            <a:r>
              <a:rPr lang="en" sz="2800" b="1" dirty="0">
                <a:latin typeface="Gill Sans MT"/>
                <a:ea typeface="Rajdhani"/>
                <a:cs typeface="Rajdhani"/>
                <a:sym typeface="Rajdhani"/>
              </a:rPr>
              <a:t>Informations</a:t>
            </a:r>
            <a:endParaRPr lang="en" sz="2800" b="1" dirty="0">
              <a:latin typeface="Gill Sans MT"/>
              <a:ea typeface="Rajdhani"/>
              <a:cs typeface="Rajdhani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2400" dirty="0">
                <a:latin typeface="Times New Roman"/>
                <a:ea typeface="Tahoma"/>
                <a:cs typeface="Times New Roman"/>
                <a:sym typeface="Rajdhani"/>
              </a:rPr>
              <a:t>-I</a:t>
            </a:r>
            <a:r>
              <a:rPr lang="fr-FR" sz="2400" dirty="0">
                <a:latin typeface="Times New Roman"/>
                <a:ea typeface="Tahoma"/>
                <a:cs typeface="Times New Roman"/>
                <a:sym typeface="Rajdhani"/>
              </a:rPr>
              <a:t>A au sein de l’IUT</a:t>
            </a:r>
            <a:endParaRPr lang="fr-FR" sz="2400" dirty="0">
              <a:latin typeface="Times New Roman"/>
              <a:ea typeface="Tahoma"/>
              <a:cs typeface="Times New Roman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fr-FR" sz="2400" dirty="0">
                <a:latin typeface="Times New Roman"/>
                <a:ea typeface="Tahoma"/>
                <a:cs typeface="Times New Roman"/>
                <a:sym typeface="Rajdhani"/>
              </a:rPr>
              <a:t>-Efficacité de l’IA</a:t>
            </a:r>
            <a:endParaRPr lang="fr-FR" sz="2400" dirty="0">
              <a:latin typeface="Times New Roman"/>
              <a:ea typeface="Tahoma"/>
              <a:cs typeface="Times New Roman"/>
            </a:endParaRPr>
          </a:p>
          <a:p>
            <a:r>
              <a:rPr lang="fr-FR" sz="2400" dirty="0">
                <a:latin typeface="Times New Roman"/>
                <a:ea typeface="Tahoma"/>
                <a:cs typeface="Times New Roman"/>
              </a:rPr>
              <a:t>-</a:t>
            </a:r>
            <a:r>
              <a:rPr lang="fr-FR" sz="2400" dirty="0">
                <a:latin typeface="Times New Roman"/>
                <a:ea typeface="+mn-lt"/>
                <a:cs typeface="+mn-lt"/>
              </a:rPr>
              <a:t>Préoccupation face à l’IA</a:t>
            </a:r>
            <a:endParaRPr lang="en-US" sz="2400" dirty="0">
              <a:latin typeface="Times New Roman"/>
              <a:ea typeface="+mn-lt"/>
              <a:cs typeface="+mn-lt"/>
            </a:endParaRPr>
          </a:p>
          <a:p>
            <a:pPr lvl="0">
              <a:spcBef>
                <a:spcPts val="0"/>
              </a:spcBef>
              <a:spcAft>
                <a:spcPts val="0"/>
              </a:spcAft>
            </a:pPr>
            <a:endParaRPr lang="fr-FR" sz="2400" dirty="0">
              <a:latin typeface="Times New Roman"/>
              <a:ea typeface="Tahoma"/>
              <a:cs typeface="Times New Roman"/>
            </a:endParaRPr>
          </a:p>
          <a:p>
            <a:pPr marL="342900" indent="-342900" algn="ctr">
              <a:buFontTx/>
              <a:buChar char="-"/>
            </a:pPr>
            <a:endParaRPr lang="en-US" sz="2400" b="1" dirty="0">
              <a:latin typeface="Rajdhani"/>
              <a:ea typeface="Rajdhani"/>
              <a:cs typeface="Rajdhani"/>
            </a:endParaRPr>
          </a:p>
        </p:txBody>
      </p:sp>
      <p:sp>
        <p:nvSpPr>
          <p:cNvPr id="39" name="Google Shape;101;p18">
            <a:extLst>
              <a:ext uri="{FF2B5EF4-FFF2-40B4-BE49-F238E27FC236}">
                <a16:creationId xmlns:a16="http://schemas.microsoft.com/office/drawing/2014/main" id="{DF156F5D-32B0-414F-A353-D4524816AEDE}"/>
              </a:ext>
            </a:extLst>
          </p:cNvPr>
          <p:cNvSpPr txBox="1"/>
          <p:nvPr/>
        </p:nvSpPr>
        <p:spPr>
          <a:xfrm>
            <a:off x="4787028" y="4276304"/>
            <a:ext cx="3395987" cy="1695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latin typeface="Rajdhani"/>
                <a:ea typeface="Rajdhani"/>
                <a:cs typeface="Rajdhani"/>
                <a:sym typeface="Rajdhani"/>
              </a:rPr>
              <a:t>      </a:t>
            </a:r>
            <a:r>
              <a:rPr lang="en" sz="2800" b="1">
                <a:latin typeface="Gill Sans MT" panose="020B0502020104020203" pitchFamily="34" charset="0"/>
                <a:ea typeface="Rajdhani"/>
                <a:cs typeface="Rajdhani"/>
                <a:sym typeface="Rajdhani"/>
              </a:rPr>
              <a:t>Informations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24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Rajdhani"/>
              </a:rPr>
              <a:t>-</a:t>
            </a:r>
            <a:r>
              <a:rPr lang="fr-FR" sz="24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Rajdhani"/>
              </a:rPr>
              <a:t>La place de l’IA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fr-FR" sz="24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Rajdhani"/>
              </a:rPr>
              <a:t>-Inconvénients/Craintes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fr-FR" sz="24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Rajdhani"/>
              </a:rPr>
              <a:t>-Favorable à l’IA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sz="2400" b="1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0" name="Google Shape;101;p18">
            <a:extLst>
              <a:ext uri="{FF2B5EF4-FFF2-40B4-BE49-F238E27FC236}">
                <a16:creationId xmlns:a16="http://schemas.microsoft.com/office/drawing/2014/main" id="{573A55DB-BCE6-4F6B-9A90-394A909F04C6}"/>
              </a:ext>
            </a:extLst>
          </p:cNvPr>
          <p:cNvSpPr txBox="1"/>
          <p:nvPr/>
        </p:nvSpPr>
        <p:spPr>
          <a:xfrm>
            <a:off x="8901829" y="4267167"/>
            <a:ext cx="3691225" cy="1695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latin typeface="Rajdhani"/>
                <a:ea typeface="Rajdhani"/>
                <a:cs typeface="Rajdhani"/>
                <a:sym typeface="Rajdhani"/>
              </a:rPr>
              <a:t>         </a:t>
            </a:r>
            <a:r>
              <a:rPr lang="en" sz="2800" b="1">
                <a:latin typeface="Gill Sans MT" panose="020B0502020104020203" pitchFamily="34" charset="0"/>
                <a:ea typeface="Rajdhani"/>
                <a:cs typeface="Rajdhani"/>
                <a:sym typeface="Rajdhani"/>
              </a:rPr>
              <a:t>Informations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fr-FR" sz="24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Rajdhani"/>
              </a:rPr>
              <a:t>-L’avis de l’étude sur l’IA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fr-FR" sz="24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Rajdhani"/>
              </a:rPr>
              <a:t>-Avantages ou inconvénients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sz="2400" b="1"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7454B8C7-B9FD-4FE9-ADD6-420C5A5DFE2C}"/>
              </a:ext>
            </a:extLst>
          </p:cNvPr>
          <p:cNvCxnSpPr>
            <a:cxnSpLocks/>
          </p:cNvCxnSpPr>
          <p:nvPr/>
        </p:nvCxnSpPr>
        <p:spPr>
          <a:xfrm flipH="1" flipV="1">
            <a:off x="-2945606" y="222582"/>
            <a:ext cx="3433012" cy="50452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152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7BC4036B-E15B-4A42-B197-08E362A4C4FD}"/>
              </a:ext>
            </a:extLst>
          </p:cNvPr>
          <p:cNvCxnSpPr>
            <a:cxnSpLocks/>
          </p:cNvCxnSpPr>
          <p:nvPr/>
        </p:nvCxnSpPr>
        <p:spPr>
          <a:xfrm>
            <a:off x="9833811" y="-513347"/>
            <a:ext cx="2358189" cy="80531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AD4F38A-06C1-4850-BDAA-B3C61BE2AC6E}"/>
              </a:ext>
            </a:extLst>
          </p:cNvPr>
          <p:cNvCxnSpPr>
            <a:cxnSpLocks/>
          </p:cNvCxnSpPr>
          <p:nvPr/>
        </p:nvCxnSpPr>
        <p:spPr>
          <a:xfrm>
            <a:off x="7812505" y="-641684"/>
            <a:ext cx="4748463" cy="364155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D7219BE-0C39-4E31-AA67-80644EF9098B}"/>
              </a:ext>
            </a:extLst>
          </p:cNvPr>
          <p:cNvCxnSpPr>
            <a:cxnSpLocks/>
          </p:cNvCxnSpPr>
          <p:nvPr/>
        </p:nvCxnSpPr>
        <p:spPr>
          <a:xfrm flipV="1">
            <a:off x="10643936" y="240632"/>
            <a:ext cx="1740569" cy="7299157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3B7DC516-B0A1-4AC4-AD36-21D5B4DA4C61}"/>
              </a:ext>
            </a:extLst>
          </p:cNvPr>
          <p:cNvSpPr/>
          <p:nvPr/>
        </p:nvSpPr>
        <p:spPr>
          <a:xfrm>
            <a:off x="192505" y="6116083"/>
            <a:ext cx="770021" cy="7419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ysClr val="windowText" lastClr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5</a:t>
            </a:r>
            <a:endParaRPr lang="fr-FR" b="1">
              <a:ln>
                <a:solidFill>
                  <a:schemeClr val="accent2">
                    <a:lumMod val="50000"/>
                  </a:schemeClr>
                </a:solidFill>
              </a:ln>
              <a:solidFill>
                <a:sysClr val="windowText" lastClr="000000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 : avec coins arrondis en diagonale 15">
            <a:extLst>
              <a:ext uri="{FF2B5EF4-FFF2-40B4-BE49-F238E27FC236}">
                <a16:creationId xmlns:a16="http://schemas.microsoft.com/office/drawing/2014/main" id="{38A4E846-2DC1-4116-BD99-3A3F01F5E496}"/>
              </a:ext>
            </a:extLst>
          </p:cNvPr>
          <p:cNvSpPr/>
          <p:nvPr/>
        </p:nvSpPr>
        <p:spPr>
          <a:xfrm>
            <a:off x="2829801" y="240632"/>
            <a:ext cx="6532397" cy="954882"/>
          </a:xfrm>
          <a:prstGeom prst="round2Diag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ln>
                  <a:solidFill>
                    <a:schemeClr val="accent2">
                      <a:lumMod val="50000"/>
                    </a:schemeClr>
                  </a:solidFill>
                </a:ln>
                <a:latin typeface="Gill Sans Ultra Bold" panose="020B0A02020104020203" pitchFamily="34" charset="0"/>
                <a:cs typeface="Times New Roman" panose="02020603050405020304" pitchFamily="18" charset="0"/>
              </a:rPr>
              <a:t>I – Analyse des données</a:t>
            </a:r>
          </a:p>
          <a:p>
            <a:pPr algn="ctr"/>
            <a:r>
              <a:rPr lang="fr-FR" sz="2400" b="1" dirty="0">
                <a:ln>
                  <a:solidFill>
                    <a:sysClr val="windowText" lastClr="000000"/>
                  </a:solidFill>
                </a:ln>
                <a:solidFill>
                  <a:schemeClr val="accent2">
                    <a:lumMod val="50000"/>
                  </a:schemeClr>
                </a:solidFill>
                <a:latin typeface="Gill Sans Ultra Bold" panose="020B0A02020104020203" pitchFamily="34" charset="0"/>
                <a:cs typeface="Times New Roman" panose="02020603050405020304" pitchFamily="18" charset="0"/>
              </a:rPr>
              <a:t>A – Les IA</a:t>
            </a:r>
            <a:endParaRPr lang="fr-FR" sz="1200" b="1" dirty="0">
              <a:ln>
                <a:solidFill>
                  <a:sysClr val="windowText" lastClr="000000"/>
                </a:solidFill>
              </a:ln>
              <a:solidFill>
                <a:schemeClr val="accent2">
                  <a:lumMod val="50000"/>
                </a:schemeClr>
              </a:solidFill>
              <a:latin typeface="Gill Sans Ultra Bold" panose="020B0A02020104020203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44878217-99AD-4E69-A86A-3CCAE47663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1360460"/>
              </p:ext>
            </p:extLst>
          </p:nvPr>
        </p:nvGraphicFramePr>
        <p:xfrm>
          <a:off x="2350752" y="1547490"/>
          <a:ext cx="7290554" cy="4470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Ellipse 7">
            <a:extLst>
              <a:ext uri="{FF2B5EF4-FFF2-40B4-BE49-F238E27FC236}">
                <a16:creationId xmlns:a16="http://schemas.microsoft.com/office/drawing/2014/main" id="{2C9067F6-E7F2-46F0-89F2-C4B0DDD38B9E}"/>
              </a:ext>
            </a:extLst>
          </p:cNvPr>
          <p:cNvSpPr/>
          <p:nvPr/>
        </p:nvSpPr>
        <p:spPr>
          <a:xfrm>
            <a:off x="8524063" y="5189048"/>
            <a:ext cx="598191" cy="5943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DA89158-36B3-41FB-B998-81A6303FA90C}"/>
              </a:ext>
            </a:extLst>
          </p:cNvPr>
          <p:cNvSpPr/>
          <p:nvPr/>
        </p:nvSpPr>
        <p:spPr>
          <a:xfrm>
            <a:off x="4965160" y="2385631"/>
            <a:ext cx="598191" cy="5943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F8352D6E-A3C4-41D7-A3A7-E5C6AE2E81BF}"/>
              </a:ext>
            </a:extLst>
          </p:cNvPr>
          <p:cNvCxnSpPr>
            <a:cxnSpLocks/>
            <a:stCxn id="10" idx="6"/>
            <a:endCxn id="18" idx="1"/>
          </p:cNvCxnSpPr>
          <p:nvPr/>
        </p:nvCxnSpPr>
        <p:spPr>
          <a:xfrm flipV="1">
            <a:off x="5563351" y="1547490"/>
            <a:ext cx="3853377" cy="1135321"/>
          </a:xfrm>
          <a:prstGeom prst="bentConnector3">
            <a:avLst>
              <a:gd name="adj1" fmla="val 50000"/>
            </a:avLst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321209E3-8580-4C5F-8A09-14935EF874C5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9122254" y="4324409"/>
            <a:ext cx="1770335" cy="1161819"/>
          </a:xfrm>
          <a:prstGeom prst="bentConnector3">
            <a:avLst>
              <a:gd name="adj1" fmla="val 50000"/>
            </a:avLst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B2D22017-EDCE-46AF-A9E2-65242E60AEBE}"/>
              </a:ext>
            </a:extLst>
          </p:cNvPr>
          <p:cNvSpPr/>
          <p:nvPr/>
        </p:nvSpPr>
        <p:spPr>
          <a:xfrm>
            <a:off x="10892589" y="4070464"/>
            <a:ext cx="991401" cy="507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88,7%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5205ACE5-358F-4336-B926-C15730C3964E}"/>
              </a:ext>
            </a:extLst>
          </p:cNvPr>
          <p:cNvSpPr/>
          <p:nvPr/>
        </p:nvSpPr>
        <p:spPr>
          <a:xfrm>
            <a:off x="9416728" y="1293545"/>
            <a:ext cx="991401" cy="507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5,75%</a:t>
            </a:r>
          </a:p>
        </p:txBody>
      </p:sp>
    </p:spTree>
    <p:extLst>
      <p:ext uri="{BB962C8B-B14F-4D97-AF65-F5344CB8AC3E}">
        <p14:creationId xmlns:p14="http://schemas.microsoft.com/office/powerpoint/2010/main" val="353954610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Graphic spid="11" grpId="0">
        <p:bldAsOne/>
      </p:bldGraphic>
      <p:bldP spid="8" grpId="0" animBg="1"/>
      <p:bldP spid="10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7BC4036B-E15B-4A42-B197-08E362A4C4FD}"/>
              </a:ext>
            </a:extLst>
          </p:cNvPr>
          <p:cNvCxnSpPr>
            <a:cxnSpLocks/>
          </p:cNvCxnSpPr>
          <p:nvPr/>
        </p:nvCxnSpPr>
        <p:spPr>
          <a:xfrm flipH="1">
            <a:off x="11165306" y="3128211"/>
            <a:ext cx="1299410" cy="45559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AD4F38A-06C1-4850-BDAA-B3C61BE2AC6E}"/>
              </a:ext>
            </a:extLst>
          </p:cNvPr>
          <p:cNvCxnSpPr>
            <a:cxnSpLocks/>
          </p:cNvCxnSpPr>
          <p:nvPr/>
        </p:nvCxnSpPr>
        <p:spPr>
          <a:xfrm>
            <a:off x="10363200" y="-1074821"/>
            <a:ext cx="1828800" cy="7668126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D7219BE-0C39-4E31-AA67-80644EF9098B}"/>
              </a:ext>
            </a:extLst>
          </p:cNvPr>
          <p:cNvCxnSpPr>
            <a:cxnSpLocks/>
          </p:cNvCxnSpPr>
          <p:nvPr/>
        </p:nvCxnSpPr>
        <p:spPr>
          <a:xfrm flipV="1">
            <a:off x="9609221" y="2999874"/>
            <a:ext cx="3240505" cy="453991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EE2766F7-720E-479A-9049-A0EE4F4423E6}"/>
              </a:ext>
            </a:extLst>
          </p:cNvPr>
          <p:cNvSpPr/>
          <p:nvPr/>
        </p:nvSpPr>
        <p:spPr>
          <a:xfrm>
            <a:off x="192505" y="6116083"/>
            <a:ext cx="770021" cy="7419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ysClr val="windowText" lastClr="0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6</a:t>
            </a:r>
            <a:endParaRPr lang="fr-FR" sz="2000" b="1">
              <a:ln>
                <a:solidFill>
                  <a:schemeClr val="accent2">
                    <a:lumMod val="50000"/>
                  </a:schemeClr>
                </a:solidFill>
              </a:ln>
              <a:solidFill>
                <a:sysClr val="windowText" lastClr="000000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 : avec coins arrondis en diagonale 15">
            <a:extLst>
              <a:ext uri="{FF2B5EF4-FFF2-40B4-BE49-F238E27FC236}">
                <a16:creationId xmlns:a16="http://schemas.microsoft.com/office/drawing/2014/main" id="{330C274F-1C94-4288-AA64-B77A2F9ED2B4}"/>
              </a:ext>
            </a:extLst>
          </p:cNvPr>
          <p:cNvSpPr/>
          <p:nvPr/>
        </p:nvSpPr>
        <p:spPr>
          <a:xfrm>
            <a:off x="2829801" y="240632"/>
            <a:ext cx="6532397" cy="954882"/>
          </a:xfrm>
          <a:prstGeom prst="round2Diag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n>
                  <a:solidFill>
                    <a:schemeClr val="accent2">
                      <a:lumMod val="50000"/>
                    </a:schemeClr>
                  </a:solidFill>
                </a:ln>
                <a:latin typeface="Gill Sans Ultra Bold" panose="020B0A02020104020203" pitchFamily="34" charset="0"/>
                <a:cs typeface="Times New Roman" panose="02020603050405020304" pitchFamily="18" charset="0"/>
              </a:rPr>
              <a:t>I – Analyse des données</a:t>
            </a:r>
          </a:p>
          <a:p>
            <a:pPr algn="ctr"/>
            <a:r>
              <a:rPr lang="fr-FR" sz="2400" b="1" dirty="0">
                <a:ln>
                  <a:solidFill>
                    <a:sysClr val="windowText" lastClr="000000"/>
                  </a:solidFill>
                </a:ln>
                <a:solidFill>
                  <a:schemeClr val="accent2">
                    <a:lumMod val="50000"/>
                  </a:schemeClr>
                </a:solidFill>
                <a:latin typeface="Gill Sans Ultra Bold" panose="020B0A02020104020203" pitchFamily="34" charset="0"/>
                <a:cs typeface="Times New Roman" panose="02020603050405020304" pitchFamily="18" charset="0"/>
              </a:rPr>
              <a:t>B - Confiance envers l’IA</a:t>
            </a:r>
            <a:endParaRPr lang="fr-FR" sz="1200" b="1" dirty="0">
              <a:ln>
                <a:solidFill>
                  <a:sysClr val="windowText" lastClr="000000"/>
                </a:solidFill>
              </a:ln>
              <a:solidFill>
                <a:schemeClr val="accent2">
                  <a:lumMod val="50000"/>
                </a:schemeClr>
              </a:solidFill>
              <a:latin typeface="Gill Sans Ultra Bold" panose="020B0A02020104020203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2854845-1FC2-E1C5-682E-D4972F2513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519406"/>
              </p:ext>
            </p:extLst>
          </p:nvPr>
        </p:nvGraphicFramePr>
        <p:xfrm>
          <a:off x="8073643" y="2179948"/>
          <a:ext cx="3263661" cy="2507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A338906F-13BA-4140-A919-7366FF8578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9889726"/>
              </p:ext>
            </p:extLst>
          </p:nvPr>
        </p:nvGraphicFramePr>
        <p:xfrm>
          <a:off x="225072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04067201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10" grpId="0">
        <p:bldAsOne/>
      </p:bldGraphic>
    </p:bldLst>
  </p:timing>
</p:sld>
</file>

<file path=ppt/theme/theme1.xml><?xml version="1.0" encoding="utf-8"?>
<a:theme xmlns:a="http://schemas.openxmlformats.org/drawingml/2006/main" name="Rognage">
  <a:themeElements>
    <a:clrScheme name="Rogn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ogn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ogn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397</TotalTime>
  <Words>664</Words>
  <Application>Microsoft Office PowerPoint</Application>
  <PresentationFormat>Grand écran</PresentationFormat>
  <Paragraphs>178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31" baseType="lpstr">
      <vt:lpstr>Arial Black</vt:lpstr>
      <vt:lpstr>Berlin Sans FB</vt:lpstr>
      <vt:lpstr>Bodoni MT Black</vt:lpstr>
      <vt:lpstr>Fira Sans Condensed</vt:lpstr>
      <vt:lpstr>Franklin Gothic Book</vt:lpstr>
      <vt:lpstr>Gill Sans MT</vt:lpstr>
      <vt:lpstr>Gill Sans Ultra Bold</vt:lpstr>
      <vt:lpstr>Rajdhani</vt:lpstr>
      <vt:lpstr>Tahoma</vt:lpstr>
      <vt:lpstr>Times New Roman</vt:lpstr>
      <vt:lpstr>Wingdings</vt:lpstr>
      <vt:lpstr>Rognage</vt:lpstr>
      <vt:lpstr>Quels sont les avantages et inconvénients de l’IA dans l’enseignement selon les enseignants et les étudiants de l’IUT ?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Quels sont les avantages et inconvénients de l’IA dans l’enseignement selon les enseignants et les étudiants de l’IUT ?</dc:title>
  <dc:creator>Siot aidenMTV</dc:creator>
  <cp:lastModifiedBy>Siot aidenMTV</cp:lastModifiedBy>
  <cp:revision>27</cp:revision>
  <dcterms:created xsi:type="dcterms:W3CDTF">2024-01-23T13:29:16Z</dcterms:created>
  <dcterms:modified xsi:type="dcterms:W3CDTF">2024-01-25T22:17:56Z</dcterms:modified>
</cp:coreProperties>
</file>