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7" r:id="rId5"/>
    <p:sldId id="326" r:id="rId6"/>
    <p:sldId id="330" r:id="rId7"/>
    <p:sldId id="335" r:id="rId8"/>
    <p:sldId id="328" r:id="rId9"/>
    <p:sldId id="329" r:id="rId10"/>
    <p:sldId id="291" r:id="rId11"/>
    <p:sldId id="336" r:id="rId12"/>
    <p:sldId id="337" r:id="rId13"/>
    <p:sldId id="338" r:id="rId14"/>
    <p:sldId id="341" r:id="rId15"/>
    <p:sldId id="342" r:id="rId16"/>
    <p:sldId id="331" r:id="rId17"/>
    <p:sldId id="333" r:id="rId18"/>
    <p:sldId id="334" r:id="rId19"/>
    <p:sldId id="339" r:id="rId20"/>
    <p:sldId id="340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68AD1"/>
    <a:srgbClr val="2AA1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4683-B513-44AB-9051-66A7A1AD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9E8F-803D-482A-A802-A16EBC50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F8A3-1633-454F-BBBA-C31C8C7E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D420-44DB-497E-B3D6-ECA59B0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E93E-E0CD-4C50-AA4D-78CAD836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43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317-503F-413F-87AE-849F80A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65F86-77AE-4783-80BE-BCA26C24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D15B-B3E4-46D4-8AD9-51C5B07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41FD-1A6B-4CA0-9273-28991064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DA4C-A150-4DB4-897F-7387424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6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C4269-E25B-43E5-B4AD-680C9BBB6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29571-7756-4944-88C6-0D3D206F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D27B-C049-443E-AA48-DCED700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B11-5744-42DE-A604-9F5F1006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9615-D557-48C4-B91D-8DEE2A62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04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6CA1-0773-402D-B65E-3D2B0268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0D79-A7E0-41DB-B05B-C470ECDC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031"/>
            <a:ext cx="10515600" cy="4055932"/>
          </a:xfrm>
        </p:spPr>
        <p:txBody>
          <a:bodyPr/>
          <a:lstStyle>
            <a:lvl1pPr>
              <a:spcAft>
                <a:spcPts val="1000"/>
              </a:spcAft>
              <a:defRPr>
                <a:latin typeface="+mj-lt"/>
              </a:defRPr>
            </a:lvl1pPr>
            <a:lvl2pPr>
              <a:spcAft>
                <a:spcPts val="1000"/>
              </a:spcAft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18E9-16F2-4ABF-A90D-55191905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D74F5-2C16-477E-9952-29F3D5EB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FA4F-A32F-4F8E-9090-C5C337D8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88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589-B113-4118-9956-2AE8702D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5530-1070-4EA4-BB10-9EE4CE38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155E-9E5C-4960-979F-625298E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6B64-2222-405A-8C18-B23C24D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F76F-2390-4C3B-B919-DCFAA6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3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5DD8-F8D3-4CE7-BC53-7FBD05B2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70BC-E4B6-448B-ABA5-19A6EB823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C1240-D942-40DF-8813-E705B636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31DB-1F6E-4452-BA9F-D38FBDB2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BE895-2709-4106-A79F-CEE00D6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5FE66-678F-4DFE-AFE0-079586E8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52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D1DA-5393-42D6-A373-C8DDA32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191B-9616-48E6-B543-C82D3C23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9E69-A3C4-43DC-86F6-5C84A0A5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DD653-8B8F-49B8-9235-E3B704F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5EDA4-C67F-4E84-AF0A-973E45A1B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C4196-62FF-4852-B842-DA7FF15F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1BA3-3CD8-4F21-9B70-003653A5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F6C11-6E35-4985-951B-8ABD89F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3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E2E1-45D7-4E9F-B02F-6D5A291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EDE85-E345-4BB2-904B-BCE0ECED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CE34-1327-43E4-AA43-14AA40D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D9A3F-5921-4D8C-9D73-7F273421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13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0A2B6-A1B2-4ACC-8AC5-989CF78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E022-9EED-4537-AC25-8F54C7DC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10EB-0905-4724-AD45-6B3E2C8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4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0794-9B16-4EAF-BBD4-C71B5BD1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1B6-A5E2-4C0E-B67F-3C564EAB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12F6-494C-4288-B9C8-68229B2E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AB2C1-D642-4534-9531-2999D2C2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A0EA-567E-4339-93B3-D7853D51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9EDD5-FD38-4039-AE02-4FA5BF2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04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DB89-4F29-4C3B-8793-AD4AA187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BE95-49F0-44C3-9317-D89EB421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DA4B5-9A73-4E1E-A58D-CEECA89D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9D5C9-F7B0-4FE2-8A09-B37CEF1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31DA-5196-497D-BCFB-17748AC1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4465-C0E1-4886-A36F-78C3CFCA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BFA62-D94D-4188-9339-D724BAE6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35D9-8978-49FF-8859-B4B99096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3D34-47C5-4B29-916A-0EDB902C5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4DE4-C5D4-45DE-8C0A-A98A411394CA}" type="datetimeFigureOut">
              <a:rPr lang="en-NL" smtClean="0"/>
              <a:t>08/09/2019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A028-2AA3-43C1-97E7-49F1753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950E-6336-474F-BD11-7FD59850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50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215A5-691F-4336-9D48-32514EF88D60}"/>
              </a:ext>
            </a:extLst>
          </p:cNvPr>
          <p:cNvSpPr txBox="1"/>
          <p:nvPr/>
        </p:nvSpPr>
        <p:spPr>
          <a:xfrm>
            <a:off x="527900" y="4524866"/>
            <a:ext cx="1061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Part 3:</a:t>
            </a:r>
          </a:p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Best Practices, Pitfalls &amp; Tricks</a:t>
            </a:r>
            <a:endParaRPr lang="en-NL" sz="60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FB2C7-E4EC-49C8-9E02-A3AE9445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18" y="284187"/>
            <a:ext cx="3974295" cy="4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4B8750-00A8-4A77-A8A8-2949B8CC8496}"/>
              </a:ext>
            </a:extLst>
          </p:cNvPr>
          <p:cNvSpPr txBox="1"/>
          <p:nvPr/>
        </p:nvSpPr>
        <p:spPr>
          <a:xfrm rot="5400000">
            <a:off x="11258544" y="400757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+mj-lt"/>
              </a:rPr>
              <a:t>xkcd</a:t>
            </a:r>
            <a:endParaRPr lang="en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53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090289-C440-454B-BACC-83DB370E745B}"/>
              </a:ext>
            </a:extLst>
          </p:cNvPr>
          <p:cNvSpPr/>
          <p:nvPr/>
        </p:nvSpPr>
        <p:spPr>
          <a:xfrm>
            <a:off x="6154451" y="2983707"/>
            <a:ext cx="2400300" cy="2847975"/>
          </a:xfrm>
          <a:custGeom>
            <a:avLst/>
            <a:gdLst>
              <a:gd name="connsiteX0" fmla="*/ 0 w 2400300"/>
              <a:gd name="connsiteY0" fmla="*/ 2847975 h 2847975"/>
              <a:gd name="connsiteX1" fmla="*/ 342900 w 2400300"/>
              <a:gd name="connsiteY1" fmla="*/ 1304925 h 2847975"/>
              <a:gd name="connsiteX2" fmla="*/ 771525 w 2400300"/>
              <a:gd name="connsiteY2" fmla="*/ 2495550 h 2847975"/>
              <a:gd name="connsiteX3" fmla="*/ 1362075 w 2400300"/>
              <a:gd name="connsiteY3" fmla="*/ 561975 h 2847975"/>
              <a:gd name="connsiteX4" fmla="*/ 1933575 w 2400300"/>
              <a:gd name="connsiteY4" fmla="*/ 1790700 h 2847975"/>
              <a:gd name="connsiteX5" fmla="*/ 2400300 w 2400300"/>
              <a:gd name="connsiteY5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0300" h="2847975">
                <a:moveTo>
                  <a:pt x="0" y="2847975"/>
                </a:moveTo>
                <a:cubicBezTo>
                  <a:pt x="107156" y="2105819"/>
                  <a:pt x="214312" y="1363663"/>
                  <a:pt x="342900" y="1304925"/>
                </a:cubicBezTo>
                <a:cubicBezTo>
                  <a:pt x="471488" y="1246187"/>
                  <a:pt x="601663" y="2619375"/>
                  <a:pt x="771525" y="2495550"/>
                </a:cubicBezTo>
                <a:cubicBezTo>
                  <a:pt x="941388" y="2371725"/>
                  <a:pt x="1168400" y="679450"/>
                  <a:pt x="1362075" y="561975"/>
                </a:cubicBezTo>
                <a:cubicBezTo>
                  <a:pt x="1555750" y="444500"/>
                  <a:pt x="1760538" y="1884362"/>
                  <a:pt x="1933575" y="1790700"/>
                </a:cubicBezTo>
                <a:cubicBezTo>
                  <a:pt x="2106613" y="1697037"/>
                  <a:pt x="2253456" y="848518"/>
                  <a:pt x="240030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14122-A9C6-441C-9D7B-4F53F04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Overfitting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52AA30-5596-446B-9C65-2293D9F2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0"/>
          <a:stretch/>
        </p:blipFill>
        <p:spPr>
          <a:xfrm>
            <a:off x="9015840" y="365125"/>
            <a:ext cx="2337960" cy="2052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CF675FD-7B46-4ACC-8B96-D86E6806709F}"/>
              </a:ext>
            </a:extLst>
          </p:cNvPr>
          <p:cNvGrpSpPr/>
          <p:nvPr/>
        </p:nvGrpSpPr>
        <p:grpSpPr>
          <a:xfrm>
            <a:off x="453059" y="3076575"/>
            <a:ext cx="3871291" cy="3528715"/>
            <a:chOff x="453059" y="3076575"/>
            <a:chExt cx="3871291" cy="352871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E120CD-FE54-494B-A7A8-1C4C61F11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3312314"/>
              <a:ext cx="2957337" cy="24122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711100-ED4B-4FC8-89F7-5F91A374202C}"/>
                </a:ext>
              </a:extLst>
            </p:cNvPr>
            <p:cNvCxnSpPr/>
            <p:nvPr/>
          </p:nvCxnSpPr>
          <p:spPr>
            <a:xfrm>
              <a:off x="1066800" y="3076575"/>
              <a:ext cx="0" cy="2895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9AB0F06-9BF7-46DD-9A90-1F0B49F19952}"/>
                </a:ext>
              </a:extLst>
            </p:cNvPr>
            <p:cNvCxnSpPr/>
            <p:nvPr/>
          </p:nvCxnSpPr>
          <p:spPr>
            <a:xfrm>
              <a:off x="1057275" y="5972175"/>
              <a:ext cx="326707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3715C0-DEEF-4F35-8D4C-4DFD2A24EFF5}"/>
                </a:ext>
              </a:extLst>
            </p:cNvPr>
            <p:cNvSpPr txBox="1"/>
            <p:nvPr/>
          </p:nvSpPr>
          <p:spPr>
            <a:xfrm>
              <a:off x="3064133" y="6143625"/>
              <a:ext cx="1260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+mj-lt"/>
                </a:rPr>
                <a:t>Pressure</a:t>
              </a:r>
              <a:endParaRPr lang="en-NL" sz="24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618946-94B1-46EB-A5F4-11E570B6B60C}"/>
                </a:ext>
              </a:extLst>
            </p:cNvPr>
            <p:cNvSpPr txBox="1"/>
            <p:nvPr/>
          </p:nvSpPr>
          <p:spPr>
            <a:xfrm rot="16200000">
              <a:off x="211583" y="3496928"/>
              <a:ext cx="944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latin typeface="+mj-lt"/>
                </a:rPr>
                <a:t>Depth</a:t>
              </a:r>
              <a:endParaRPr lang="en-NL" sz="2400" dirty="0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C51B07-6712-467C-A032-A7012F973E8E}"/>
                </a:ext>
              </a:extLst>
            </p:cNvPr>
            <p:cNvSpPr/>
            <p:nvPr/>
          </p:nvSpPr>
          <p:spPr>
            <a:xfrm>
              <a:off x="1206107" y="5305420"/>
              <a:ext cx="247647" cy="247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4404C8-90D6-4FF8-9F74-EDC282ACF22A}"/>
                </a:ext>
              </a:extLst>
            </p:cNvPr>
            <p:cNvSpPr/>
            <p:nvPr/>
          </p:nvSpPr>
          <p:spPr>
            <a:xfrm>
              <a:off x="1840709" y="5057773"/>
              <a:ext cx="247647" cy="247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45E247-3F00-42D5-A11E-EE1B31F522DC}"/>
                </a:ext>
              </a:extLst>
            </p:cNvPr>
            <p:cNvSpPr/>
            <p:nvPr/>
          </p:nvSpPr>
          <p:spPr>
            <a:xfrm>
              <a:off x="2173998" y="4395789"/>
              <a:ext cx="247647" cy="247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FC11B9-5E21-4D2E-80BC-5BFA4F31C5C5}"/>
                </a:ext>
              </a:extLst>
            </p:cNvPr>
            <p:cNvSpPr/>
            <p:nvPr/>
          </p:nvSpPr>
          <p:spPr>
            <a:xfrm>
              <a:off x="2862265" y="3952423"/>
              <a:ext cx="247647" cy="247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3C32A-54AA-4C4A-84BB-9EB8A41F18F7}"/>
                </a:ext>
              </a:extLst>
            </p:cNvPr>
            <p:cNvSpPr/>
            <p:nvPr/>
          </p:nvSpPr>
          <p:spPr>
            <a:xfrm>
              <a:off x="3451355" y="3545686"/>
              <a:ext cx="247647" cy="247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14820D-4827-40F7-9A1E-4C201DD38A3B}"/>
              </a:ext>
            </a:extLst>
          </p:cNvPr>
          <p:cNvCxnSpPr/>
          <p:nvPr/>
        </p:nvCxnSpPr>
        <p:spPr>
          <a:xfrm>
            <a:off x="5837298" y="3076575"/>
            <a:ext cx="0" cy="2895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486B45-67FA-482D-8A59-E3DC7F503AD4}"/>
              </a:ext>
            </a:extLst>
          </p:cNvPr>
          <p:cNvCxnSpPr/>
          <p:nvPr/>
        </p:nvCxnSpPr>
        <p:spPr>
          <a:xfrm>
            <a:off x="5827773" y="5972175"/>
            <a:ext cx="32670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222C1D-A201-43A6-997D-DDEA986205B6}"/>
              </a:ext>
            </a:extLst>
          </p:cNvPr>
          <p:cNvSpPr txBox="1"/>
          <p:nvPr/>
        </p:nvSpPr>
        <p:spPr>
          <a:xfrm>
            <a:off x="7834631" y="6143625"/>
            <a:ext cx="12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Pressure</a:t>
            </a:r>
            <a:endParaRPr lang="en-NL" sz="2400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865A9-C898-4BF4-985D-01B4F69A84DA}"/>
              </a:ext>
            </a:extLst>
          </p:cNvPr>
          <p:cNvSpPr txBox="1"/>
          <p:nvPr/>
        </p:nvSpPr>
        <p:spPr>
          <a:xfrm rot="16200000">
            <a:off x="4982081" y="349692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>
                <a:latin typeface="+mj-lt"/>
              </a:rPr>
              <a:t>Depth</a:t>
            </a:r>
            <a:endParaRPr lang="en-NL" sz="2400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B4034D-1C05-4278-9684-9B13CFFCC424}"/>
              </a:ext>
            </a:extLst>
          </p:cNvPr>
          <p:cNvSpPr/>
          <p:nvPr/>
        </p:nvSpPr>
        <p:spPr>
          <a:xfrm>
            <a:off x="6068281" y="5333995"/>
            <a:ext cx="247647" cy="247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25B96F-0901-41C4-9EAB-16986BF962BB}"/>
              </a:ext>
            </a:extLst>
          </p:cNvPr>
          <p:cNvSpPr/>
          <p:nvPr/>
        </p:nvSpPr>
        <p:spPr>
          <a:xfrm>
            <a:off x="6575487" y="4933950"/>
            <a:ext cx="247647" cy="247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99E361-4BCC-4FCD-B926-61AD76A8838F}"/>
              </a:ext>
            </a:extLst>
          </p:cNvPr>
          <p:cNvSpPr/>
          <p:nvPr/>
        </p:nvSpPr>
        <p:spPr>
          <a:xfrm>
            <a:off x="7079579" y="4462464"/>
            <a:ext cx="247647" cy="247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C5C7B6-F433-4E55-A025-9AA8AA6CD2AE}"/>
              </a:ext>
            </a:extLst>
          </p:cNvPr>
          <p:cNvSpPr/>
          <p:nvPr/>
        </p:nvSpPr>
        <p:spPr>
          <a:xfrm>
            <a:off x="7651813" y="3952423"/>
            <a:ext cx="247647" cy="247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B58BDD-1CAE-4C1B-8946-CF42C5541AFE}"/>
              </a:ext>
            </a:extLst>
          </p:cNvPr>
          <p:cNvSpPr/>
          <p:nvPr/>
        </p:nvSpPr>
        <p:spPr>
          <a:xfrm>
            <a:off x="8298053" y="3545686"/>
            <a:ext cx="247647" cy="2476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28093-B787-4A5F-9D55-0272CEC77ABA}"/>
              </a:ext>
            </a:extLst>
          </p:cNvPr>
          <p:cNvSpPr txBox="1"/>
          <p:nvPr/>
        </p:nvSpPr>
        <p:spPr>
          <a:xfrm>
            <a:off x="1578341" y="2270664"/>
            <a:ext cx="270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+mj-lt"/>
              </a:rPr>
              <a:t>Good generalisation</a:t>
            </a:r>
            <a:endParaRPr lang="en-NL" sz="2400" u="sng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DFB31-300E-40CB-B8B6-D8D50FEC2FF8}"/>
              </a:ext>
            </a:extLst>
          </p:cNvPr>
          <p:cNvSpPr txBox="1"/>
          <p:nvPr/>
        </p:nvSpPr>
        <p:spPr>
          <a:xfrm>
            <a:off x="6281403" y="2270664"/>
            <a:ext cx="270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+mj-lt"/>
              </a:rPr>
              <a:t>Overfitting</a:t>
            </a:r>
            <a:endParaRPr lang="en-NL" sz="2400" u="sng" dirty="0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9E1969-5517-43B4-80A7-F7C7DCBC9EED}"/>
              </a:ext>
            </a:extLst>
          </p:cNvPr>
          <p:cNvSpPr/>
          <p:nvPr/>
        </p:nvSpPr>
        <p:spPr>
          <a:xfrm>
            <a:off x="6208298" y="4518418"/>
            <a:ext cx="247647" cy="2476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3CED75-8952-444B-BFD0-2890FE86E9DF}"/>
              </a:ext>
            </a:extLst>
          </p:cNvPr>
          <p:cNvSpPr/>
          <p:nvPr/>
        </p:nvSpPr>
        <p:spPr>
          <a:xfrm>
            <a:off x="1537098" y="5119683"/>
            <a:ext cx="247647" cy="2476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3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Extrapolation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1030"/>
            <a:ext cx="5353050" cy="3965446"/>
          </a:xfrm>
        </p:spPr>
        <p:txBody>
          <a:bodyPr>
            <a:normAutofit/>
          </a:bodyPr>
          <a:lstStyle/>
          <a:p>
            <a:r>
              <a:rPr lang="en-GB" dirty="0"/>
              <a:t>Most NN architectures have a monotonic response</a:t>
            </a:r>
          </a:p>
          <a:p>
            <a:r>
              <a:rPr lang="en-GB" dirty="0"/>
              <a:t>Beyond the data range the network confidence increases, whereas it should </a:t>
            </a:r>
            <a:r>
              <a:rPr lang="en-GB"/>
              <a:t>decrease!</a:t>
            </a:r>
          </a:p>
          <a:p>
            <a:r>
              <a:rPr lang="en-GB"/>
              <a:t>Example: predicting large earthquakes based on small ones</a:t>
            </a:r>
          </a:p>
          <a:p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347357-3E3D-4DD2-A9BF-A7A9E04F6111}"/>
              </a:ext>
            </a:extLst>
          </p:cNvPr>
          <p:cNvCxnSpPr/>
          <p:nvPr/>
        </p:nvCxnSpPr>
        <p:spPr>
          <a:xfrm>
            <a:off x="7343775" y="2676525"/>
            <a:ext cx="0" cy="32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3D4BBD-6012-447F-980B-3560C7011C4A}"/>
              </a:ext>
            </a:extLst>
          </p:cNvPr>
          <p:cNvCxnSpPr>
            <a:cxnSpLocks/>
          </p:cNvCxnSpPr>
          <p:nvPr/>
        </p:nvCxnSpPr>
        <p:spPr>
          <a:xfrm>
            <a:off x="7343775" y="5895974"/>
            <a:ext cx="405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8984E3-6AFB-44C7-BAF5-F6ACF7AD0220}"/>
              </a:ext>
            </a:extLst>
          </p:cNvPr>
          <p:cNvSpPr/>
          <p:nvPr/>
        </p:nvSpPr>
        <p:spPr>
          <a:xfrm>
            <a:off x="7705725" y="2924175"/>
            <a:ext cx="3181350" cy="2609850"/>
          </a:xfrm>
          <a:custGeom>
            <a:avLst/>
            <a:gdLst>
              <a:gd name="connsiteX0" fmla="*/ 0 w 3181350"/>
              <a:gd name="connsiteY0" fmla="*/ 0 h 2609850"/>
              <a:gd name="connsiteX1" fmla="*/ 752475 w 3181350"/>
              <a:gd name="connsiteY1" fmla="*/ 1285875 h 2609850"/>
              <a:gd name="connsiteX2" fmla="*/ 1933575 w 3181350"/>
              <a:gd name="connsiteY2" fmla="*/ 1543050 h 2609850"/>
              <a:gd name="connsiteX3" fmla="*/ 3181350 w 3181350"/>
              <a:gd name="connsiteY3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2609850">
                <a:moveTo>
                  <a:pt x="0" y="0"/>
                </a:moveTo>
                <a:cubicBezTo>
                  <a:pt x="215106" y="514350"/>
                  <a:pt x="430213" y="1028700"/>
                  <a:pt x="752475" y="1285875"/>
                </a:cubicBezTo>
                <a:cubicBezTo>
                  <a:pt x="1074737" y="1543050"/>
                  <a:pt x="1528763" y="1322388"/>
                  <a:pt x="1933575" y="1543050"/>
                </a:cubicBezTo>
                <a:cubicBezTo>
                  <a:pt x="2338388" y="1763713"/>
                  <a:pt x="2759869" y="2186781"/>
                  <a:pt x="3181350" y="260985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FC1D7D-E6F6-4F30-B94C-839EFA3EDFA1}"/>
              </a:ext>
            </a:extLst>
          </p:cNvPr>
          <p:cNvSpPr/>
          <p:nvPr/>
        </p:nvSpPr>
        <p:spPr>
          <a:xfrm>
            <a:off x="8372475" y="3076575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A12EB6-2C3C-46C1-A60C-6863F7AA9849}"/>
              </a:ext>
            </a:extLst>
          </p:cNvPr>
          <p:cNvSpPr/>
          <p:nvPr/>
        </p:nvSpPr>
        <p:spPr>
          <a:xfrm>
            <a:off x="8534400" y="37433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7885DF-2C59-42CC-9705-0973D5DCEA4B}"/>
              </a:ext>
            </a:extLst>
          </p:cNvPr>
          <p:cNvSpPr/>
          <p:nvPr/>
        </p:nvSpPr>
        <p:spPr>
          <a:xfrm>
            <a:off x="9201149" y="3721893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0B141A-2A9B-43C4-8929-7D876FCB5584}"/>
              </a:ext>
            </a:extLst>
          </p:cNvPr>
          <p:cNvSpPr/>
          <p:nvPr/>
        </p:nvSpPr>
        <p:spPr>
          <a:xfrm>
            <a:off x="9477375" y="2964656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A47FD-A570-445F-ACA6-1359662692EE}"/>
              </a:ext>
            </a:extLst>
          </p:cNvPr>
          <p:cNvSpPr/>
          <p:nvPr/>
        </p:nvSpPr>
        <p:spPr>
          <a:xfrm>
            <a:off x="9629775" y="4369595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EA4B66-6E90-40FB-A04A-EFDC2CCCAD84}"/>
              </a:ext>
            </a:extLst>
          </p:cNvPr>
          <p:cNvSpPr/>
          <p:nvPr/>
        </p:nvSpPr>
        <p:spPr>
          <a:xfrm>
            <a:off x="10258425" y="4257673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C429A2-3C62-4603-BB6B-86C0ACB7A476}"/>
              </a:ext>
            </a:extLst>
          </p:cNvPr>
          <p:cNvSpPr/>
          <p:nvPr/>
        </p:nvSpPr>
        <p:spPr>
          <a:xfrm>
            <a:off x="10477500" y="359092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BE041B-AE32-4E64-8ED0-D5DEB021C3B1}"/>
              </a:ext>
            </a:extLst>
          </p:cNvPr>
          <p:cNvSpPr/>
          <p:nvPr/>
        </p:nvSpPr>
        <p:spPr>
          <a:xfrm>
            <a:off x="10639425" y="5072062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240DB3-B409-4C32-8FF2-4352A84D5124}"/>
              </a:ext>
            </a:extLst>
          </p:cNvPr>
          <p:cNvSpPr/>
          <p:nvPr/>
        </p:nvSpPr>
        <p:spPr>
          <a:xfrm>
            <a:off x="7496175" y="3569493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767A74-D630-4FCA-A369-D9E83D3C68B8}"/>
              </a:ext>
            </a:extLst>
          </p:cNvPr>
          <p:cNvSpPr/>
          <p:nvPr/>
        </p:nvSpPr>
        <p:spPr>
          <a:xfrm>
            <a:off x="7758112" y="4131466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101014-52B7-4070-91B8-0FFFA88BDB5D}"/>
              </a:ext>
            </a:extLst>
          </p:cNvPr>
          <p:cNvSpPr/>
          <p:nvPr/>
        </p:nvSpPr>
        <p:spPr>
          <a:xfrm>
            <a:off x="8686800" y="4286249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9C5120-9728-4E04-8909-C41D84FE1EB3}"/>
              </a:ext>
            </a:extLst>
          </p:cNvPr>
          <p:cNvSpPr/>
          <p:nvPr/>
        </p:nvSpPr>
        <p:spPr>
          <a:xfrm>
            <a:off x="9639298" y="4799410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7ECF12-80A6-4EAF-8C9D-E2961CEDBEDA}"/>
              </a:ext>
            </a:extLst>
          </p:cNvPr>
          <p:cNvSpPr/>
          <p:nvPr/>
        </p:nvSpPr>
        <p:spPr>
          <a:xfrm>
            <a:off x="10172700" y="5376862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55C85D-858E-42F4-A7C7-8E2DEBB35B29}"/>
              </a:ext>
            </a:extLst>
          </p:cNvPr>
          <p:cNvSpPr/>
          <p:nvPr/>
        </p:nvSpPr>
        <p:spPr>
          <a:xfrm>
            <a:off x="8353425" y="4917279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421819-855E-444B-BB53-393040F37430}"/>
              </a:ext>
            </a:extLst>
          </p:cNvPr>
          <p:cNvSpPr/>
          <p:nvPr/>
        </p:nvSpPr>
        <p:spPr>
          <a:xfrm>
            <a:off x="9020175" y="5319712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04E1BB-3BC7-4FDF-93C6-D4A19F842736}"/>
              </a:ext>
            </a:extLst>
          </p:cNvPr>
          <p:cNvSpPr/>
          <p:nvPr/>
        </p:nvSpPr>
        <p:spPr>
          <a:xfrm>
            <a:off x="7562849" y="5014912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FA127-CC24-4937-8B77-2E41F3D86A41}"/>
              </a:ext>
            </a:extLst>
          </p:cNvPr>
          <p:cNvSpPr/>
          <p:nvPr/>
        </p:nvSpPr>
        <p:spPr>
          <a:xfrm>
            <a:off x="10096499" y="1608535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4027E3-6D7B-48A5-95F8-A34AFCE33246}"/>
              </a:ext>
            </a:extLst>
          </p:cNvPr>
          <p:cNvSpPr/>
          <p:nvPr/>
        </p:nvSpPr>
        <p:spPr>
          <a:xfrm>
            <a:off x="10620375" y="1494631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82D234-6939-4A9C-A6A1-F0571FE0A366}"/>
              </a:ext>
            </a:extLst>
          </p:cNvPr>
          <p:cNvSpPr/>
          <p:nvPr/>
        </p:nvSpPr>
        <p:spPr>
          <a:xfrm>
            <a:off x="10467975" y="1980407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354F91-ACF1-4074-80DB-76F790CA0977}"/>
              </a:ext>
            </a:extLst>
          </p:cNvPr>
          <p:cNvSpPr/>
          <p:nvPr/>
        </p:nvSpPr>
        <p:spPr>
          <a:xfrm>
            <a:off x="11191875" y="1675607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265EE5-5558-40A2-9646-5B837D7F71A7}"/>
              </a:ext>
            </a:extLst>
          </p:cNvPr>
          <p:cNvSpPr/>
          <p:nvPr/>
        </p:nvSpPr>
        <p:spPr>
          <a:xfrm>
            <a:off x="11096624" y="2285207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038CEC-A686-446D-9B61-56C40F0C55BA}"/>
              </a:ext>
            </a:extLst>
          </p:cNvPr>
          <p:cNvSpPr/>
          <p:nvPr/>
        </p:nvSpPr>
        <p:spPr>
          <a:xfrm>
            <a:off x="9848851" y="2132807"/>
            <a:ext cx="30480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0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Extrapolation (</a:t>
            </a:r>
            <a:r>
              <a:rPr lang="en-GB" dirty="0" err="1"/>
              <a:t>Adversarials</a:t>
            </a:r>
            <a:r>
              <a:rPr lang="en-GB" dirty="0"/>
              <a:t>)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C5305E-8EED-444A-A068-1D7D12F8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56" y="2497931"/>
            <a:ext cx="774628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2F8271-7770-4BC3-A3C3-5BA18022EFFD}"/>
              </a:ext>
            </a:extLst>
          </p:cNvPr>
          <p:cNvSpPr txBox="1"/>
          <p:nvPr/>
        </p:nvSpPr>
        <p:spPr>
          <a:xfrm>
            <a:off x="6448425" y="6238875"/>
            <a:ext cx="544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https://openai.com/blog/adversarial-example-research/</a:t>
            </a:r>
            <a:endParaRPr lang="en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82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Extrapolation (</a:t>
            </a:r>
            <a:r>
              <a:rPr lang="en-GB" dirty="0" err="1"/>
              <a:t>Adversarials</a:t>
            </a:r>
            <a:r>
              <a:rPr lang="en-GB" dirty="0"/>
              <a:t>)</a:t>
            </a:r>
            <a:endParaRPr lang="en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E5E6CF-549C-4015-B6B7-7267A6B6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492478"/>
            <a:ext cx="10706100" cy="34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0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574-F476-4F99-BAAA-491906A0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Initialisation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5AA1-3B15-4216-9ED5-24D181A1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Weights are initialised by sampling from a random distribution</a:t>
            </a:r>
          </a:p>
          <a:p>
            <a:r>
              <a:rPr lang="en-GB" dirty="0"/>
              <a:t>If variance of every layer output &lt; 1: vanishing gradients</a:t>
            </a:r>
          </a:p>
          <a:p>
            <a:r>
              <a:rPr lang="en-GB" dirty="0"/>
              <a:t>If variance of every layer output &gt; 1: exploding gradients</a:t>
            </a:r>
          </a:p>
          <a:p>
            <a:r>
              <a:rPr lang="en-GB" b="1" dirty="0"/>
              <a:t>Solution</a:t>
            </a:r>
            <a:r>
              <a:rPr lang="en-GB" dirty="0"/>
              <a:t>: sample from random distribution with variance inversely proportional to layer input. This depends on the activation function!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ReLU</a:t>
            </a:r>
            <a:r>
              <a:rPr lang="en-GB" dirty="0"/>
              <a:t>: “He Normal initialisation” (He et al., 2015)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Sigmoid/tanh: “Xavier/</a:t>
            </a:r>
            <a:r>
              <a:rPr lang="en-GB" dirty="0" err="1"/>
              <a:t>Glorot</a:t>
            </a:r>
            <a:r>
              <a:rPr lang="en-GB" dirty="0"/>
              <a:t> initialisation” (</a:t>
            </a:r>
            <a:r>
              <a:rPr lang="en-GB" dirty="0" err="1"/>
              <a:t>Glorot</a:t>
            </a:r>
            <a:r>
              <a:rPr lang="en-GB" dirty="0"/>
              <a:t> &amp; </a:t>
            </a:r>
            <a:r>
              <a:rPr lang="en-GB" dirty="0" err="1"/>
              <a:t>Bengio</a:t>
            </a:r>
            <a:r>
              <a:rPr lang="en-GB" dirty="0"/>
              <a:t>, 2010)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42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574-F476-4F99-BAAA-491906A0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Learning Rates </a:t>
            </a: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39E4ED-2563-4CC0-AEA8-C3982FF36262}"/>
              </a:ext>
            </a:extLst>
          </p:cNvPr>
          <p:cNvCxnSpPr/>
          <p:nvPr/>
        </p:nvCxnSpPr>
        <p:spPr>
          <a:xfrm>
            <a:off x="1190625" y="2762250"/>
            <a:ext cx="0" cy="32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13179C-AF70-4DDA-B2CF-108561F1CB46}"/>
              </a:ext>
            </a:extLst>
          </p:cNvPr>
          <p:cNvCxnSpPr>
            <a:cxnSpLocks/>
          </p:cNvCxnSpPr>
          <p:nvPr/>
        </p:nvCxnSpPr>
        <p:spPr>
          <a:xfrm>
            <a:off x="1190625" y="5981699"/>
            <a:ext cx="405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39F3E24-1F3F-4308-8E06-61B874ABBE68}"/>
              </a:ext>
            </a:extLst>
          </p:cNvPr>
          <p:cNvSpPr/>
          <p:nvPr/>
        </p:nvSpPr>
        <p:spPr>
          <a:xfrm>
            <a:off x="1514475" y="2876550"/>
            <a:ext cx="3267072" cy="2753001"/>
          </a:xfrm>
          <a:custGeom>
            <a:avLst/>
            <a:gdLst>
              <a:gd name="connsiteX0" fmla="*/ 0 w 2905125"/>
              <a:gd name="connsiteY0" fmla="*/ 0 h 2753001"/>
              <a:gd name="connsiteX1" fmla="*/ 1295400 w 2905125"/>
              <a:gd name="connsiteY1" fmla="*/ 2752725 h 2753001"/>
              <a:gd name="connsiteX2" fmla="*/ 2905125 w 2905125"/>
              <a:gd name="connsiteY2" fmla="*/ 133350 h 27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125" h="2753001">
                <a:moveTo>
                  <a:pt x="0" y="0"/>
                </a:moveTo>
                <a:cubicBezTo>
                  <a:pt x="405606" y="1365250"/>
                  <a:pt x="811213" y="2730500"/>
                  <a:pt x="1295400" y="2752725"/>
                </a:cubicBezTo>
                <a:cubicBezTo>
                  <a:pt x="1779588" y="2774950"/>
                  <a:pt x="2342356" y="1454150"/>
                  <a:pt x="2905125" y="13335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C4B16-55E0-4593-BFCE-BDE37DE2A8B3}"/>
              </a:ext>
            </a:extLst>
          </p:cNvPr>
          <p:cNvSpPr txBox="1"/>
          <p:nvPr/>
        </p:nvSpPr>
        <p:spPr>
          <a:xfrm>
            <a:off x="2647950" y="6219825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+mj-lt"/>
              </a:rPr>
              <a:t>Parameter value</a:t>
            </a:r>
            <a:endParaRPr lang="en-NL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5C7FA-F29A-4AF6-AA41-64B1E0BBCEBB}"/>
              </a:ext>
            </a:extLst>
          </p:cNvPr>
          <p:cNvSpPr txBox="1"/>
          <p:nvPr/>
        </p:nvSpPr>
        <p:spPr>
          <a:xfrm rot="16200000">
            <a:off x="-279914" y="3664893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+mj-lt"/>
              </a:rPr>
              <a:t>Loss</a:t>
            </a:r>
            <a:endParaRPr lang="en-NL" sz="2400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3F7D2-202A-47CB-97D4-47F4AEB9732D}"/>
              </a:ext>
            </a:extLst>
          </p:cNvPr>
          <p:cNvCxnSpPr>
            <a:cxnSpLocks/>
          </p:cNvCxnSpPr>
          <p:nvPr/>
        </p:nvCxnSpPr>
        <p:spPr>
          <a:xfrm>
            <a:off x="2114550" y="4371974"/>
            <a:ext cx="209550" cy="4381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6F6252-1ABE-4268-9861-8EC36E681322}"/>
              </a:ext>
            </a:extLst>
          </p:cNvPr>
          <p:cNvCxnSpPr>
            <a:cxnSpLocks/>
          </p:cNvCxnSpPr>
          <p:nvPr/>
        </p:nvCxnSpPr>
        <p:spPr>
          <a:xfrm>
            <a:off x="2324100" y="4824274"/>
            <a:ext cx="323850" cy="4811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2EE70-795D-4EFA-A7AA-F5BA3C7F58A4}"/>
              </a:ext>
            </a:extLst>
          </p:cNvPr>
          <p:cNvCxnSpPr>
            <a:cxnSpLocks/>
          </p:cNvCxnSpPr>
          <p:nvPr/>
        </p:nvCxnSpPr>
        <p:spPr>
          <a:xfrm>
            <a:off x="1933575" y="3895725"/>
            <a:ext cx="180975" cy="40712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42C34F-5C82-4120-B3AD-A9A5E5FE81DE}"/>
              </a:ext>
            </a:extLst>
          </p:cNvPr>
          <p:cNvCxnSpPr>
            <a:cxnSpLocks/>
          </p:cNvCxnSpPr>
          <p:nvPr/>
        </p:nvCxnSpPr>
        <p:spPr>
          <a:xfrm>
            <a:off x="2647950" y="5305425"/>
            <a:ext cx="247650" cy="23812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31031F-4013-46BF-9823-278E00911378}"/>
              </a:ext>
            </a:extLst>
          </p:cNvPr>
          <p:cNvSpPr txBox="1"/>
          <p:nvPr/>
        </p:nvSpPr>
        <p:spPr>
          <a:xfrm>
            <a:off x="1900236" y="2150912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+mj-lt"/>
              </a:rPr>
              <a:t>Low learning rate</a:t>
            </a:r>
            <a:endParaRPr lang="en-NL" sz="2400" dirty="0"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54B49-41D5-4B54-8AEF-53218C2D8AB4}"/>
              </a:ext>
            </a:extLst>
          </p:cNvPr>
          <p:cNvCxnSpPr/>
          <p:nvPr/>
        </p:nvCxnSpPr>
        <p:spPr>
          <a:xfrm>
            <a:off x="6730572" y="2762250"/>
            <a:ext cx="0" cy="321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FEEE85-D1F4-4D4A-AF2E-0864A78E4AA4}"/>
              </a:ext>
            </a:extLst>
          </p:cNvPr>
          <p:cNvCxnSpPr>
            <a:cxnSpLocks/>
          </p:cNvCxnSpPr>
          <p:nvPr/>
        </p:nvCxnSpPr>
        <p:spPr>
          <a:xfrm>
            <a:off x="6730572" y="5981699"/>
            <a:ext cx="405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5D2B5A-CA60-4772-8F7C-4D4E4CA3EA64}"/>
              </a:ext>
            </a:extLst>
          </p:cNvPr>
          <p:cNvSpPr/>
          <p:nvPr/>
        </p:nvSpPr>
        <p:spPr>
          <a:xfrm>
            <a:off x="7054422" y="2876550"/>
            <a:ext cx="3267072" cy="2753001"/>
          </a:xfrm>
          <a:custGeom>
            <a:avLst/>
            <a:gdLst>
              <a:gd name="connsiteX0" fmla="*/ 0 w 2905125"/>
              <a:gd name="connsiteY0" fmla="*/ 0 h 2753001"/>
              <a:gd name="connsiteX1" fmla="*/ 1295400 w 2905125"/>
              <a:gd name="connsiteY1" fmla="*/ 2752725 h 2753001"/>
              <a:gd name="connsiteX2" fmla="*/ 2905125 w 2905125"/>
              <a:gd name="connsiteY2" fmla="*/ 133350 h 275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125" h="2753001">
                <a:moveTo>
                  <a:pt x="0" y="0"/>
                </a:moveTo>
                <a:cubicBezTo>
                  <a:pt x="405606" y="1365250"/>
                  <a:pt x="811213" y="2730500"/>
                  <a:pt x="1295400" y="2752725"/>
                </a:cubicBezTo>
                <a:cubicBezTo>
                  <a:pt x="1779588" y="2774950"/>
                  <a:pt x="2342356" y="1454150"/>
                  <a:pt x="2905125" y="13335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5DB0E-98E6-42AD-B3AA-E136972A77AC}"/>
              </a:ext>
            </a:extLst>
          </p:cNvPr>
          <p:cNvSpPr txBox="1"/>
          <p:nvPr/>
        </p:nvSpPr>
        <p:spPr>
          <a:xfrm>
            <a:off x="8187897" y="6219825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+mj-lt"/>
              </a:rPr>
              <a:t>Parameter value</a:t>
            </a:r>
            <a:endParaRPr lang="en-NL" sz="2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A08FA-E8F2-4256-BE4B-ADD5E8FFECBD}"/>
              </a:ext>
            </a:extLst>
          </p:cNvPr>
          <p:cNvSpPr txBox="1"/>
          <p:nvPr/>
        </p:nvSpPr>
        <p:spPr>
          <a:xfrm rot="16200000">
            <a:off x="5260033" y="3664893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+mj-lt"/>
              </a:rPr>
              <a:t>Loss</a:t>
            </a:r>
            <a:endParaRPr lang="en-NL" sz="2400" dirty="0"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FB2E7-7D4E-4AA6-90A3-DE4DC1D0801C}"/>
              </a:ext>
            </a:extLst>
          </p:cNvPr>
          <p:cNvCxnSpPr>
            <a:cxnSpLocks/>
          </p:cNvCxnSpPr>
          <p:nvPr/>
        </p:nvCxnSpPr>
        <p:spPr>
          <a:xfrm flipH="1" flipV="1">
            <a:off x="7864046" y="4910137"/>
            <a:ext cx="1222806" cy="7143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A14C37-DE23-4850-B5F8-5BF79298C2CF}"/>
              </a:ext>
            </a:extLst>
          </p:cNvPr>
          <p:cNvCxnSpPr>
            <a:cxnSpLocks/>
          </p:cNvCxnSpPr>
          <p:nvPr/>
        </p:nvCxnSpPr>
        <p:spPr>
          <a:xfrm>
            <a:off x="7776869" y="4467898"/>
            <a:ext cx="1481431" cy="384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F6B177-6339-4BA2-B501-FD1B1F3482CD}"/>
              </a:ext>
            </a:extLst>
          </p:cNvPr>
          <p:cNvCxnSpPr>
            <a:cxnSpLocks/>
          </p:cNvCxnSpPr>
          <p:nvPr/>
        </p:nvCxnSpPr>
        <p:spPr>
          <a:xfrm>
            <a:off x="7313744" y="3429000"/>
            <a:ext cx="2344605" cy="8738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E1CC68-E8F8-457F-9304-534DF27FCC60}"/>
              </a:ext>
            </a:extLst>
          </p:cNvPr>
          <p:cNvCxnSpPr>
            <a:cxnSpLocks/>
          </p:cNvCxnSpPr>
          <p:nvPr/>
        </p:nvCxnSpPr>
        <p:spPr>
          <a:xfrm flipH="1" flipV="1">
            <a:off x="7629525" y="4238211"/>
            <a:ext cx="1866899" cy="2619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2F4A24-760F-4AAB-944C-1801E540A5DB}"/>
              </a:ext>
            </a:extLst>
          </p:cNvPr>
          <p:cNvSpPr txBox="1"/>
          <p:nvPr/>
        </p:nvSpPr>
        <p:spPr>
          <a:xfrm>
            <a:off x="7440183" y="2150912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+mj-lt"/>
              </a:rPr>
              <a:t>High learning rate</a:t>
            </a:r>
            <a:endParaRPr lang="en-NL" sz="2400" dirty="0">
              <a:latin typeface="+mj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E37967-61D6-42AD-85B7-98A2B28365B0}"/>
              </a:ext>
            </a:extLst>
          </p:cNvPr>
          <p:cNvCxnSpPr>
            <a:cxnSpLocks/>
          </p:cNvCxnSpPr>
          <p:nvPr/>
        </p:nvCxnSpPr>
        <p:spPr>
          <a:xfrm>
            <a:off x="7943850" y="5017344"/>
            <a:ext cx="1143002" cy="947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0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representation and network architecture are most important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Bigger networks require more data = manual labour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Training data should be balanced, test data should be representative for real-world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Training a NN is like turning a key in a lock: it only works if all components fall into place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833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(1/2)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030"/>
            <a:ext cx="10515600" cy="44512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with a small network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Before anything else, </a:t>
            </a:r>
            <a:r>
              <a:rPr lang="en-GB" u="sng" dirty="0"/>
              <a:t>verify that training/test data is correct!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Try overfitting your data. If that doesn’t work, something is fundamentally wrong (e.g. initialisation)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Scale/shift the input data to have zero mean and a variance of around 1 (see basic MNIST tutorial)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Monitor train/test loss: if training loss decreases but test loss increases, the network is overfitting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568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(2/2)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/>
              <a:t>Monitor training process using </a:t>
            </a:r>
            <a:r>
              <a:rPr lang="en-GB" dirty="0" err="1"/>
              <a:t>TensorBoard</a:t>
            </a:r>
            <a:r>
              <a:rPr lang="en-GB" dirty="0"/>
              <a:t>. Make quantitative comparison between different “experiments” (architectures, hyperparameters, etc.)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Use Adam’s optimiser, </a:t>
            </a:r>
            <a:r>
              <a:rPr lang="en-GB" dirty="0" err="1"/>
              <a:t>ReLU</a:t>
            </a:r>
            <a:r>
              <a:rPr lang="en-GB" dirty="0"/>
              <a:t> activation </a:t>
            </a:r>
            <a:r>
              <a:rPr lang="en-GB" sz="2000" dirty="0"/>
              <a:t>(arguable)</a:t>
            </a:r>
            <a:endParaRPr lang="en-GB" dirty="0"/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Experiment with regularisation: batch normalisation, layer normalisation, dropout, noise layers (not covered today)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Be patient: if the network/dataset is large, training can take days on a decent GPU</a:t>
            </a:r>
          </a:p>
          <a:p>
            <a:pPr marL="514350" indent="-514350">
              <a:buFont typeface="+mj-lt"/>
              <a:buAutoNum type="arabicPeriod" startAt="6"/>
            </a:pP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570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</a:pPr>
            <a:r>
              <a:rPr lang="en-GB" dirty="0"/>
              <a:t>YouTube</a:t>
            </a:r>
          </a:p>
          <a:p>
            <a:pPr lvl="1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en-GB" dirty="0"/>
              <a:t>Lectures by Ian Goodfellow, Andrew Ng </a:t>
            </a:r>
          </a:p>
          <a:p>
            <a:pPr lvl="1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en-GB" dirty="0"/>
              <a:t>Conference talks: e.g. </a:t>
            </a:r>
            <a:r>
              <a:rPr lang="en-GB" dirty="0" err="1"/>
              <a:t>NeurIPS</a:t>
            </a:r>
            <a:r>
              <a:rPr lang="en-GB" dirty="0"/>
              <a:t> (previously NIPS)</a:t>
            </a:r>
          </a:p>
          <a:p>
            <a:pPr>
              <a:spcAft>
                <a:spcPts val="2000"/>
              </a:spcAft>
            </a:pPr>
            <a:r>
              <a:rPr lang="en-GB" dirty="0"/>
              <a:t>Udacity course (free): “</a:t>
            </a:r>
            <a:r>
              <a:rPr lang="en-US" i="1" dirty="0"/>
              <a:t>Intro to TensorFlow for Deep Learning</a:t>
            </a:r>
            <a:r>
              <a:rPr lang="en-US" dirty="0"/>
              <a:t>”</a:t>
            </a:r>
            <a:endParaRPr lang="en-GB" dirty="0"/>
          </a:p>
          <a:p>
            <a:pPr>
              <a:spcAft>
                <a:spcPts val="2000"/>
              </a:spcAft>
            </a:pPr>
            <a:r>
              <a:rPr lang="en-GB" dirty="0"/>
              <a:t>Competitions: Kaggle.com, DrivenData.org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252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Inconvenient Truth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5835-2194-43FB-BA60-F8745D88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neural networks comprise millions of parameters: we don’t know what these parameters mean</a:t>
            </a:r>
          </a:p>
          <a:p>
            <a:r>
              <a:rPr lang="en-GB" dirty="0"/>
              <a:t>Most of the time, we don’t know what a NN learns</a:t>
            </a:r>
          </a:p>
          <a:p>
            <a:r>
              <a:rPr lang="en-GB" dirty="0"/>
              <a:t>NN are not suitable to gain “understanding”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200" u="sng" dirty="0"/>
              <a:t>Neural networks are black boxes: treat them as such!</a:t>
            </a:r>
          </a:p>
        </p:txBody>
      </p:sp>
    </p:spTree>
    <p:extLst>
      <p:ext uri="{BB962C8B-B14F-4D97-AF65-F5344CB8AC3E}">
        <p14:creationId xmlns:p14="http://schemas.microsoft.com/office/powerpoint/2010/main" val="420048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EAB3-BE76-47B8-A3F1-E49A6867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Time to get really dirty…</a:t>
            </a:r>
            <a:endParaRPr lang="en-N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Inconvenient Truth: Example</a:t>
            </a:r>
            <a:endParaRPr lang="en-NL" dirty="0"/>
          </a:p>
        </p:txBody>
      </p:sp>
      <p:pic>
        <p:nvPicPr>
          <p:cNvPr id="1028" name="Picture 4" descr="Afbeeldingsresultaat voor car bmw">
            <a:extLst>
              <a:ext uri="{FF2B5EF4-FFF2-40B4-BE49-F238E27FC236}">
                <a16:creationId xmlns:a16="http://schemas.microsoft.com/office/drawing/2014/main" id="{C80EA897-38DF-4CCE-8584-96D0F5BA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1776413"/>
            <a:ext cx="3533775" cy="217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car ferrari">
            <a:extLst>
              <a:ext uri="{FF2B5EF4-FFF2-40B4-BE49-F238E27FC236}">
                <a16:creationId xmlns:a16="http://schemas.microsoft.com/office/drawing/2014/main" id="{F4AE52F6-B80A-4E0F-9719-30899876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7" y="1693181"/>
            <a:ext cx="4429125" cy="2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car audi">
            <a:extLst>
              <a:ext uri="{FF2B5EF4-FFF2-40B4-BE49-F238E27FC236}">
                <a16:creationId xmlns:a16="http://schemas.microsoft.com/office/drawing/2014/main" id="{B5D62E01-F5EB-4019-8BAE-E4C62504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90714"/>
            <a:ext cx="3533774" cy="217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80F61A-3CB5-4A09-BCE3-8A2F05A8894E}"/>
              </a:ext>
            </a:extLst>
          </p:cNvPr>
          <p:cNvCxnSpPr/>
          <p:nvPr/>
        </p:nvCxnSpPr>
        <p:spPr>
          <a:xfrm>
            <a:off x="1933575" y="4156754"/>
            <a:ext cx="0" cy="710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40948-D835-4EC5-A5DB-1E7C867B2442}"/>
              </a:ext>
            </a:extLst>
          </p:cNvPr>
          <p:cNvSpPr txBox="1"/>
          <p:nvPr/>
        </p:nvSpPr>
        <p:spPr>
          <a:xfrm>
            <a:off x="647700" y="5067300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Audi (82%)</a:t>
            </a:r>
            <a:endParaRPr lang="en-NL" sz="4000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C1D87-7525-4B86-AC36-FB6B3BE29DD2}"/>
              </a:ext>
            </a:extLst>
          </p:cNvPr>
          <p:cNvCxnSpPr/>
          <p:nvPr/>
        </p:nvCxnSpPr>
        <p:spPr>
          <a:xfrm>
            <a:off x="5772150" y="4156754"/>
            <a:ext cx="0" cy="710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BED454-8548-47CB-90D4-6C1BA669C847}"/>
              </a:ext>
            </a:extLst>
          </p:cNvPr>
          <p:cNvSpPr txBox="1"/>
          <p:nvPr/>
        </p:nvSpPr>
        <p:spPr>
          <a:xfrm>
            <a:off x="4436293" y="5076868"/>
            <a:ext cx="2648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BMW (91%)</a:t>
            </a:r>
            <a:endParaRPr lang="en-NL" sz="40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9915F-4F73-432A-ABF4-9DDAFD46BFE4}"/>
              </a:ext>
            </a:extLst>
          </p:cNvPr>
          <p:cNvCxnSpPr/>
          <p:nvPr/>
        </p:nvCxnSpPr>
        <p:spPr>
          <a:xfrm>
            <a:off x="9934575" y="4156753"/>
            <a:ext cx="0" cy="710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0BDD-DE34-44D8-858B-086CED8EC18C}"/>
              </a:ext>
            </a:extLst>
          </p:cNvPr>
          <p:cNvSpPr txBox="1"/>
          <p:nvPr/>
        </p:nvSpPr>
        <p:spPr>
          <a:xfrm>
            <a:off x="8698521" y="5067300"/>
            <a:ext cx="284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Ferrari (79%)</a:t>
            </a:r>
            <a:endParaRPr lang="en-N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41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red apple">
            <a:extLst>
              <a:ext uri="{FF2B5EF4-FFF2-40B4-BE49-F238E27FC236}">
                <a16:creationId xmlns:a16="http://schemas.microsoft.com/office/drawing/2014/main" id="{B91E3EB3-8785-4175-8570-8C03659A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9" y="1318304"/>
            <a:ext cx="2952749" cy="29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Inconvenient Truth: Example</a:t>
            </a:r>
            <a:endParaRPr lang="en-NL" dirty="0"/>
          </a:p>
        </p:txBody>
      </p:sp>
      <p:pic>
        <p:nvPicPr>
          <p:cNvPr id="1030" name="Picture 6" descr="Afbeeldingsresultaat voor car ferrari">
            <a:extLst>
              <a:ext uri="{FF2B5EF4-FFF2-40B4-BE49-F238E27FC236}">
                <a16:creationId xmlns:a16="http://schemas.microsoft.com/office/drawing/2014/main" id="{F4AE52F6-B80A-4E0F-9719-30899876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7" y="1693181"/>
            <a:ext cx="4429125" cy="2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C1D87-7525-4B86-AC36-FB6B3BE29DD2}"/>
              </a:ext>
            </a:extLst>
          </p:cNvPr>
          <p:cNvCxnSpPr/>
          <p:nvPr/>
        </p:nvCxnSpPr>
        <p:spPr>
          <a:xfrm>
            <a:off x="4595813" y="4156754"/>
            <a:ext cx="0" cy="710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9915F-4F73-432A-ABF4-9DDAFD46BFE4}"/>
              </a:ext>
            </a:extLst>
          </p:cNvPr>
          <p:cNvCxnSpPr/>
          <p:nvPr/>
        </p:nvCxnSpPr>
        <p:spPr>
          <a:xfrm>
            <a:off x="9934575" y="4156753"/>
            <a:ext cx="0" cy="710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0BDD-DE34-44D8-858B-086CED8EC18C}"/>
              </a:ext>
            </a:extLst>
          </p:cNvPr>
          <p:cNvSpPr txBox="1"/>
          <p:nvPr/>
        </p:nvSpPr>
        <p:spPr>
          <a:xfrm>
            <a:off x="8698521" y="5067300"/>
            <a:ext cx="284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Ferrari (79%)</a:t>
            </a:r>
            <a:endParaRPr lang="en-NL" sz="4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A7DE6-D08F-44CD-9A8A-182ADEE0C84E}"/>
              </a:ext>
            </a:extLst>
          </p:cNvPr>
          <p:cNvSpPr txBox="1"/>
          <p:nvPr/>
        </p:nvSpPr>
        <p:spPr>
          <a:xfrm>
            <a:off x="3250221" y="5067300"/>
            <a:ext cx="284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Ferrari (95%)</a:t>
            </a:r>
            <a:endParaRPr lang="en-N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1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Inconvenient Truth: 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5835-2194-43FB-BA60-F8745D88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data selection is critical</a:t>
            </a:r>
          </a:p>
          <a:p>
            <a:r>
              <a:rPr lang="en-GB" dirty="0"/>
              <a:t>The NN “learns” your interpretation based on the training data, including observational/operator bias (NN are not unbiased!)</a:t>
            </a:r>
          </a:p>
          <a:p>
            <a:r>
              <a:rPr lang="en-GB" dirty="0"/>
              <a:t>If all Ferraris in the training data are red, and all other cars are not red, then all red objects must be Ferraris!</a:t>
            </a:r>
          </a:p>
        </p:txBody>
      </p:sp>
    </p:spTree>
    <p:extLst>
      <p:ext uri="{BB962C8B-B14F-4D97-AF65-F5344CB8AC3E}">
        <p14:creationId xmlns:p14="http://schemas.microsoft.com/office/powerpoint/2010/main" val="83530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Inconvenient Truth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5835-2194-43FB-BA60-F8745D88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is mostly based on trial-and-error</a:t>
            </a:r>
          </a:p>
          <a:p>
            <a:r>
              <a:rPr lang="en-GB" dirty="0"/>
              <a:t>There is no recipe for good performance, only guidelines</a:t>
            </a:r>
          </a:p>
          <a:p>
            <a:r>
              <a:rPr lang="en-GB" dirty="0"/>
              <a:t>But: more theory is (slowly) being developed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269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8CF-96AB-4817-BF0B-5A8B865F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E46-DC9E-484C-BC9F-CCAE4305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Bias and class imbalance in training 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Extrapolation beyond training data range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Improper weight initialisation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Excessive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16160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Class Imbalance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E5E53-9DDD-4675-BC7E-14C154F1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8" t="44769" r="41546" b="29764"/>
          <a:stretch/>
        </p:blipFill>
        <p:spPr>
          <a:xfrm>
            <a:off x="911258" y="2400300"/>
            <a:ext cx="5184742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B66BF-A99C-43D8-AE40-E83BB8AB93D4}"/>
              </a:ext>
            </a:extLst>
          </p:cNvPr>
          <p:cNvSpPr txBox="1"/>
          <p:nvPr/>
        </p:nvSpPr>
        <p:spPr>
          <a:xfrm>
            <a:off x="1031548" y="4914900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Valentine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Trampert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(2012)</a:t>
            </a:r>
            <a:endParaRPr lang="en-NL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6E39D-45FC-42A4-AB4E-FE207D16897A}"/>
              </a:ext>
            </a:extLst>
          </p:cNvPr>
          <p:cNvSpPr txBox="1"/>
          <p:nvPr/>
        </p:nvSpPr>
        <p:spPr>
          <a:xfrm>
            <a:off x="6568716" y="2504985"/>
            <a:ext cx="4156434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Earthquake detection:</a:t>
            </a:r>
          </a:p>
          <a:p>
            <a:endParaRPr lang="en-GB" sz="3200" dirty="0">
              <a:latin typeface="+mj-lt"/>
            </a:endParaRPr>
          </a:p>
          <a:p>
            <a:pPr marL="800100" lvl="1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3200" dirty="0">
                <a:latin typeface="+mj-lt"/>
              </a:rPr>
              <a:t>Noise</a:t>
            </a:r>
          </a:p>
          <a:p>
            <a:pPr marL="800100" lvl="1" indent="-342900">
              <a:spcAft>
                <a:spcPts val="1000"/>
              </a:spcAft>
              <a:buFont typeface="+mj-lt"/>
              <a:buAutoNum type="arabicPeriod"/>
            </a:pPr>
            <a:r>
              <a:rPr lang="en-GB" sz="3200" dirty="0">
                <a:latin typeface="+mj-lt"/>
              </a:rPr>
              <a:t>Earthquake</a:t>
            </a:r>
            <a:endParaRPr lang="en-NL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11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5EC-4DB7-4D3A-A72D-9B35DF8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Class Imbalance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B66BF-A99C-43D8-AE40-E83BB8AB93D4}"/>
              </a:ext>
            </a:extLst>
          </p:cNvPr>
          <p:cNvSpPr txBox="1"/>
          <p:nvPr/>
        </p:nvSpPr>
        <p:spPr>
          <a:xfrm>
            <a:off x="1994721" y="5946259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Valentine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Trampert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(2012)</a:t>
            </a:r>
            <a:endParaRPr lang="en-NL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A0799-7870-4981-8505-4E952484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8" t="20756" r="65039" b="16564"/>
          <a:stretch/>
        </p:blipFill>
        <p:spPr>
          <a:xfrm>
            <a:off x="1944475" y="1488186"/>
            <a:ext cx="3027576" cy="42986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FEF0FC1-81C2-47FD-898D-E625B8FF3ED7}"/>
              </a:ext>
            </a:extLst>
          </p:cNvPr>
          <p:cNvGrpSpPr/>
          <p:nvPr/>
        </p:nvGrpSpPr>
        <p:grpSpPr>
          <a:xfrm>
            <a:off x="5600700" y="3067050"/>
            <a:ext cx="3945759" cy="523220"/>
            <a:chOff x="4867275" y="2081540"/>
            <a:chExt cx="3945759" cy="52322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A103277-712E-4423-A755-FF31433BEC7F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998F6A-35F4-46FB-B5DE-105673143888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03C54A-3EF9-4759-B3E2-2071C747689D}"/>
              </a:ext>
            </a:extLst>
          </p:cNvPr>
          <p:cNvGrpSpPr/>
          <p:nvPr/>
        </p:nvGrpSpPr>
        <p:grpSpPr>
          <a:xfrm>
            <a:off x="5600700" y="2414587"/>
            <a:ext cx="3945759" cy="523220"/>
            <a:chOff x="4867275" y="2081540"/>
            <a:chExt cx="3945759" cy="52322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32E551-634E-450B-9972-1041DB1B5350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6AB03-BD65-49D7-8124-6FA8AE585C70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F9D951-15D6-4335-879F-847AABDE2148}"/>
              </a:ext>
            </a:extLst>
          </p:cNvPr>
          <p:cNvGrpSpPr/>
          <p:nvPr/>
        </p:nvGrpSpPr>
        <p:grpSpPr>
          <a:xfrm>
            <a:off x="5600700" y="1719590"/>
            <a:ext cx="3945759" cy="523220"/>
            <a:chOff x="4867275" y="2081540"/>
            <a:chExt cx="3945759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F40E39-7C67-49B2-BC31-9AFAD0D05314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02716-DEE4-42F5-B85C-D1541E335928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25FF86-532D-495F-8A21-AC4DD08E05BC}"/>
              </a:ext>
            </a:extLst>
          </p:cNvPr>
          <p:cNvGrpSpPr/>
          <p:nvPr/>
        </p:nvGrpSpPr>
        <p:grpSpPr>
          <a:xfrm>
            <a:off x="5600700" y="5129214"/>
            <a:ext cx="3945759" cy="523220"/>
            <a:chOff x="4867275" y="2081540"/>
            <a:chExt cx="3945759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8869F4-738D-43FD-98F5-996DF927B2D3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687F6C-6302-4DAD-801C-5470B178454C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6897DB-954B-4D3D-91F0-5DF124873C9E}"/>
              </a:ext>
            </a:extLst>
          </p:cNvPr>
          <p:cNvGrpSpPr/>
          <p:nvPr/>
        </p:nvGrpSpPr>
        <p:grpSpPr>
          <a:xfrm>
            <a:off x="5600700" y="4476751"/>
            <a:ext cx="3945759" cy="523220"/>
            <a:chOff x="4867275" y="2081540"/>
            <a:chExt cx="3945759" cy="52322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5C602B-15EE-4F0B-8EBD-DC65C84E243C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0FB017-6484-4E0A-A8DD-74A060847371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67FEB-9768-4F2F-8A59-CC96375B9650}"/>
              </a:ext>
            </a:extLst>
          </p:cNvPr>
          <p:cNvGrpSpPr/>
          <p:nvPr/>
        </p:nvGrpSpPr>
        <p:grpSpPr>
          <a:xfrm>
            <a:off x="5600700" y="3781754"/>
            <a:ext cx="3945759" cy="523220"/>
            <a:chOff x="4867275" y="2081540"/>
            <a:chExt cx="3945759" cy="52322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03B0D0-3FCF-4E65-AC5B-8E90CEB60123}"/>
                </a:ext>
              </a:extLst>
            </p:cNvPr>
            <p:cNvCxnSpPr/>
            <p:nvPr/>
          </p:nvCxnSpPr>
          <p:spPr>
            <a:xfrm>
              <a:off x="4867275" y="2343150"/>
              <a:ext cx="723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58541B-67B9-4C1F-8819-C3E03F89F521}"/>
                </a:ext>
              </a:extLst>
            </p:cNvPr>
            <p:cNvSpPr txBox="1"/>
            <p:nvPr/>
          </p:nvSpPr>
          <p:spPr>
            <a:xfrm>
              <a:off x="6219824" y="2081540"/>
              <a:ext cx="2593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Prediction: noise</a:t>
              </a:r>
              <a:endParaRPr lang="en-NL" sz="2800" dirty="0">
                <a:latin typeface="+mj-lt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2E89B7-F49C-45D5-B777-744CC39E61AB}"/>
              </a:ext>
            </a:extLst>
          </p:cNvPr>
          <p:cNvCxnSpPr/>
          <p:nvPr/>
        </p:nvCxnSpPr>
        <p:spPr>
          <a:xfrm>
            <a:off x="6953249" y="5946259"/>
            <a:ext cx="2762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6E2350-BB61-440D-A591-DBF75C22AA26}"/>
              </a:ext>
            </a:extLst>
          </p:cNvPr>
          <p:cNvSpPr txBox="1"/>
          <p:nvPr/>
        </p:nvSpPr>
        <p:spPr>
          <a:xfrm>
            <a:off x="7000874" y="6137743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99.9% accuracy!</a:t>
            </a:r>
            <a:endParaRPr lang="en-N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18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Century Gothic</vt:lpstr>
      <vt:lpstr>Courier New</vt:lpstr>
      <vt:lpstr>Office Theme</vt:lpstr>
      <vt:lpstr>PowerPoint Presentation</vt:lpstr>
      <vt:lpstr>An Inconvenient Truth</vt:lpstr>
      <vt:lpstr>An Inconvenient Truth: Example</vt:lpstr>
      <vt:lpstr>An Inconvenient Truth: Example</vt:lpstr>
      <vt:lpstr>An Inconvenient Truth: Example</vt:lpstr>
      <vt:lpstr>An Inconvenient Truth</vt:lpstr>
      <vt:lpstr>Pitfalls</vt:lpstr>
      <vt:lpstr>Pitfalls: Class Imbalance</vt:lpstr>
      <vt:lpstr>Pitfalls: Class Imbalance</vt:lpstr>
      <vt:lpstr>Pitfalls: Overfitting</vt:lpstr>
      <vt:lpstr>Pitfalls: Extrapolation</vt:lpstr>
      <vt:lpstr>Pitfalls: Extrapolation (Adversarials)</vt:lpstr>
      <vt:lpstr>Pitfalls: Extrapolation (Adversarials)</vt:lpstr>
      <vt:lpstr>Pitfalls: Initialisation </vt:lpstr>
      <vt:lpstr>Pitfalls: Learning Rates </vt:lpstr>
      <vt:lpstr>Guidelines</vt:lpstr>
      <vt:lpstr>Best Practices (1/2)</vt:lpstr>
      <vt:lpstr>Best Practices (2/2)</vt:lpstr>
      <vt:lpstr>Resources</vt:lpstr>
      <vt:lpstr>Time to get really dirty…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van den Ende</dc:creator>
  <cp:lastModifiedBy>Martijn van den Ende</cp:lastModifiedBy>
  <cp:revision>102</cp:revision>
  <dcterms:created xsi:type="dcterms:W3CDTF">2019-08-20T13:08:21Z</dcterms:created>
  <dcterms:modified xsi:type="dcterms:W3CDTF">2019-09-08T09:57:14Z</dcterms:modified>
</cp:coreProperties>
</file>