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60" r:id="rId4"/>
    <p:sldId id="261" r:id="rId5"/>
    <p:sldId id="262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5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576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78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41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2412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4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2550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45107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93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372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3648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142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18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534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368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669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148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B70625-64A2-415B-A8A2-E5DB1EBCA4F5}" type="datetimeFigureOut">
              <a:rPr lang="et-EE" smtClean="0"/>
              <a:t>05.03.2019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EA13FE-7BCE-4545-898C-7F132ECA5A2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631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DE-B644-42B6-9F03-3C57CF94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393527" cy="2971801"/>
          </a:xfrm>
        </p:spPr>
        <p:txBody>
          <a:bodyPr/>
          <a:lstStyle/>
          <a:p>
            <a:r>
              <a:rPr lang="et-EE" dirty="0"/>
              <a:t>Q-süvaõpe aktsiaturgudel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2E3A-B07D-4AD2-99D5-F984E38BC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429000"/>
            <a:ext cx="6400800" cy="2159368"/>
          </a:xfrm>
        </p:spPr>
        <p:txBody>
          <a:bodyPr>
            <a:normAutofit fontScale="77500" lnSpcReduction="20000"/>
          </a:bodyPr>
          <a:lstStyle/>
          <a:p>
            <a:endParaRPr lang="et-EE" dirty="0"/>
          </a:p>
          <a:p>
            <a:endParaRPr lang="et-EE" dirty="0"/>
          </a:p>
          <a:p>
            <a:r>
              <a:rPr lang="et-EE" b="1" dirty="0"/>
              <a:t>Mathias Luik</a:t>
            </a:r>
          </a:p>
          <a:p>
            <a:r>
              <a:rPr lang="et-EE" dirty="0"/>
              <a:t>Tõnn Talpsepp (juhendaja)</a:t>
            </a:r>
          </a:p>
          <a:p>
            <a:r>
              <a:rPr lang="et-EE" dirty="0"/>
              <a:t>Priit Järv (kaasjuhendaja)</a:t>
            </a:r>
          </a:p>
          <a:p>
            <a:r>
              <a:rPr lang="et-EE" dirty="0"/>
              <a:t>https://github.com/MathiasLuik/Reinforcement_Learning_Master_Thesis</a:t>
            </a:r>
          </a:p>
        </p:txBody>
      </p:sp>
    </p:spTree>
    <p:extLst>
      <p:ext uri="{BB962C8B-B14F-4D97-AF65-F5344CB8AC3E}">
        <p14:creationId xmlns:p14="http://schemas.microsoft.com/office/powerpoint/2010/main" val="415345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DE-B644-42B6-9F03-3C57CF94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8"/>
            <a:ext cx="9228415" cy="2600741"/>
          </a:xfrm>
        </p:spPr>
        <p:txBody>
          <a:bodyPr>
            <a:normAutofit/>
          </a:bodyPr>
          <a:lstStyle/>
          <a:p>
            <a:r>
              <a:rPr lang="et-EE" dirty="0"/>
              <a:t>Uurimisküsimused: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2E3A-B07D-4AD2-99D5-F984E38BC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746313"/>
            <a:ext cx="6400800" cy="1947333"/>
          </a:xfrm>
        </p:spPr>
        <p:txBody>
          <a:bodyPr>
            <a:normAutofit lnSpcReduction="10000"/>
          </a:bodyPr>
          <a:lstStyle/>
          <a:p>
            <a:r>
              <a:rPr lang="et-EE" dirty="0"/>
              <a:t>Kui paljud aktsiad suudavad 51+% kasulikke tehinguid teha.</a:t>
            </a:r>
          </a:p>
          <a:p>
            <a:r>
              <a:rPr lang="et-EE" dirty="0"/>
              <a:t>Nimekiri akstiatest millele sobivad vastavad muutujad</a:t>
            </a:r>
          </a:p>
          <a:p>
            <a:r>
              <a:rPr lang="et-EE" dirty="0"/>
              <a:t>Kas Q learning on sobiv viis aktsiate analüüsiks</a:t>
            </a:r>
          </a:p>
        </p:txBody>
      </p:sp>
    </p:spTree>
    <p:extLst>
      <p:ext uri="{BB962C8B-B14F-4D97-AF65-F5344CB8AC3E}">
        <p14:creationId xmlns:p14="http://schemas.microsoft.com/office/powerpoint/2010/main" val="210144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DE-B644-42B6-9F03-3C57CF94A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2E3A-B07D-4AD2-99D5-F984E38B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DA51C-DA26-4C50-BB35-AF9056D1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6" y="450575"/>
            <a:ext cx="10499349" cy="3207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531AF-E2FD-4FC2-8B83-7D1063ED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3705225"/>
            <a:ext cx="6457950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A0A24-5803-4FBA-A80B-25FDD761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162" y="3705225"/>
            <a:ext cx="4018743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DE-B644-42B6-9F03-3C57CF94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8"/>
            <a:ext cx="9228415" cy="3713923"/>
          </a:xfrm>
        </p:spPr>
        <p:txBody>
          <a:bodyPr>
            <a:normAutofit/>
          </a:bodyPr>
          <a:lstStyle/>
          <a:p>
            <a:r>
              <a:rPr lang="et-EE" dirty="0"/>
              <a:t>Andmete segamine(shuffle):</a:t>
            </a:r>
            <a:br>
              <a:rPr lang="et-EE" dirty="0"/>
            </a:br>
            <a:r>
              <a:rPr lang="et-EE" dirty="0"/>
              <a:t>Training 80%</a:t>
            </a:r>
            <a:br>
              <a:rPr lang="et-EE" dirty="0"/>
            </a:br>
            <a:r>
              <a:rPr lang="et-EE" dirty="0"/>
              <a:t>Test 20%</a:t>
            </a:r>
            <a:br>
              <a:rPr lang="et-EE" dirty="0"/>
            </a:br>
            <a:r>
              <a:rPr lang="et-EE" dirty="0"/>
              <a:t>Live validation*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2E3A-B07D-4AD2-99D5-F984E38BC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4399721"/>
            <a:ext cx="6400800" cy="1947333"/>
          </a:xfrm>
        </p:spPr>
        <p:txBody>
          <a:bodyPr>
            <a:normAutofit/>
          </a:bodyPr>
          <a:lstStyle/>
          <a:p>
            <a:r>
              <a:rPr lang="et-EE" dirty="0"/>
              <a:t>Action: Lühike/pikk positsioon</a:t>
            </a:r>
          </a:p>
          <a:p>
            <a:r>
              <a:rPr lang="et-EE" dirty="0"/>
              <a:t>3 nädalat minutipõhiseid andmeid</a:t>
            </a:r>
          </a:p>
          <a:p>
            <a:r>
              <a:rPr lang="et-EE" dirty="0"/>
              <a:t>Python rest API</a:t>
            </a:r>
          </a:p>
        </p:txBody>
      </p:sp>
    </p:spTree>
    <p:extLst>
      <p:ext uri="{BB962C8B-B14F-4D97-AF65-F5344CB8AC3E}">
        <p14:creationId xmlns:p14="http://schemas.microsoft.com/office/powerpoint/2010/main" val="1179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DE-B644-42B6-9F03-3C57CF94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54494"/>
            <a:ext cx="8001000" cy="2971801"/>
          </a:xfrm>
        </p:spPr>
        <p:txBody>
          <a:bodyPr>
            <a:normAutofit/>
          </a:bodyPr>
          <a:lstStyle/>
          <a:p>
            <a:r>
              <a:rPr lang="et-EE" sz="2000" dirty="0"/>
              <a:t>Muutujad:</a:t>
            </a:r>
            <a:br>
              <a:rPr lang="et-EE" sz="2000" dirty="0"/>
            </a:br>
            <a:r>
              <a:rPr lang="et-EE" sz="2000" dirty="0"/>
              <a:t>1) RSI</a:t>
            </a:r>
            <a:br>
              <a:rPr lang="et-EE" sz="2000" dirty="0"/>
            </a:br>
            <a:r>
              <a:rPr lang="et-EE" sz="2000" dirty="0"/>
              <a:t>2) Trading Volume</a:t>
            </a:r>
            <a:br>
              <a:rPr lang="et-EE" sz="2000" dirty="0"/>
            </a:br>
            <a:r>
              <a:rPr lang="et-EE" sz="2000" dirty="0"/>
              <a:t>3) MA21</a:t>
            </a:r>
            <a:br>
              <a:rPr lang="et-EE" sz="2000" dirty="0"/>
            </a:br>
            <a:r>
              <a:rPr lang="et-EE" sz="2000" dirty="0"/>
              <a:t>4) MA50</a:t>
            </a:r>
            <a:br>
              <a:rPr lang="et-EE" sz="2000" dirty="0"/>
            </a:br>
            <a:r>
              <a:rPr lang="et-EE" sz="2000" dirty="0"/>
              <a:t>5) Artikklite sentimentaalinfo</a:t>
            </a:r>
            <a:br>
              <a:rPr lang="et-EE" sz="2000" dirty="0"/>
            </a:br>
            <a:r>
              <a:rPr lang="et-EE" sz="2000" dirty="0"/>
              <a:t>6) Artikklite sentimentaalinfo järelkajaga.</a:t>
            </a:r>
            <a:br>
              <a:rPr lang="et-EE" sz="2000" dirty="0"/>
            </a:br>
            <a:r>
              <a:rPr lang="et-EE" sz="2000" dirty="0"/>
              <a:t>7) 2xStandardhälbe erinevus.</a:t>
            </a:r>
            <a:br>
              <a:rPr lang="et-EE" sz="2000" dirty="0"/>
            </a:br>
            <a:r>
              <a:rPr lang="et-EE" sz="2000" dirty="0"/>
              <a:t>...</a:t>
            </a:r>
            <a:endParaRPr lang="et-E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1F3879-0789-4FE6-B3F2-98EFB6E243BC}"/>
              </a:ext>
            </a:extLst>
          </p:cNvPr>
          <p:cNvSpPr txBox="1">
            <a:spLocks/>
          </p:cNvSpPr>
          <p:nvPr/>
        </p:nvSpPr>
        <p:spPr>
          <a:xfrm>
            <a:off x="684212" y="2994993"/>
            <a:ext cx="8001000" cy="36774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t-EE" dirty="0"/>
              <a:t>Võimalikud lisa muutujad. Mida rohkem muutujaid seda parem õppimiseks(githubis olemas)</a:t>
            </a:r>
            <a:br>
              <a:rPr lang="et-EE" dirty="0"/>
            </a:br>
            <a:endParaRPr lang="et-EE" dirty="0"/>
          </a:p>
          <a:p>
            <a:r>
              <a:rPr lang="et-EE" dirty="0"/>
              <a:t>Exponential moving average (EMA)</a:t>
            </a:r>
          </a:p>
          <a:p>
            <a:r>
              <a:rPr lang="et-EE" dirty="0"/>
              <a:t>Moving Average Convergence/Divergence Oscillator (MACD)</a:t>
            </a:r>
          </a:p>
          <a:p>
            <a:r>
              <a:rPr lang="et-EE" dirty="0"/>
              <a:t>Accumulation Distribution (A/D)</a:t>
            </a:r>
          </a:p>
          <a:p>
            <a:r>
              <a:rPr lang="et-EE" dirty="0"/>
              <a:t>On Balance Volume (OBV)</a:t>
            </a:r>
          </a:p>
          <a:p>
            <a:r>
              <a:rPr lang="et-EE" dirty="0"/>
              <a:t>Price-volume trend (PVT)</a:t>
            </a:r>
          </a:p>
          <a:p>
            <a:r>
              <a:rPr lang="et-EE" dirty="0"/>
              <a:t>Average true range (ATR)</a:t>
            </a:r>
          </a:p>
          <a:p>
            <a:r>
              <a:rPr lang="et-EE" dirty="0"/>
              <a:t>Chaikin Oscillator</a:t>
            </a:r>
          </a:p>
          <a:p>
            <a:r>
              <a:rPr lang="et-EE" dirty="0"/>
              <a:t>Typical Price</a:t>
            </a:r>
          </a:p>
          <a:p>
            <a:r>
              <a:rPr lang="et-EE" dirty="0"/>
              <a:t>Ease of Movement</a:t>
            </a:r>
          </a:p>
          <a:p>
            <a:r>
              <a:rPr lang="et-EE" dirty="0"/>
              <a:t>Mass Index</a:t>
            </a:r>
          </a:p>
          <a:p>
            <a:r>
              <a:rPr lang="et-EE" dirty="0"/>
              <a:t>Average directional movement index</a:t>
            </a:r>
          </a:p>
          <a:p>
            <a:r>
              <a:rPr lang="et-EE" dirty="0"/>
              <a:t>Money Flow Index (MFI)</a:t>
            </a:r>
          </a:p>
          <a:p>
            <a:r>
              <a:rPr lang="et-EE" dirty="0"/>
              <a:t>Negative Volume Index (NVI)</a:t>
            </a:r>
          </a:p>
          <a:p>
            <a:r>
              <a:rPr lang="et-EE" dirty="0"/>
              <a:t>Positive Volume Index (PVI)</a:t>
            </a:r>
          </a:p>
          <a:p>
            <a:r>
              <a:rPr lang="et-EE" dirty="0"/>
              <a:t>Momentum</a:t>
            </a:r>
          </a:p>
          <a:p>
            <a:r>
              <a:rPr lang="et-EE" dirty="0"/>
              <a:t>Chaikin Volatility (CV)</a:t>
            </a:r>
          </a:p>
          <a:p>
            <a:r>
              <a:rPr lang="et-EE" dirty="0"/>
              <a:t>William's Accumulation/Distribution</a:t>
            </a:r>
          </a:p>
          <a:p>
            <a:r>
              <a:rPr lang="et-EE" dirty="0"/>
              <a:t>William's % R</a:t>
            </a:r>
          </a:p>
          <a:p>
            <a:r>
              <a:rPr lang="et-EE" dirty="0"/>
              <a:t>TRIX</a:t>
            </a:r>
          </a:p>
          <a:p>
            <a:r>
              <a:rPr lang="et-EE" dirty="0"/>
              <a:t>Ultimate Oscillator</a:t>
            </a:r>
          </a:p>
        </p:txBody>
      </p:sp>
    </p:spTree>
    <p:extLst>
      <p:ext uri="{BB962C8B-B14F-4D97-AF65-F5344CB8AC3E}">
        <p14:creationId xmlns:p14="http://schemas.microsoft.com/office/powerpoint/2010/main" val="322252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DE-B644-42B6-9F03-3C57CF94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911627"/>
          </a:xfrm>
        </p:spPr>
        <p:txBody>
          <a:bodyPr/>
          <a:lstStyle/>
          <a:p>
            <a:r>
              <a:rPr lang="et-EE" dirty="0"/>
              <a:t>Probleemid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2E3A-B07D-4AD2-99D5-F984E38BC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704180"/>
            <a:ext cx="6511718" cy="2517176"/>
          </a:xfrm>
        </p:spPr>
        <p:txBody>
          <a:bodyPr>
            <a:normAutofit fontScale="77500" lnSpcReduction="20000"/>
          </a:bodyPr>
          <a:lstStyle/>
          <a:p>
            <a:r>
              <a:rPr lang="et-EE" dirty="0"/>
              <a:t>Arvutusvõimsus – Serveri pool 100 aktsiat(alustan 1 aktsiaga)</a:t>
            </a:r>
          </a:p>
          <a:p>
            <a:r>
              <a:rPr lang="et-EE" dirty="0"/>
              <a:t>Backtestingu kiirus</a:t>
            </a:r>
          </a:p>
          <a:p>
            <a:r>
              <a:rPr lang="et-EE" dirty="0"/>
              <a:t>Live andmete lisandumine. Peale treenimist.</a:t>
            </a:r>
          </a:p>
          <a:p>
            <a:r>
              <a:rPr lang="et-EE" dirty="0"/>
              <a:t>Kui palju maksimum positsioone* </a:t>
            </a:r>
          </a:p>
          <a:p>
            <a:r>
              <a:rPr lang="et-EE" dirty="0"/>
              <a:t>Kui ta otsustab lühikese positsiooni kasuks kas müün lihtsalt pika positsiooni maha?</a:t>
            </a:r>
          </a:p>
          <a:p>
            <a:r>
              <a:rPr lang="et-EE" dirty="0"/>
              <a:t>Hetkel valideerin andmeplatvormi – alpaca vs quantopian</a:t>
            </a:r>
          </a:p>
          <a:p>
            <a:r>
              <a:rPr lang="et-EE" dirty="0"/>
              <a:t>Kirjandus***</a:t>
            </a:r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740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DE-B644-42B6-9F03-3C57CF94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290430"/>
            <a:ext cx="7810433" cy="3036405"/>
          </a:xfrm>
        </p:spPr>
        <p:txBody>
          <a:bodyPr>
            <a:normAutofit fontScale="90000"/>
          </a:bodyPr>
          <a:lstStyle/>
          <a:p>
            <a:r>
              <a:rPr lang="et-EE" sz="2200" dirty="0"/>
              <a:t>Tähtajad:</a:t>
            </a:r>
            <a:br>
              <a:rPr lang="et-EE" sz="2200" dirty="0"/>
            </a:br>
            <a:r>
              <a:rPr lang="et-EE" sz="2200" dirty="0"/>
              <a:t>1.03 Märts – platvormi valimine planeerimine, Andmevoog</a:t>
            </a:r>
            <a:br>
              <a:rPr lang="et-EE" sz="2200" dirty="0"/>
            </a:br>
            <a:r>
              <a:rPr lang="et-EE" sz="2200" dirty="0"/>
              <a:t>8.03 – Mudeli valmimine&amp;testimine </a:t>
            </a:r>
            <a:br>
              <a:rPr lang="et-EE" sz="2200" dirty="0"/>
            </a:br>
            <a:r>
              <a:rPr lang="et-EE" sz="2200" dirty="0"/>
              <a:t>15.03 – Lõplik mudel</a:t>
            </a:r>
            <a:br>
              <a:rPr lang="et-EE" sz="2200" dirty="0"/>
            </a:br>
            <a:r>
              <a:rPr lang="et-EE" sz="2200" dirty="0"/>
              <a:t>22.03 – lõputöö kirjutamise jätkamine</a:t>
            </a:r>
            <a:br>
              <a:rPr lang="et-EE" sz="2200" dirty="0"/>
            </a:br>
            <a:r>
              <a:rPr lang="et-EE" sz="2200" dirty="0"/>
              <a:t>8.04 – Juhendajale magistritöö esitamine</a:t>
            </a:r>
            <a:br>
              <a:rPr lang="et-EE" dirty="0"/>
            </a:br>
            <a:endParaRPr lang="et-E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2E3A-B07D-4AD2-99D5-F984E38B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5158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DE-B644-42B6-9F03-3C57CF94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290430"/>
            <a:ext cx="7810433" cy="3036405"/>
          </a:xfrm>
        </p:spPr>
        <p:txBody>
          <a:bodyPr>
            <a:normAutofit/>
          </a:bodyPr>
          <a:lstStyle/>
          <a:p>
            <a:r>
              <a:rPr lang="et-EE" sz="5400" dirty="0"/>
              <a:t>Tänud</a:t>
            </a:r>
            <a:br>
              <a:rPr lang="et-EE" dirty="0"/>
            </a:br>
            <a:endParaRPr lang="et-E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2E3A-B07D-4AD2-99D5-F984E38B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comparative survey of artificial intelligence applications in finance: artificial neural networks, expert system and hybrid intelligent systems</a:t>
            </a:r>
            <a:r>
              <a:rPr lang="et-EE" dirty="0"/>
              <a:t> - Arash Bahrammirzaee</a:t>
            </a:r>
          </a:p>
          <a:p>
            <a:endParaRPr lang="et-EE" dirty="0"/>
          </a:p>
          <a:p>
            <a:r>
              <a:rPr lang="et-EE" dirty="0"/>
              <a:t>Neuro-dynamic trading methods - PatríciaXufre Casqueir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434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1316</TotalTime>
  <Words>162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Q-süvaõpe aktsiaturgudel</vt:lpstr>
      <vt:lpstr>Uurimisküsimused:</vt:lpstr>
      <vt:lpstr>PowerPoint Presentation</vt:lpstr>
      <vt:lpstr>Andmete segamine(shuffle): Training 80% Test 20% Live validation*</vt:lpstr>
      <vt:lpstr>Muutujad: 1) RSI 2) Trading Volume 3) MA21 4) MA50 5) Artikklite sentimentaalinfo 6) Artikklite sentimentaalinfo järelkajaga. 7) 2xStandardhälbe erinevus. ...</vt:lpstr>
      <vt:lpstr>Probleemid</vt:lpstr>
      <vt:lpstr>Tähtajad: 1.03 Märts – platvormi valimine planeerimine, Andmevoog 8.03 – Mudeli valmimine&amp;testimine  15.03 – Lõplik mudel 22.03 – lõputöö kirjutamise jätkamine 8.04 – Juhendajale magistritöö esitamine </vt:lpstr>
      <vt:lpstr>Tänud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</dc:creator>
  <cp:lastModifiedBy>Mathias</cp:lastModifiedBy>
  <cp:revision>10</cp:revision>
  <dcterms:created xsi:type="dcterms:W3CDTF">2019-03-05T13:13:23Z</dcterms:created>
  <dcterms:modified xsi:type="dcterms:W3CDTF">2019-03-06T11:10:00Z</dcterms:modified>
</cp:coreProperties>
</file>