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61" r:id="rId3"/>
    <p:sldId id="263" r:id="rId4"/>
    <p:sldId id="257" r:id="rId5"/>
    <p:sldId id="258" r:id="rId6"/>
    <p:sldId id="262" r:id="rId7"/>
    <p:sldId id="260" r:id="rId8"/>
    <p:sldId id="259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A5130087-751E-754D-A40D-8CC69D62B682}">
          <p14:sldIdLst>
            <p14:sldId id="256"/>
            <p14:sldId id="261"/>
          </p14:sldIdLst>
        </p14:section>
        <p14:section name="Risikoanalyse" id="{D2B5245D-2173-5746-985A-24BDB09FF853}">
          <p14:sldIdLst>
            <p14:sldId id="263"/>
            <p14:sldId id="257"/>
            <p14:sldId id="258"/>
          </p14:sldIdLst>
        </p14:section>
        <p14:section name="Interessentanalyse" id="{8B600400-645C-B441-9E9A-641AABB22B03}">
          <p14:sldIdLst>
            <p14:sldId id="262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yst layout 1 - Markering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llemlayou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ema til typografi 1 - Markering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yst layou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llemlayou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llemlayout 2 - Marker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yst layou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yst layout 3 - Markering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5/27/21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05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5/27/21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4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45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5/27/21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9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5/27/21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5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5/27/21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9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5/27/21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685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5/27/21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9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5/27/21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5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5/27/21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4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5/27/21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0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54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Papillon_(natation)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FF554147-8B11-46F0-8245-D5AC913BF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494" r="18494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8C1583-1261-464B-80CF-480A5823B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 fontScale="90000"/>
          </a:bodyPr>
          <a:lstStyle/>
          <a:p>
            <a:r>
              <a:rPr lang="da-DK" sz="6000" dirty="0"/>
              <a:t>Delfinen Svømmeklub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4A7924B-C76F-0147-98AD-313456CB5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5156045" cy="1576188"/>
          </a:xfrm>
        </p:spPr>
        <p:txBody>
          <a:bodyPr anchor="t">
            <a:normAutofit/>
          </a:bodyPr>
          <a:lstStyle/>
          <a:p>
            <a:r>
              <a:rPr lang="da-DK" dirty="0"/>
              <a:t>Gruppe 6</a:t>
            </a:r>
          </a:p>
          <a:p>
            <a:r>
              <a:rPr lang="da-DK" sz="1100" dirty="0"/>
              <a:t>(Mathias </a:t>
            </a:r>
            <a:r>
              <a:rPr lang="da-DK" sz="1100" dirty="0" err="1"/>
              <a:t>Reker</a:t>
            </a:r>
            <a:r>
              <a:rPr lang="da-DK" sz="1100" dirty="0"/>
              <a:t>, Andreas Nørby, Jackie Jensen &amp; Mohamad Ibrahim)</a:t>
            </a:r>
          </a:p>
          <a:p>
            <a:endParaRPr lang="da-DK" sz="1100" dirty="0"/>
          </a:p>
          <a:p>
            <a:endParaRPr lang="da-DK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F9D45302-2528-CC44-B6C5-163F6133D030}"/>
              </a:ext>
            </a:extLst>
          </p:cNvPr>
          <p:cNvSpPr txBox="1"/>
          <p:nvPr/>
        </p:nvSpPr>
        <p:spPr>
          <a:xfrm>
            <a:off x="4487333" y="6877878"/>
            <a:ext cx="7704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>
                <a:hlinkClick r:id="rId3" tooltip="https://fr.wikipedia.org/wiki/Papillon_(natation)"/>
              </a:rPr>
              <a:t>Dette billede</a:t>
            </a:r>
            <a:r>
              <a:rPr lang="da-DK" sz="900"/>
              <a:t> efter Ukendt forfatter er licenseret under </a:t>
            </a:r>
            <a:r>
              <a:rPr lang="da-DK" sz="900">
                <a:hlinkClick r:id="rId4" tooltip="https://creativecommons.org/licenses/by-sa/3.0/"/>
              </a:rPr>
              <a:t>CC BY-SA</a:t>
            </a:r>
            <a:endParaRPr lang="da-DK" sz="900"/>
          </a:p>
        </p:txBody>
      </p:sp>
    </p:spTree>
    <p:extLst>
      <p:ext uri="{BB962C8B-B14F-4D97-AF65-F5344CB8AC3E}">
        <p14:creationId xmlns:p14="http://schemas.microsoft.com/office/powerpoint/2010/main" val="195894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ED057-8D4A-7F49-A634-C4BD485A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" name="Sektionszoom 4">
                <a:extLst>
                  <a:ext uri="{FF2B5EF4-FFF2-40B4-BE49-F238E27FC236}">
                    <a16:creationId xmlns:a16="http://schemas.microsoft.com/office/drawing/2014/main" id="{0185BCAC-1706-6C4A-90CE-96529F7BA9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2326936"/>
                  </p:ext>
                </p:extLst>
              </p:nvPr>
            </p:nvGraphicFramePr>
            <p:xfrm>
              <a:off x="1920240" y="313783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D2B5245D-2173-5746-985A-24BDB09FF853}">
                    <psez:zmPr id="{7346A22A-F406-F242-BBF6-B54607716EB2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" name="Sektions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185BCAC-1706-6C4A-90CE-96529F7BA9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20240" y="313783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7" name="Sektionszoom 6">
                <a:extLst>
                  <a:ext uri="{FF2B5EF4-FFF2-40B4-BE49-F238E27FC236}">
                    <a16:creationId xmlns:a16="http://schemas.microsoft.com/office/drawing/2014/main" id="{BEDE552F-7FC0-224C-983C-9E15CEAC2B9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78639982"/>
                  </p:ext>
                </p:extLst>
              </p:nvPr>
            </p:nvGraphicFramePr>
            <p:xfrm>
              <a:off x="6096000" y="313783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8B600400-645C-B441-9E9A-641AABB22B03}">
                    <psez:zmPr id="{C14F8376-BB81-6643-92EE-75422DB82596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" name="Sektions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EDE552F-7FC0-224C-983C-9E15CEAC2B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6000" y="313783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8" name="Tekstfelt 7">
            <a:extLst>
              <a:ext uri="{FF2B5EF4-FFF2-40B4-BE49-F238E27FC236}">
                <a16:creationId xmlns:a16="http://schemas.microsoft.com/office/drawing/2014/main" id="{C4B12F4B-82A3-A84B-8DBF-393366068C94}"/>
              </a:ext>
            </a:extLst>
          </p:cNvPr>
          <p:cNvSpPr txBox="1"/>
          <p:nvPr/>
        </p:nvSpPr>
        <p:spPr>
          <a:xfrm>
            <a:off x="10559143" y="64878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6930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How to Perform an Effective Risk Analysis on Your Business">
            <a:extLst>
              <a:ext uri="{FF2B5EF4-FFF2-40B4-BE49-F238E27FC236}">
                <a16:creationId xmlns:a16="http://schemas.microsoft.com/office/drawing/2014/main" id="{705EEB8C-B116-554F-BA33-3E526C09F4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8" b="763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6A93A1-F96C-EA44-9D82-F00515B1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915" y="910840"/>
            <a:ext cx="4845544" cy="102681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800" dirty="0" err="1">
                <a:solidFill>
                  <a:schemeClr val="bg1"/>
                </a:solidFill>
              </a:rPr>
              <a:t>Risikoanalyse</a:t>
            </a:r>
            <a:endParaRPr lang="en-US" sz="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33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95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6" name="Freeform: Shape 97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107" name="Freeform: Shape 99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8" name="Freeform: Shape 101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AD0CA-757E-E64D-90E5-498F616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da-DK"/>
              <a:t>Risikoanalyse Tabel</a:t>
            </a:r>
          </a:p>
        </p:txBody>
      </p:sp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2E6A1E3E-C194-3541-8EE5-9FB974B62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965054"/>
              </p:ext>
            </p:extLst>
          </p:nvPr>
        </p:nvGraphicFramePr>
        <p:xfrm>
          <a:off x="1553707" y="2393950"/>
          <a:ext cx="7176408" cy="20701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07530">
                  <a:extLst>
                    <a:ext uri="{9D8B030D-6E8A-4147-A177-3AD203B41FA5}">
                      <a16:colId xmlns:a16="http://schemas.microsoft.com/office/drawing/2014/main" val="932653246"/>
                    </a:ext>
                  </a:extLst>
                </a:gridCol>
                <a:gridCol w="1327056">
                  <a:extLst>
                    <a:ext uri="{9D8B030D-6E8A-4147-A177-3AD203B41FA5}">
                      <a16:colId xmlns:a16="http://schemas.microsoft.com/office/drawing/2014/main" val="3497818252"/>
                    </a:ext>
                  </a:extLst>
                </a:gridCol>
                <a:gridCol w="1120911">
                  <a:extLst>
                    <a:ext uri="{9D8B030D-6E8A-4147-A177-3AD203B41FA5}">
                      <a16:colId xmlns:a16="http://schemas.microsoft.com/office/drawing/2014/main" val="1127511544"/>
                    </a:ext>
                  </a:extLst>
                </a:gridCol>
                <a:gridCol w="1120911">
                  <a:extLst>
                    <a:ext uri="{9D8B030D-6E8A-4147-A177-3AD203B41FA5}">
                      <a16:colId xmlns:a16="http://schemas.microsoft.com/office/drawing/2014/main" val="4270441990"/>
                    </a:ext>
                  </a:extLst>
                </a:gridCol>
              </a:tblGrid>
              <a:tr h="2159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Riskoanalyse Tabel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1006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Risiko Moment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Sandsynlighed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Konsekvens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Produkt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63518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En fra gruppen udebliver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2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7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14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31989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Flere fra gruppen udebliver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1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10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10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09045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Sygdom normalt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2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2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4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80731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Sygdom alvorligt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1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7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7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67013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 dirty="0">
                          <a:effectLst/>
                        </a:rPr>
                        <a:t>Opgavens omfang ændres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1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7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7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54386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Forskel på engagement/ambitionsniveau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1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7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7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67697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Mangelfulde test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2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7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14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03356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Forsinkelse i levering af projektet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1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10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 dirty="0">
                          <a:effectLst/>
                        </a:rPr>
                        <a:t>10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39874"/>
                  </a:ext>
                </a:extLst>
              </a:tr>
            </a:tbl>
          </a:graphicData>
        </a:graphic>
      </p:graphicFrame>
      <p:graphicFrame>
        <p:nvGraphicFramePr>
          <p:cNvPr id="28" name="Pladsholder til indhold 4">
            <a:extLst>
              <a:ext uri="{FF2B5EF4-FFF2-40B4-BE49-F238E27FC236}">
                <a16:creationId xmlns:a16="http://schemas.microsoft.com/office/drawing/2014/main" id="{36437941-AC7F-C54D-A960-461B6F588D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61742"/>
              </p:ext>
            </p:extLst>
          </p:nvPr>
        </p:nvGraphicFramePr>
        <p:xfrm>
          <a:off x="8057942" y="5158480"/>
          <a:ext cx="3377475" cy="12573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9223">
                  <a:extLst>
                    <a:ext uri="{9D8B030D-6E8A-4147-A177-3AD203B41FA5}">
                      <a16:colId xmlns:a16="http://schemas.microsoft.com/office/drawing/2014/main" val="747002815"/>
                    </a:ext>
                  </a:extLst>
                </a:gridCol>
                <a:gridCol w="1169126">
                  <a:extLst>
                    <a:ext uri="{9D8B030D-6E8A-4147-A177-3AD203B41FA5}">
                      <a16:colId xmlns:a16="http://schemas.microsoft.com/office/drawing/2014/main" val="1259161610"/>
                    </a:ext>
                  </a:extLst>
                </a:gridCol>
                <a:gridCol w="1169126">
                  <a:extLst>
                    <a:ext uri="{9D8B030D-6E8A-4147-A177-3AD203B41FA5}">
                      <a16:colId xmlns:a16="http://schemas.microsoft.com/office/drawing/2014/main" val="3304451848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Risiko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 dirty="0">
                          <a:effectLst/>
                        </a:rPr>
                        <a:t>Risiko %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Værdi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07655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Meget lav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&lt;10%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1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21820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Lav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10%-25%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2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93019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Moderat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25%-50%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3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067548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Høj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50%-75%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4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994908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Meget Høj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 dirty="0">
                          <a:effectLst/>
                        </a:rPr>
                        <a:t>&gt;75%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 dirty="0">
                          <a:effectLst/>
                        </a:rPr>
                        <a:t>5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0782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57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24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6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28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AD0CA-757E-E64D-90E5-498F616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da-DK"/>
              <a:t>Udvidet Risikoanalyse Tabel</a:t>
            </a:r>
          </a:p>
        </p:txBody>
      </p:sp>
      <p:graphicFrame>
        <p:nvGraphicFramePr>
          <p:cNvPr id="9" name="Pladsholder til indhold 8">
            <a:extLst>
              <a:ext uri="{FF2B5EF4-FFF2-40B4-BE49-F238E27FC236}">
                <a16:creationId xmlns:a16="http://schemas.microsoft.com/office/drawing/2014/main" id="{108A51D1-8E62-AD4E-A660-87AC1170E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996223"/>
              </p:ext>
            </p:extLst>
          </p:nvPr>
        </p:nvGraphicFramePr>
        <p:xfrm>
          <a:off x="1451897" y="2009734"/>
          <a:ext cx="10322038" cy="28385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7725">
                  <a:extLst>
                    <a:ext uri="{9D8B030D-6E8A-4147-A177-3AD203B41FA5}">
                      <a16:colId xmlns:a16="http://schemas.microsoft.com/office/drawing/2014/main" val="1458000875"/>
                    </a:ext>
                  </a:extLst>
                </a:gridCol>
                <a:gridCol w="867215">
                  <a:extLst>
                    <a:ext uri="{9D8B030D-6E8A-4147-A177-3AD203B41FA5}">
                      <a16:colId xmlns:a16="http://schemas.microsoft.com/office/drawing/2014/main" val="2941719474"/>
                    </a:ext>
                  </a:extLst>
                </a:gridCol>
                <a:gridCol w="624128">
                  <a:extLst>
                    <a:ext uri="{9D8B030D-6E8A-4147-A177-3AD203B41FA5}">
                      <a16:colId xmlns:a16="http://schemas.microsoft.com/office/drawing/2014/main" val="3298504549"/>
                    </a:ext>
                  </a:extLst>
                </a:gridCol>
                <a:gridCol w="395768">
                  <a:extLst>
                    <a:ext uri="{9D8B030D-6E8A-4147-A177-3AD203B41FA5}">
                      <a16:colId xmlns:a16="http://schemas.microsoft.com/office/drawing/2014/main" val="3908181176"/>
                    </a:ext>
                  </a:extLst>
                </a:gridCol>
                <a:gridCol w="2104266">
                  <a:extLst>
                    <a:ext uri="{9D8B030D-6E8A-4147-A177-3AD203B41FA5}">
                      <a16:colId xmlns:a16="http://schemas.microsoft.com/office/drawing/2014/main" val="932190949"/>
                    </a:ext>
                  </a:extLst>
                </a:gridCol>
                <a:gridCol w="635051">
                  <a:extLst>
                    <a:ext uri="{9D8B030D-6E8A-4147-A177-3AD203B41FA5}">
                      <a16:colId xmlns:a16="http://schemas.microsoft.com/office/drawing/2014/main" val="3213345620"/>
                    </a:ext>
                  </a:extLst>
                </a:gridCol>
                <a:gridCol w="3635829">
                  <a:extLst>
                    <a:ext uri="{9D8B030D-6E8A-4147-A177-3AD203B41FA5}">
                      <a16:colId xmlns:a16="http://schemas.microsoft.com/office/drawing/2014/main" val="1452206784"/>
                    </a:ext>
                  </a:extLst>
                </a:gridCol>
                <a:gridCol w="682056">
                  <a:extLst>
                    <a:ext uri="{9D8B030D-6E8A-4147-A177-3AD203B41FA5}">
                      <a16:colId xmlns:a16="http://schemas.microsoft.com/office/drawing/2014/main" val="1950592512"/>
                    </a:ext>
                  </a:extLst>
                </a:gridCol>
              </a:tblGrid>
              <a:tr h="211146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 dirty="0">
                          <a:effectLst/>
                        </a:rPr>
                        <a:t>Udvidet </a:t>
                      </a:r>
                      <a:r>
                        <a:rPr lang="da-DK" sz="800" u="none" strike="noStrike" dirty="0" err="1">
                          <a:effectLst/>
                        </a:rPr>
                        <a:t>Riskoanalyse</a:t>
                      </a:r>
                      <a:r>
                        <a:rPr lang="da-DK" sz="800" u="none" strike="noStrike" dirty="0">
                          <a:effectLst/>
                        </a:rPr>
                        <a:t> Tabel</a:t>
                      </a:r>
                      <a:endParaRPr lang="da-DK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22739"/>
                  </a:ext>
                </a:extLst>
              </a:tr>
              <a:tr h="255579"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Risiko Moment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Sandsynlighed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Konsekvens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Produkt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Præventive tiltag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Ansvarlige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Løsning forslag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 dirty="0">
                          <a:effectLst/>
                        </a:rPr>
                        <a:t>Ansvarlige</a:t>
                      </a:r>
                      <a:endParaRPr lang="da-DK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extLst>
                  <a:ext uri="{0D108BD9-81ED-4DB2-BD59-A6C34878D82A}">
                    <a16:rowId xmlns:a16="http://schemas.microsoft.com/office/drawing/2014/main" val="4148021899"/>
                  </a:ext>
                </a:extLst>
              </a:tr>
              <a:tr h="351222"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En fra gruppen udebliver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2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 dirty="0">
                          <a:effectLst/>
                        </a:rPr>
                        <a:t>7</a:t>
                      </a:r>
                      <a:endParaRPr lang="da-DK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14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God kommunikations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Andreas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 dirty="0">
                          <a:effectLst/>
                        </a:rPr>
                        <a:t>Sørge for at spørge ind til gruppe medlemmerne hvis der ikke er nogen der giver lyd fra sig i noget tid</a:t>
                      </a:r>
                      <a:endParaRPr lang="da-DK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Andreas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extLst>
                  <a:ext uri="{0D108BD9-81ED-4DB2-BD59-A6C34878D82A}">
                    <a16:rowId xmlns:a16="http://schemas.microsoft.com/office/drawing/2014/main" val="2763770745"/>
                  </a:ext>
                </a:extLst>
              </a:tr>
              <a:tr h="351222"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 dirty="0">
                          <a:effectLst/>
                        </a:rPr>
                        <a:t>Flere fra gruppen udebliver</a:t>
                      </a:r>
                      <a:endParaRPr lang="da-DK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1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 dirty="0">
                          <a:effectLst/>
                        </a:rPr>
                        <a:t>10</a:t>
                      </a:r>
                      <a:endParaRPr lang="da-DK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10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God kommunikations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Jackie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Sørge for at spørge ind til gruppe medlemmerne hvis der ikke er nogen der giver lyd fra sig i noget tid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Jackie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extLst>
                  <a:ext uri="{0D108BD9-81ED-4DB2-BD59-A6C34878D82A}">
                    <a16:rowId xmlns:a16="http://schemas.microsoft.com/office/drawing/2014/main" val="3352364433"/>
                  </a:ext>
                </a:extLst>
              </a:tr>
              <a:tr h="198725"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Sygdom normalt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2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2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4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Afsprit, hold afstand, tak hensyn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Andreas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Hvis nogen bliver syge, arbejder de med fra teams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Andreas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extLst>
                  <a:ext uri="{0D108BD9-81ED-4DB2-BD59-A6C34878D82A}">
                    <a16:rowId xmlns:a16="http://schemas.microsoft.com/office/drawing/2014/main" val="3547819360"/>
                  </a:ext>
                </a:extLst>
              </a:tr>
              <a:tr h="198725"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Sygdom alvorligt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1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7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7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pas på dig selv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Alle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Genopdeling af opgaver, så den der er alvorlig syg kan skånes 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Mathias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extLst>
                  <a:ext uri="{0D108BD9-81ED-4DB2-BD59-A6C34878D82A}">
                    <a16:rowId xmlns:a16="http://schemas.microsoft.com/office/drawing/2014/main" val="2899935652"/>
                  </a:ext>
                </a:extLst>
              </a:tr>
              <a:tr h="351222"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Opgavens omfang ændres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1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7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7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Sørge for at få eksevekveret på ideer mens der er tid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Mathias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 dirty="0">
                          <a:effectLst/>
                        </a:rPr>
                        <a:t>Ny plan lægges, hvor der evalueres på status og på de ændringer der skal laves</a:t>
                      </a:r>
                      <a:endParaRPr lang="da-DK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Mathias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extLst>
                  <a:ext uri="{0D108BD9-81ED-4DB2-BD59-A6C34878D82A}">
                    <a16:rowId xmlns:a16="http://schemas.microsoft.com/office/drawing/2014/main" val="4023730969"/>
                  </a:ext>
                </a:extLst>
              </a:tr>
              <a:tr h="351222"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Forskel på engagement/ambitionsniveau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1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7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7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Sørge for at få talt om hvad man har af forventninger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Mohamad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Hvis folk er uenige, så skal der findes en mellemvej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Mohamad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extLst>
                  <a:ext uri="{0D108BD9-81ED-4DB2-BD59-A6C34878D82A}">
                    <a16:rowId xmlns:a16="http://schemas.microsoft.com/office/drawing/2014/main" val="3575664625"/>
                  </a:ext>
                </a:extLst>
              </a:tr>
              <a:tr h="198725"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Mangelfulde test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2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7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14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En person der går op i at tests laves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Jackie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Sikre at programmet virker, igennem brugertests 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Jackie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extLst>
                  <a:ext uri="{0D108BD9-81ED-4DB2-BD59-A6C34878D82A}">
                    <a16:rowId xmlns:a16="http://schemas.microsoft.com/office/drawing/2014/main" val="3183186993"/>
                  </a:ext>
                </a:extLst>
              </a:tr>
              <a:tr h="351222"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Forsinkelse i levering af projektet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1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10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10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En person sørger for at aflevere projektet til tiden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Mohamad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>
                          <a:effectLst/>
                        </a:rPr>
                        <a:t>Sørge for at projektet afleveres til tiden</a:t>
                      </a:r>
                      <a:endParaRPr lang="da-DK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800" u="none" strike="noStrike" dirty="0">
                          <a:effectLst/>
                        </a:rPr>
                        <a:t>Mohamad</a:t>
                      </a:r>
                      <a:endParaRPr lang="da-DK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3" marR="4983" marT="4983" marB="0" anchor="b"/>
                </a:tc>
                <a:extLst>
                  <a:ext uri="{0D108BD9-81ED-4DB2-BD59-A6C34878D82A}">
                    <a16:rowId xmlns:a16="http://schemas.microsoft.com/office/drawing/2014/main" val="772737716"/>
                  </a:ext>
                </a:extLst>
              </a:tr>
            </a:tbl>
          </a:graphicData>
        </a:graphic>
      </p:graphicFrame>
      <p:graphicFrame>
        <p:nvGraphicFramePr>
          <p:cNvPr id="26" name="Tabel 25">
            <a:extLst>
              <a:ext uri="{FF2B5EF4-FFF2-40B4-BE49-F238E27FC236}">
                <a16:creationId xmlns:a16="http://schemas.microsoft.com/office/drawing/2014/main" id="{C2CCE016-2B15-DE49-9ABE-26388D528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25224"/>
              </p:ext>
            </p:extLst>
          </p:nvPr>
        </p:nvGraphicFramePr>
        <p:xfrm>
          <a:off x="9249203" y="5332432"/>
          <a:ext cx="2186214" cy="1041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3107">
                  <a:extLst>
                    <a:ext uri="{9D8B030D-6E8A-4147-A177-3AD203B41FA5}">
                      <a16:colId xmlns:a16="http://schemas.microsoft.com/office/drawing/2014/main" val="339112370"/>
                    </a:ext>
                  </a:extLst>
                </a:gridCol>
                <a:gridCol w="1093107">
                  <a:extLst>
                    <a:ext uri="{9D8B030D-6E8A-4147-A177-3AD203B41FA5}">
                      <a16:colId xmlns:a16="http://schemas.microsoft.com/office/drawing/2014/main" val="3485070277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Risiko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Værdi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35665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 dirty="0">
                          <a:effectLst/>
                        </a:rPr>
                        <a:t>Ubetydelig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1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4911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Tålelig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3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64574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Alvorlig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>
                          <a:effectLst/>
                        </a:rPr>
                        <a:t>7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518454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 dirty="0">
                          <a:effectLst/>
                        </a:rPr>
                        <a:t>Katastrofal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 dirty="0">
                          <a:effectLst/>
                        </a:rPr>
                        <a:t>10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9861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83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How can one become more affectionate? - Quora">
            <a:extLst>
              <a:ext uri="{FF2B5EF4-FFF2-40B4-BE49-F238E27FC236}">
                <a16:creationId xmlns:a16="http://schemas.microsoft.com/office/drawing/2014/main" id="{4F065BD1-5970-BC4E-BC16-CFFF367DED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9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FEB8B8-59E8-F04A-8D7E-4B4AC344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024" y="3317943"/>
            <a:ext cx="5618431" cy="328520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800" dirty="0" err="1">
                <a:solidFill>
                  <a:schemeClr val="bg1"/>
                </a:solidFill>
              </a:rPr>
              <a:t>Interessentanalyse</a:t>
            </a:r>
            <a:endParaRPr lang="en-US" sz="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30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DBA91C-7355-CF4A-88B5-9857587E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da-DK" dirty="0"/>
              <a:t>Hvem er interessenterne?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DF53F3F1-9B2A-C94C-8C27-D905F24B5652}"/>
              </a:ext>
            </a:extLst>
          </p:cNvPr>
          <p:cNvSpPr txBox="1"/>
          <p:nvPr/>
        </p:nvSpPr>
        <p:spPr>
          <a:xfrm>
            <a:off x="1556657" y="2057400"/>
            <a:ext cx="9878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har valgt at bruge os selv og underviserne som interessenterne, da vi ikke ved meget omkring personerne i opgaven:</a:t>
            </a:r>
          </a:p>
          <a:p>
            <a:endParaRPr lang="da-DK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/>
              <a:t>Underviserne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/>
              <a:t>Skolen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/>
              <a:t>Mathias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/>
              <a:t>Andreas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/>
              <a:t>Jackie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/>
              <a:t>Mohamad</a:t>
            </a:r>
          </a:p>
        </p:txBody>
      </p:sp>
    </p:spTree>
    <p:extLst>
      <p:ext uri="{BB962C8B-B14F-4D97-AF65-F5344CB8AC3E}">
        <p14:creationId xmlns:p14="http://schemas.microsoft.com/office/powerpoint/2010/main" val="248133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735579-F9F3-8E40-B980-BC37C060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da-DK" dirty="0"/>
              <a:t>Interessent Analyse</a:t>
            </a:r>
          </a:p>
        </p:txBody>
      </p:sp>
      <p:graphicFrame>
        <p:nvGraphicFramePr>
          <p:cNvPr id="4" name="Pladsholder til indhold 3">
            <a:extLst>
              <a:ext uri="{FF2B5EF4-FFF2-40B4-BE49-F238E27FC236}">
                <a16:creationId xmlns:a16="http://schemas.microsoft.com/office/drawing/2014/main" id="{BE8B69D3-DDCA-A74A-86BF-E3A106CF2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236371"/>
              </p:ext>
            </p:extLst>
          </p:nvPr>
        </p:nvGraphicFramePr>
        <p:xfrm>
          <a:off x="1578429" y="2113649"/>
          <a:ext cx="9460140" cy="32094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1620">
                  <a:extLst>
                    <a:ext uri="{9D8B030D-6E8A-4147-A177-3AD203B41FA5}">
                      <a16:colId xmlns:a16="http://schemas.microsoft.com/office/drawing/2014/main" val="648713198"/>
                    </a:ext>
                  </a:extLst>
                </a:gridCol>
                <a:gridCol w="1170504">
                  <a:extLst>
                    <a:ext uri="{9D8B030D-6E8A-4147-A177-3AD203B41FA5}">
                      <a16:colId xmlns:a16="http://schemas.microsoft.com/office/drawing/2014/main" val="423276873"/>
                    </a:ext>
                  </a:extLst>
                </a:gridCol>
                <a:gridCol w="1273924">
                  <a:extLst>
                    <a:ext uri="{9D8B030D-6E8A-4147-A177-3AD203B41FA5}">
                      <a16:colId xmlns:a16="http://schemas.microsoft.com/office/drawing/2014/main" val="207236267"/>
                    </a:ext>
                  </a:extLst>
                </a:gridCol>
                <a:gridCol w="1311575">
                  <a:extLst>
                    <a:ext uri="{9D8B030D-6E8A-4147-A177-3AD203B41FA5}">
                      <a16:colId xmlns:a16="http://schemas.microsoft.com/office/drawing/2014/main" val="845261186"/>
                    </a:ext>
                  </a:extLst>
                </a:gridCol>
                <a:gridCol w="1755576">
                  <a:extLst>
                    <a:ext uri="{9D8B030D-6E8A-4147-A177-3AD203B41FA5}">
                      <a16:colId xmlns:a16="http://schemas.microsoft.com/office/drawing/2014/main" val="4225140919"/>
                    </a:ext>
                  </a:extLst>
                </a:gridCol>
                <a:gridCol w="1481645">
                  <a:extLst>
                    <a:ext uri="{9D8B030D-6E8A-4147-A177-3AD203B41FA5}">
                      <a16:colId xmlns:a16="http://schemas.microsoft.com/office/drawing/2014/main" val="1075068871"/>
                    </a:ext>
                  </a:extLst>
                </a:gridCol>
                <a:gridCol w="1815296">
                  <a:extLst>
                    <a:ext uri="{9D8B030D-6E8A-4147-A177-3AD203B41FA5}">
                      <a16:colId xmlns:a16="http://schemas.microsoft.com/office/drawing/2014/main" val="310880178"/>
                    </a:ext>
                  </a:extLst>
                </a:gridCol>
              </a:tblGrid>
              <a:tr h="232431"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Intressenter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 dirty="0">
                          <a:effectLst/>
                        </a:rPr>
                        <a:t>Deres Mål</a:t>
                      </a:r>
                      <a:endParaRPr lang="da-DK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Tidligere reaktioner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Hvad der kan forventes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Indvirkning pos/neg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Mulig fremtidlig reaktion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Ideer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extLst>
                  <a:ext uri="{0D108BD9-81ED-4DB2-BD59-A6C34878D82A}">
                    <a16:rowId xmlns:a16="http://schemas.microsoft.com/office/drawing/2014/main" val="4688586"/>
                  </a:ext>
                </a:extLst>
              </a:tr>
              <a:tr h="384898"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Undervisere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At lære os ting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Gav udtryk for at der manglede dokumentation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Stille og roligt dialog omkring afleveringen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Vil nok være negativt indstillede hvis vi ikke aflevere dokumentation, ellers ok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Tilfredsstillet af dokumentation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Sørge for at der er dokumentation, og at koden er let læselig, sørge for at melde os på vejledning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extLst>
                  <a:ext uri="{0D108BD9-81ED-4DB2-BD59-A6C34878D82A}">
                    <a16:rowId xmlns:a16="http://schemas.microsoft.com/office/drawing/2014/main" val="2037336272"/>
                  </a:ext>
                </a:extLst>
              </a:tr>
              <a:tr h="502923"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Skolen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Engagere os og sikre at vi har de bedste forudsætninger for at bestå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Skabe et miljø så vi ønsker at forsætte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Sociale arragementer og at teknikken virker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Vil nok være negativt indstillet hvis vi ikke afleverer men positivt indstillet hvis vi aflevere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Fotsætter med at skabe et miljø man ønsker at være en del i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En kombination af det sociale samt det faglige for at favne så mange som muligt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extLst>
                  <a:ext uri="{0D108BD9-81ED-4DB2-BD59-A6C34878D82A}">
                    <a16:rowId xmlns:a16="http://schemas.microsoft.com/office/drawing/2014/main" val="320760962"/>
                  </a:ext>
                </a:extLst>
              </a:tr>
              <a:tr h="502923"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Andreas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Bestå og aflevere et kognitivt stimulerende projekt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Stille og rolig, hjælpsom og er klar til at give den gas - kommer lidt på et sidespor nogengange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At opgaven løses på et tilfredstillende niveau, og at der bruges den nødvendige tid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Vil nok være negativt indstillet hvis han skal løfte hele byrden, men er positiv indstillet i forhold til at hjælpe andre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 dirty="0">
                          <a:effectLst/>
                        </a:rPr>
                        <a:t>Kan nægte at fortsætte i gruppen, hvis der ikke er en ligelig fordeling af arbejdet og ambitions niveauet</a:t>
                      </a:r>
                      <a:endParaRPr lang="da-DK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Fordel arbejdet ligeligt og forventningsafstem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extLst>
                  <a:ext uri="{0D108BD9-81ED-4DB2-BD59-A6C34878D82A}">
                    <a16:rowId xmlns:a16="http://schemas.microsoft.com/office/drawing/2014/main" val="416829586"/>
                  </a:ext>
                </a:extLst>
              </a:tr>
              <a:tr h="620948"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Mohamad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Bestå opgaven, lære noget mere om design, kodestandarter og navngivnings konventioner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Kan godt miste overblikket, hvis det bliver for stort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Gør sit bedste, vil gerne bruge tid på projektet og lære nye ting hvis nødvendigt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Vil nok være negativt indstillet hvis han ikke aner hvad der forgår, men er positivt indstillet så længe der er dialog omkring det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Kan nægte  ikke at lave noget, hvis det er uden for scope af projektet og hvis tiden ikke er til det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 dirty="0">
                          <a:effectLst/>
                        </a:rPr>
                        <a:t>Fordel arbejdet ligeligt og forventningsafstem</a:t>
                      </a:r>
                      <a:endParaRPr lang="da-DK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extLst>
                  <a:ext uri="{0D108BD9-81ED-4DB2-BD59-A6C34878D82A}">
                    <a16:rowId xmlns:a16="http://schemas.microsoft.com/office/drawing/2014/main" val="3899164721"/>
                  </a:ext>
                </a:extLst>
              </a:tr>
              <a:tr h="462368"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Jackie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Bestå opgaven og kodestandarter og sammentsætning af kode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Er meget afslappet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Yder sin bedste indsats, er klar på at investere tid i projektet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Vil nok være negativt indstillet hvis man bliver overset, og ikke får meningsfulde opgaver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Kan måske falde lidt i baggrunden hvis han bliver overset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Fordel arbejdet ligeligt og forventningsafstem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extLst>
                  <a:ext uri="{0D108BD9-81ED-4DB2-BD59-A6C34878D82A}">
                    <a16:rowId xmlns:a16="http://schemas.microsoft.com/office/drawing/2014/main" val="3660870827"/>
                  </a:ext>
                </a:extLst>
              </a:tr>
              <a:tr h="502923"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Mathias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Primære mål, blive dygtigere til at kode og bestå opgaven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Stille og rolig, hjælpsom og er klar til at give den gas - kommer lidt på et sidespor nogengange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Går op i at det kode han skriver er pæn kode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Vil nok være negativt indstillet hvis han skal løfte hele byrden, men er positiv indstillet i forhold til at hjælpe andre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>
                          <a:effectLst/>
                        </a:rPr>
                        <a:t>Kan nægte at fortsætte i gruppen, hvis der ikke er en ligelig fordeling af arbejdet og ambitions niveauet</a:t>
                      </a:r>
                      <a:endParaRPr lang="da-DK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700" u="none" strike="noStrike" dirty="0">
                          <a:effectLst/>
                        </a:rPr>
                        <a:t>Fordel arbejdet ligeligt og forventningsafstem</a:t>
                      </a:r>
                      <a:endParaRPr lang="da-DK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15" marR="2315" marT="2315" marB="0" anchor="b"/>
                </a:tc>
                <a:extLst>
                  <a:ext uri="{0D108BD9-81ED-4DB2-BD59-A6C34878D82A}">
                    <a16:rowId xmlns:a16="http://schemas.microsoft.com/office/drawing/2014/main" val="4150321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90700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282441"/>
      </a:dk2>
      <a:lt2>
        <a:srgbClr val="E3E8E2"/>
      </a:lt2>
      <a:accent1>
        <a:srgbClr val="BF45CA"/>
      </a:accent1>
      <a:accent2>
        <a:srgbClr val="7634B9"/>
      </a:accent2>
      <a:accent3>
        <a:srgbClr val="5045CA"/>
      </a:accent3>
      <a:accent4>
        <a:srgbClr val="3460B9"/>
      </a:accent4>
      <a:accent5>
        <a:srgbClr val="45AACA"/>
      </a:accent5>
      <a:accent6>
        <a:srgbClr val="33B6A0"/>
      </a:accent6>
      <a:hlink>
        <a:srgbClr val="3F8A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879</Words>
  <Application>Microsoft Macintosh PowerPoint</Application>
  <PresentationFormat>Widescreen</PresentationFormat>
  <Paragraphs>206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3" baseType="lpstr">
      <vt:lpstr>Meiryo</vt:lpstr>
      <vt:lpstr>Arial</vt:lpstr>
      <vt:lpstr>Calibri</vt:lpstr>
      <vt:lpstr>Corbel</vt:lpstr>
      <vt:lpstr>SketchLinesVTI</vt:lpstr>
      <vt:lpstr>Delfinen Svømmeklub</vt:lpstr>
      <vt:lpstr>Agenda</vt:lpstr>
      <vt:lpstr>Risikoanalyse</vt:lpstr>
      <vt:lpstr>Risikoanalyse Tabel</vt:lpstr>
      <vt:lpstr>Udvidet Risikoanalyse Tabel</vt:lpstr>
      <vt:lpstr>Interessentanalyse</vt:lpstr>
      <vt:lpstr>Hvem er interessenterne?</vt:lpstr>
      <vt:lpstr>Interessent Analyse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Marios Pizza-Bar</dc:title>
  <dc:creator>Mohamad Jaber Ibrahim</dc:creator>
  <cp:lastModifiedBy>Mohamad Jaber Ibrahim</cp:lastModifiedBy>
  <cp:revision>13</cp:revision>
  <dcterms:created xsi:type="dcterms:W3CDTF">2021-04-25T15:42:27Z</dcterms:created>
  <dcterms:modified xsi:type="dcterms:W3CDTF">2021-05-27T08:00:03Z</dcterms:modified>
</cp:coreProperties>
</file>