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66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822F-53B9-0E4B-8282-859750C18CF5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16522-C252-4341-96F5-060BC292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16522-C252-4341-96F5-060BC292DD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2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0C42A-4E25-9F41-A5CC-5A55AC7CEBCA}" type="datetimeFigureOut">
              <a:rPr lang="en-US" smtClean="0"/>
              <a:t>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E3AF-CEA4-6141-BF4A-C22406278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0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Worth 40% of your grade</a:t>
            </a:r>
          </a:p>
          <a:p>
            <a:pPr lvl="1"/>
            <a:r>
              <a:rPr lang="en-US" dirty="0" smtClean="0"/>
              <a:t>20% paper</a:t>
            </a:r>
          </a:p>
          <a:p>
            <a:pPr lvl="2"/>
            <a:r>
              <a:rPr lang="en-US" dirty="0" smtClean="0"/>
              <a:t>~&lt;15 pages double-spaced including figures/refs</a:t>
            </a:r>
          </a:p>
          <a:p>
            <a:pPr lvl="3"/>
            <a:r>
              <a:rPr lang="en-US" dirty="0" smtClean="0"/>
              <a:t>Introduction</a:t>
            </a:r>
          </a:p>
          <a:p>
            <a:pPr lvl="3"/>
            <a:r>
              <a:rPr lang="en-US" dirty="0" smtClean="0"/>
              <a:t>Objectives</a:t>
            </a:r>
          </a:p>
          <a:p>
            <a:pPr lvl="3"/>
            <a:r>
              <a:rPr lang="en-US" dirty="0" smtClean="0"/>
              <a:t>Methods</a:t>
            </a:r>
          </a:p>
          <a:p>
            <a:pPr lvl="3"/>
            <a:r>
              <a:rPr lang="en-US" dirty="0" smtClean="0"/>
              <a:t>Results/Analysis</a:t>
            </a:r>
          </a:p>
          <a:p>
            <a:pPr lvl="3"/>
            <a:r>
              <a:rPr lang="en-US" dirty="0" smtClean="0"/>
              <a:t>Discussion</a:t>
            </a:r>
          </a:p>
          <a:p>
            <a:pPr lvl="3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20% presentation</a:t>
            </a:r>
          </a:p>
          <a:p>
            <a:pPr lvl="2"/>
            <a:r>
              <a:rPr lang="en-US" dirty="0" smtClean="0"/>
              <a:t>In-class </a:t>
            </a:r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</a:p>
          <a:p>
            <a:pPr lvl="2"/>
            <a:r>
              <a:rPr lang="en-US" dirty="0" smtClean="0"/>
              <a:t>Timing to be determined (~10-15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your groups</a:t>
            </a:r>
          </a:p>
          <a:p>
            <a:pPr lvl="1"/>
            <a:r>
              <a:rPr lang="en-US" dirty="0" smtClean="0"/>
              <a:t># </a:t>
            </a:r>
            <a:r>
              <a:rPr lang="en-US" dirty="0" smtClean="0"/>
              <a:t>members: min 3; max 5</a:t>
            </a:r>
            <a:endParaRPr lang="en-US" dirty="0" smtClean="0"/>
          </a:p>
          <a:p>
            <a:pPr lvl="1"/>
            <a:r>
              <a:rPr lang="en-US" dirty="0" smtClean="0"/>
              <a:t>Individual projects acceptable if desired (but talk to me first)</a:t>
            </a:r>
          </a:p>
          <a:p>
            <a:pPr lvl="1"/>
            <a:endParaRPr lang="en-US" dirty="0"/>
          </a:p>
          <a:p>
            <a:r>
              <a:rPr lang="en-US" dirty="0" smtClean="0"/>
              <a:t>Projects will be evaluated with group size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possibilities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700" dirty="0" smtClean="0"/>
              <a:t>Applied Genomics Project – you will conduct an original analysis or reproduce a previous analysis (from literature)</a:t>
            </a:r>
          </a:p>
          <a:p>
            <a:pPr marL="514350" indent="-514350">
              <a:buAutoNum type="arabicPeriod"/>
            </a:pPr>
            <a:endParaRPr lang="en-US" sz="2700" dirty="0"/>
          </a:p>
          <a:p>
            <a:pPr marL="514350" indent="-514350">
              <a:buAutoNum type="arabicPeriod"/>
            </a:pPr>
            <a:r>
              <a:rPr lang="en-US" sz="2700" dirty="0" smtClean="0"/>
              <a:t>Review – Write a review of a recent genomics paper (2013+) and include a small analysis component</a:t>
            </a:r>
          </a:p>
          <a:p>
            <a:pPr marL="514350" indent="-514350">
              <a:buAutoNum type="arabicPeriod"/>
            </a:pPr>
            <a:endParaRPr lang="en-US" sz="2700" dirty="0"/>
          </a:p>
          <a:p>
            <a:pPr marL="514350" indent="-514350">
              <a:buAutoNum type="arabicPeriod"/>
            </a:pPr>
            <a:r>
              <a:rPr lang="en-US" sz="2700" dirty="0" smtClean="0"/>
              <a:t>Tutorial – Construct a tutorial for a genomics software tool or analysis pipeline including a demonstration example</a:t>
            </a:r>
          </a:p>
        </p:txBody>
      </p:sp>
    </p:spTree>
    <p:extLst>
      <p:ext uri="{BB962C8B-B14F-4D97-AF65-F5344CB8AC3E}">
        <p14:creationId xmlns:p14="http://schemas.microsoft.com/office/powerpoint/2010/main" val="71743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Applied Genomics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topic within genomics that interests you</a:t>
            </a:r>
          </a:p>
          <a:p>
            <a:pPr lvl="1"/>
            <a:r>
              <a:rPr lang="en-US" dirty="0" smtClean="0"/>
              <a:t>How? Start by thinking of an interesting….</a:t>
            </a:r>
          </a:p>
          <a:p>
            <a:pPr lvl="2"/>
            <a:r>
              <a:rPr lang="en-US" dirty="0" smtClean="0"/>
              <a:t>Species / species comparison</a:t>
            </a:r>
          </a:p>
          <a:p>
            <a:pPr lvl="2"/>
            <a:r>
              <a:rPr lang="en-US" dirty="0" smtClean="0"/>
              <a:t>Gene(s) / gene comparison</a:t>
            </a:r>
          </a:p>
          <a:p>
            <a:pPr lvl="2"/>
            <a:r>
              <a:rPr lang="en-US" dirty="0" smtClean="0"/>
              <a:t>Disease</a:t>
            </a:r>
          </a:p>
          <a:p>
            <a:pPr lvl="2"/>
            <a:r>
              <a:rPr lang="en-US" dirty="0" smtClean="0"/>
              <a:t>Biological function</a:t>
            </a:r>
          </a:p>
          <a:p>
            <a:pPr lvl="2"/>
            <a:r>
              <a:rPr lang="en-US" dirty="0" smtClean="0"/>
              <a:t>Genomic Analysis Method</a:t>
            </a:r>
          </a:p>
          <a:p>
            <a:endParaRPr lang="en-US" dirty="0"/>
          </a:p>
          <a:p>
            <a:r>
              <a:rPr lang="en-US" dirty="0" smtClean="0"/>
              <a:t>You will perform a NEW or reproduce a PREVIOUS analysis of genomic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1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Assembly</a:t>
            </a:r>
          </a:p>
          <a:p>
            <a:pPr lvl="1"/>
            <a:r>
              <a:rPr lang="en-US" sz="1600" dirty="0"/>
              <a:t>Download the raw reads associated with a genome paper and attempt to re-assemble the genome by yourself – compare your result to the existing assembly</a:t>
            </a:r>
          </a:p>
          <a:p>
            <a:endParaRPr lang="en-US" sz="2000" dirty="0" smtClean="0"/>
          </a:p>
          <a:p>
            <a:r>
              <a:rPr lang="en-US" sz="2000" dirty="0" smtClean="0"/>
              <a:t>Sequence analysis</a:t>
            </a:r>
          </a:p>
          <a:p>
            <a:pPr lvl="1"/>
            <a:r>
              <a:rPr lang="en-US" sz="1600" dirty="0" smtClean="0"/>
              <a:t>Apply several gene-finders to a genome of interest and compare their results</a:t>
            </a:r>
          </a:p>
          <a:p>
            <a:pPr lvl="1"/>
            <a:r>
              <a:rPr lang="en-US" sz="1600" dirty="0" smtClean="0"/>
              <a:t>For a genome of interest, count the most abundant k-</a:t>
            </a:r>
            <a:r>
              <a:rPr lang="en-US" sz="1600" dirty="0" err="1" smtClean="0"/>
              <a:t>mers</a:t>
            </a:r>
            <a:r>
              <a:rPr lang="en-US" sz="1600" dirty="0" smtClean="0"/>
              <a:t>, and interpret what they represent biologically</a:t>
            </a:r>
          </a:p>
          <a:p>
            <a:pPr lvl="1"/>
            <a:r>
              <a:rPr lang="en-US" sz="1600" dirty="0" smtClean="0"/>
              <a:t>Analyze abundant k-</a:t>
            </a:r>
            <a:r>
              <a:rPr lang="en-US" sz="1600" dirty="0" err="1" smtClean="0"/>
              <a:t>mers</a:t>
            </a:r>
            <a:r>
              <a:rPr lang="en-US" sz="1600" dirty="0" smtClean="0"/>
              <a:t> in bacterial promoter regions in an attempt to predict key regulatory motifs</a:t>
            </a:r>
          </a:p>
          <a:p>
            <a:pPr lvl="1"/>
            <a:r>
              <a:rPr lang="en-US" sz="1600" dirty="0" smtClean="0"/>
              <a:t>Compare promoter regions from different sets of genes (e.g., one pathway versus another)</a:t>
            </a:r>
          </a:p>
          <a:p>
            <a:pPr lvl="1"/>
            <a:r>
              <a:rPr lang="en-US" sz="1600" dirty="0" smtClean="0"/>
              <a:t>Use Artemis or the UCSC genome browser to inspect and analyze a genomic region of interest within a genome of interest</a:t>
            </a:r>
          </a:p>
          <a:p>
            <a:endParaRPr lang="en-US" sz="2000" dirty="0"/>
          </a:p>
          <a:p>
            <a:r>
              <a:rPr lang="en-US" sz="2000" dirty="0" smtClean="0"/>
              <a:t>Phylogenetic analysis</a:t>
            </a:r>
          </a:p>
          <a:p>
            <a:pPr lvl="1"/>
            <a:r>
              <a:rPr lang="en-US" sz="1600" dirty="0" smtClean="0"/>
              <a:t>Scan one or more proteomes for a protein or domain family of interest and perform a phylogenetic analysis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76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Comparative genomics</a:t>
            </a:r>
          </a:p>
          <a:p>
            <a:pPr lvl="1"/>
            <a:r>
              <a:rPr lang="en-US" sz="1600" dirty="0" smtClean="0"/>
              <a:t>Pick one or more genes/proteins of interest and compare its detected abundance across a range of genomes of interest</a:t>
            </a:r>
          </a:p>
          <a:p>
            <a:pPr lvl="1"/>
            <a:r>
              <a:rPr lang="en-US" sz="1600" dirty="0" smtClean="0"/>
              <a:t>Compare orthologous protein or DNA sequences across organisms and inspect the alignment for possible function-altering mutations</a:t>
            </a:r>
          </a:p>
          <a:p>
            <a:pPr lvl="1"/>
            <a:r>
              <a:rPr lang="en-US" sz="1600" dirty="0" smtClean="0"/>
              <a:t>Predict and compare functional profiles for two or more organisms</a:t>
            </a:r>
          </a:p>
          <a:p>
            <a:pPr lvl="1"/>
            <a:r>
              <a:rPr lang="en-US" sz="1600" dirty="0" smtClean="0"/>
              <a:t>Perform a </a:t>
            </a:r>
            <a:r>
              <a:rPr lang="en-US" sz="1600" dirty="0" err="1" smtClean="0"/>
              <a:t>synteny</a:t>
            </a:r>
            <a:r>
              <a:rPr lang="en-US" sz="1600" dirty="0" smtClean="0"/>
              <a:t> analysis to identify patterns of </a:t>
            </a:r>
            <a:r>
              <a:rPr lang="en-US" sz="1600" dirty="0" err="1" smtClean="0"/>
              <a:t>synteny</a:t>
            </a:r>
            <a:r>
              <a:rPr lang="en-US" sz="1600" dirty="0" smtClean="0"/>
              <a:t> or large-scale structural rearrangements between closely related species</a:t>
            </a:r>
          </a:p>
          <a:p>
            <a:pPr lvl="1"/>
            <a:r>
              <a:rPr lang="en-US" sz="1600" dirty="0" smtClean="0"/>
              <a:t>Scan a genomic region of interest for novel conserved non-coding elements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Others?</a:t>
            </a:r>
            <a:endParaRPr lang="en-US" sz="1600" dirty="0" smtClean="0"/>
          </a:p>
          <a:p>
            <a:pPr lvl="1"/>
            <a:r>
              <a:rPr lang="en-US" sz="1600" dirty="0" smtClean="0"/>
              <a:t>Programming</a:t>
            </a:r>
          </a:p>
          <a:p>
            <a:pPr lvl="1"/>
            <a:r>
              <a:rPr lang="en-US" sz="1600" dirty="0" smtClean="0"/>
              <a:t>Advanced topics – </a:t>
            </a:r>
            <a:r>
              <a:rPr lang="en-US" sz="1600" dirty="0" err="1" smtClean="0"/>
              <a:t>Metagenomics</a:t>
            </a:r>
            <a:r>
              <a:rPr lang="en-US" sz="1600" dirty="0" smtClean="0"/>
              <a:t>, GWAS, NGS analysis, …, just talk to me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542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 articles from the following journals:</a:t>
            </a:r>
          </a:p>
          <a:p>
            <a:pPr lvl="1"/>
            <a:r>
              <a:rPr lang="en-US" dirty="0" smtClean="0"/>
              <a:t>Genome Research</a:t>
            </a:r>
          </a:p>
          <a:p>
            <a:pPr lvl="1"/>
            <a:r>
              <a:rPr lang="en-US" dirty="0" smtClean="0"/>
              <a:t>Genome Biology</a:t>
            </a:r>
          </a:p>
          <a:p>
            <a:pPr lvl="1"/>
            <a:r>
              <a:rPr lang="en-US" dirty="0" smtClean="0"/>
              <a:t>Genome Biology and Evolution</a:t>
            </a:r>
          </a:p>
          <a:p>
            <a:pPr lvl="1"/>
            <a:r>
              <a:rPr lang="en-US" dirty="0" smtClean="0"/>
              <a:t>BMC Genomics</a:t>
            </a:r>
          </a:p>
          <a:p>
            <a:pPr lvl="1"/>
            <a:r>
              <a:rPr lang="en-US" dirty="0" err="1" smtClean="0"/>
              <a:t>PLoS</a:t>
            </a:r>
            <a:r>
              <a:rPr lang="en-US" dirty="0" smtClean="0"/>
              <a:t> Computational Biology</a:t>
            </a:r>
          </a:p>
          <a:p>
            <a:pPr lvl="1"/>
            <a:r>
              <a:rPr lang="en-US" dirty="0"/>
              <a:t>BMC Bioinformatics</a:t>
            </a:r>
          </a:p>
          <a:p>
            <a:pPr lvl="1"/>
            <a:r>
              <a:rPr lang="en-US" dirty="0" smtClean="0"/>
              <a:t>Bioinformatics</a:t>
            </a:r>
          </a:p>
          <a:p>
            <a:pPr lvl="1"/>
            <a:r>
              <a:rPr lang="en-US" dirty="0" smtClean="0"/>
              <a:t>Nucleic Acids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0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and Tutorial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2. Review</a:t>
            </a:r>
            <a:endParaRPr lang="en-US" dirty="0" smtClean="0"/>
          </a:p>
          <a:p>
            <a:pPr lvl="1"/>
            <a:r>
              <a:rPr lang="en-US" dirty="0" smtClean="0"/>
              <a:t>Thoroughly review one or more recent genomics papers (2013+) on a topic that interests you</a:t>
            </a:r>
          </a:p>
          <a:p>
            <a:pPr lvl="1"/>
            <a:r>
              <a:rPr lang="en-US" dirty="0" smtClean="0"/>
              <a:t>Must perform a small analysis or visualization that is tied to the topic in your review</a:t>
            </a:r>
          </a:p>
          <a:p>
            <a:pPr lvl="1"/>
            <a:endParaRPr lang="en-US" dirty="0"/>
          </a:p>
          <a:p>
            <a:r>
              <a:rPr lang="en-US" dirty="0" smtClean="0"/>
              <a:t>3. Tutorial</a:t>
            </a:r>
            <a:endParaRPr lang="en-US" dirty="0" smtClean="0"/>
          </a:p>
          <a:p>
            <a:pPr lvl="1"/>
            <a:r>
              <a:rPr lang="en-US" dirty="0" smtClean="0"/>
              <a:t>Develop a tutorial for a genomics software or analysis pipeline</a:t>
            </a:r>
          </a:p>
          <a:p>
            <a:pPr lvl="1"/>
            <a:r>
              <a:rPr lang="en-US" dirty="0" smtClean="0"/>
              <a:t>Include what the analysis predicts, its main parameters, command-line usage, and a demonstration example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93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544</Words>
  <Application>Microsoft Macintosh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Group Projects</vt:lpstr>
      <vt:lpstr>Project overview</vt:lpstr>
      <vt:lpstr>Group selection</vt:lpstr>
      <vt:lpstr>Three possibilities for project</vt:lpstr>
      <vt:lpstr>1. Applied Genomics Project</vt:lpstr>
      <vt:lpstr>Examples</vt:lpstr>
      <vt:lpstr>Examples</vt:lpstr>
      <vt:lpstr>For more ideas</vt:lpstr>
      <vt:lpstr>Review and Tutorial Options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unix command-line</dc:title>
  <dc:creator>Andrew Doxey</dc:creator>
  <cp:lastModifiedBy>Andrew</cp:lastModifiedBy>
  <cp:revision>107</cp:revision>
  <dcterms:created xsi:type="dcterms:W3CDTF">2015-05-20T16:44:13Z</dcterms:created>
  <dcterms:modified xsi:type="dcterms:W3CDTF">2017-09-28T11:17:30Z</dcterms:modified>
</cp:coreProperties>
</file>