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808C-CFB2-47B9-B65F-02B3A89B2700}" type="datetimeFigureOut">
              <a:rPr lang="LID4096" smtClean="0"/>
              <a:t>11/23/2023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6EB1-E12C-4A22-BA70-05E989370A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25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808C-CFB2-47B9-B65F-02B3A89B2700}" type="datetimeFigureOut">
              <a:rPr lang="LID4096" smtClean="0"/>
              <a:t>11/23/2023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6EB1-E12C-4A22-BA70-05E989370A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424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808C-CFB2-47B9-B65F-02B3A89B2700}" type="datetimeFigureOut">
              <a:rPr lang="LID4096" smtClean="0"/>
              <a:t>11/23/2023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6EB1-E12C-4A22-BA70-05E989370A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104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808C-CFB2-47B9-B65F-02B3A89B2700}" type="datetimeFigureOut">
              <a:rPr lang="LID4096" smtClean="0"/>
              <a:t>11/23/2023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6EB1-E12C-4A22-BA70-05E989370A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408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808C-CFB2-47B9-B65F-02B3A89B2700}" type="datetimeFigureOut">
              <a:rPr lang="LID4096" smtClean="0"/>
              <a:t>11/23/2023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6EB1-E12C-4A22-BA70-05E989370A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30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808C-CFB2-47B9-B65F-02B3A89B2700}" type="datetimeFigureOut">
              <a:rPr lang="LID4096" smtClean="0"/>
              <a:t>11/23/2023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6EB1-E12C-4A22-BA70-05E989370A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290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808C-CFB2-47B9-B65F-02B3A89B2700}" type="datetimeFigureOut">
              <a:rPr lang="LID4096" smtClean="0"/>
              <a:t>11/23/2023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6EB1-E12C-4A22-BA70-05E989370A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237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808C-CFB2-47B9-B65F-02B3A89B2700}" type="datetimeFigureOut">
              <a:rPr lang="LID4096" smtClean="0"/>
              <a:t>11/23/2023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6EB1-E12C-4A22-BA70-05E989370A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885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808C-CFB2-47B9-B65F-02B3A89B2700}" type="datetimeFigureOut">
              <a:rPr lang="LID4096" smtClean="0"/>
              <a:t>11/23/2023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6EB1-E12C-4A22-BA70-05E989370A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266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808C-CFB2-47B9-B65F-02B3A89B2700}" type="datetimeFigureOut">
              <a:rPr lang="LID4096" smtClean="0"/>
              <a:t>11/23/2023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6EB1-E12C-4A22-BA70-05E989370A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28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808C-CFB2-47B9-B65F-02B3A89B2700}" type="datetimeFigureOut">
              <a:rPr lang="LID4096" smtClean="0"/>
              <a:t>11/23/2023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6EB1-E12C-4A22-BA70-05E989370A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786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8808C-CFB2-47B9-B65F-02B3A89B2700}" type="datetimeFigureOut">
              <a:rPr lang="LID4096" smtClean="0"/>
              <a:t>11/23/2023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16EB1-E12C-4A22-BA70-05E989370A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403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A17CFB01-4B43-AAB0-0E91-83955F797522}"/>
              </a:ext>
            </a:extLst>
          </p:cNvPr>
          <p:cNvGrpSpPr/>
          <p:nvPr/>
        </p:nvGrpSpPr>
        <p:grpSpPr>
          <a:xfrm>
            <a:off x="145785" y="1181135"/>
            <a:ext cx="6566430" cy="2484190"/>
            <a:chOff x="145785" y="1133634"/>
            <a:chExt cx="6566430" cy="24841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8C75C20-2E87-B2CF-543A-8DD36DA52320}"/>
                </a:ext>
              </a:extLst>
            </p:cNvPr>
            <p:cNvGrpSpPr/>
            <p:nvPr/>
          </p:nvGrpSpPr>
          <p:grpSpPr>
            <a:xfrm>
              <a:off x="145785" y="1133634"/>
              <a:ext cx="6566430" cy="2484190"/>
              <a:chOff x="145785" y="1537395"/>
              <a:chExt cx="6566430" cy="2484190"/>
            </a:xfrm>
          </p:grpSpPr>
          <p:pic>
            <p:nvPicPr>
              <p:cNvPr id="18" name="Picture 17" descr="A graph showing the growth of a stock market&#10;&#10;Description automatically generated">
                <a:extLst>
                  <a:ext uri="{FF2B5EF4-FFF2-40B4-BE49-F238E27FC236}">
                    <a16:creationId xmlns:a16="http://schemas.microsoft.com/office/drawing/2014/main" id="{511FDB92-88EB-291D-B1EA-A136CB6BC3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785" y="1537395"/>
                <a:ext cx="6566430" cy="248419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EE138B-AD27-CD67-5A91-4841671A4952}"/>
                  </a:ext>
                </a:extLst>
              </p:cNvPr>
              <p:cNvSpPr txBox="1"/>
              <p:nvPr/>
            </p:nvSpPr>
            <p:spPr>
              <a:xfrm rot="20875208">
                <a:off x="619154" y="2879609"/>
                <a:ext cx="14328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latin typeface="Consolas" panose="020B0609020204030204" pitchFamily="49" charset="0"/>
                  </a:rPr>
                  <a:t>Fed tapering, will markets correct?</a:t>
                </a:r>
                <a:endParaRPr lang="LID4096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F019A5-439D-F9FE-9274-06D0466E6D39}"/>
                  </a:ext>
                </a:extLst>
              </p:cNvPr>
              <p:cNvSpPr txBox="1"/>
              <p:nvPr/>
            </p:nvSpPr>
            <p:spPr>
              <a:xfrm rot="20625240">
                <a:off x="1732788" y="2724153"/>
                <a:ext cx="14328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latin typeface="Consolas" panose="020B0609020204030204" pitchFamily="49" charset="0"/>
                  </a:rPr>
                  <a:t>China slowing down, market impact globally?</a:t>
                </a:r>
                <a:endParaRPr lang="LID4096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610778-581A-27A4-442A-11739AFEB41D}"/>
                  </a:ext>
                </a:extLst>
              </p:cNvPr>
              <p:cNvSpPr txBox="1"/>
              <p:nvPr/>
            </p:nvSpPr>
            <p:spPr>
              <a:xfrm>
                <a:off x="2914282" y="2556444"/>
                <a:ext cx="14328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latin typeface="Consolas" panose="020B0609020204030204" pitchFamily="49" charset="0"/>
                  </a:rPr>
                  <a:t>Trade Tensions?</a:t>
                </a:r>
              </a:p>
              <a:p>
                <a:pPr algn="ctr"/>
                <a:r>
                  <a:rPr lang="en-GB" sz="1000" dirty="0">
                    <a:latin typeface="Consolas" panose="020B0609020204030204" pitchFamily="49" charset="0"/>
                  </a:rPr>
                  <a:t>Cold War?</a:t>
                </a:r>
                <a:endParaRPr lang="LID4096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7A1BDB-1362-915A-7DAA-AAABFA2BAB81}"/>
                  </a:ext>
                </a:extLst>
              </p:cNvPr>
              <p:cNvSpPr txBox="1"/>
              <p:nvPr/>
            </p:nvSpPr>
            <p:spPr>
              <a:xfrm>
                <a:off x="3726462" y="3346229"/>
                <a:ext cx="11897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latin typeface="Consolas" panose="020B0609020204030204" pitchFamily="49" charset="0"/>
                  </a:rPr>
                  <a:t>COVID</a:t>
                </a:r>
                <a:endParaRPr lang="LID4096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59074B-5299-C9C5-192A-A1B2D85BC34A}"/>
                  </a:ext>
                </a:extLst>
              </p:cNvPr>
              <p:cNvSpPr txBox="1"/>
              <p:nvPr/>
            </p:nvSpPr>
            <p:spPr>
              <a:xfrm rot="18780183">
                <a:off x="4229704" y="2618310"/>
                <a:ext cx="14328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latin typeface="Consolas" panose="020B0609020204030204" pitchFamily="49" charset="0"/>
                  </a:rPr>
                  <a:t>AI hype inflated markets too much?</a:t>
                </a:r>
                <a:endParaRPr lang="LID4096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DFC67E-241F-9F59-AB25-4B09EB2EEB60}"/>
                  </a:ext>
                </a:extLst>
              </p:cNvPr>
              <p:cNvSpPr txBox="1"/>
              <p:nvPr/>
            </p:nvSpPr>
            <p:spPr>
              <a:xfrm>
                <a:off x="6317032" y="1586372"/>
                <a:ext cx="357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Consolas" panose="020B0609020204030204" pitchFamily="49" charset="0"/>
                  </a:rPr>
                  <a:t>?</a:t>
                </a:r>
                <a:endParaRPr lang="LID4096" dirty="0">
                  <a:latin typeface="Consolas" panose="020B0609020204030204" pitchFamily="49" charset="0"/>
                </a:endParaRPr>
              </a:p>
            </p:txBody>
          </p:sp>
        </p:grpSp>
        <p:pic>
          <p:nvPicPr>
            <p:cNvPr id="1030" name="Picture 6" descr="Doodle Arrow Icons - Free SVG &amp; PNG Doodle Arrow Images - Noun Project">
              <a:extLst>
                <a:ext uri="{FF2B5EF4-FFF2-40B4-BE49-F238E27FC236}">
                  <a16:creationId xmlns:a16="http://schemas.microsoft.com/office/drawing/2014/main" id="{F02D9C65-D95C-CE4B-C977-157B633BA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36511">
              <a:off x="6364832" y="1437838"/>
              <a:ext cx="300219" cy="300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Doodle Arrow Icons - Free SVG &amp; PNG Doodle Arrow Images - Noun Project">
              <a:extLst>
                <a:ext uri="{FF2B5EF4-FFF2-40B4-BE49-F238E27FC236}">
                  <a16:creationId xmlns:a16="http://schemas.microsoft.com/office/drawing/2014/main" id="{4DDB33F5-374C-5D29-E0CC-F763B615E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027">
              <a:off x="6382832" y="1662723"/>
              <a:ext cx="300219" cy="300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Picture 5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AAE70FC-0A77-2E52-F25E-24DE49717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5" y="6527015"/>
            <a:ext cx="6603843" cy="249834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3C4AF8B-2B2E-1FFA-588B-D57AD52B03BB}"/>
              </a:ext>
            </a:extLst>
          </p:cNvPr>
          <p:cNvSpPr txBox="1"/>
          <p:nvPr/>
        </p:nvSpPr>
        <p:spPr>
          <a:xfrm>
            <a:off x="3800104" y="3825699"/>
            <a:ext cx="2910397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Consolas" panose="020B0609020204030204" pitchFamily="49" charset="0"/>
              </a:rPr>
              <a:t>In expectation, waiting for the right timing to invest comes with an opportunity cost of missing out on positive expected absolute returns in index funds over the medium and long-term.</a:t>
            </a:r>
          </a:p>
          <a:p>
            <a:endParaRPr lang="en-GB" sz="1050" dirty="0">
              <a:latin typeface="Consolas" panose="020B0609020204030204" pitchFamily="49" charset="0"/>
            </a:endParaRPr>
          </a:p>
          <a:p>
            <a:r>
              <a:rPr lang="en-GB" sz="1050" dirty="0">
                <a:latin typeface="Consolas" panose="020B0609020204030204" pitchFamily="49" charset="0"/>
              </a:rPr>
              <a:t>Limitations are that historical data might not give a representative picture of the future. Additionally, analyses based on historical data often suffer from survivorship bias, as the focus is mostly on the surviving/successful investment opportunities.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CF955-D872-52C1-E0E8-88DAEED3A5F8}"/>
              </a:ext>
            </a:extLst>
          </p:cNvPr>
          <p:cNvSpPr txBox="1"/>
          <p:nvPr/>
        </p:nvSpPr>
        <p:spPr>
          <a:xfrm>
            <a:off x="1276959" y="264121"/>
            <a:ext cx="430408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Consolas" panose="020B0609020204030204" pitchFamily="49" charset="0"/>
              </a:rPr>
              <a:t>The Cost of Pessimism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How being paralysed trying to time the market costs you in the long-term</a:t>
            </a:r>
          </a:p>
          <a:p>
            <a:pPr algn="ctr"/>
            <a:endParaRPr lang="en-GB" sz="1000" dirty="0">
              <a:latin typeface="Consolas" panose="020B0609020204030204" pitchFamily="49" charset="0"/>
            </a:endParaRPr>
          </a:p>
        </p:txBody>
      </p:sp>
      <p:pic>
        <p:nvPicPr>
          <p:cNvPr id="53" name="Picture 52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7AB0CDC3-398A-2813-74CC-7F8C17318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5" y="3761589"/>
            <a:ext cx="3580677" cy="268424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59DC74C-DE2C-A10D-2322-49ABB706C27E}"/>
              </a:ext>
            </a:extLst>
          </p:cNvPr>
          <p:cNvSpPr txBox="1"/>
          <p:nvPr/>
        </p:nvSpPr>
        <p:spPr>
          <a:xfrm>
            <a:off x="23750" y="8945899"/>
            <a:ext cx="6858000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GB" sz="800" dirty="0">
                <a:latin typeface="Consolas" panose="020B0609020204030204" pitchFamily="49" charset="0"/>
              </a:rPr>
              <a:t>Visualisations based on S&amp;P 500 closing prices from 2013 to 2023</a:t>
            </a:r>
            <a:endParaRPr lang="LID4096" sz="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3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133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Steilen</dc:creator>
  <cp:lastModifiedBy>Mathias Steilen</cp:lastModifiedBy>
  <cp:revision>66</cp:revision>
  <cp:lastPrinted>2023-11-23T11:55:14Z</cp:lastPrinted>
  <dcterms:created xsi:type="dcterms:W3CDTF">2023-11-23T10:34:21Z</dcterms:created>
  <dcterms:modified xsi:type="dcterms:W3CDTF">2023-11-23T19:55:48Z</dcterms:modified>
</cp:coreProperties>
</file>