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PT Sans Narrow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TSansNarr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gif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F5F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41700" y="109337"/>
            <a:ext cx="3292800" cy="39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INTRO TO </a:t>
            </a:r>
            <a:r>
              <a:rPr lang="en" sz="2400"/>
              <a:t>HTML &amp; CSS</a:t>
            </a:r>
          </a:p>
        </p:txBody>
      </p:sp>
      <p:pic>
        <p:nvPicPr>
          <p:cNvPr descr="inclusion-logo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25" y="255883"/>
            <a:ext cx="722250" cy="1059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2" type="body"/>
          </p:nvPr>
        </p:nvSpPr>
        <p:spPr>
          <a:xfrm>
            <a:off x="369600" y="5740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HTML: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200">
                <a:solidFill>
                  <a:srgbClr val="000000"/>
                </a:solidFill>
              </a:rPr>
              <a:t>S</a:t>
            </a:r>
            <a:r>
              <a:rPr lang="en" sz="1200">
                <a:solidFill>
                  <a:srgbClr val="000000"/>
                </a:solidFill>
              </a:rPr>
              <a:t>ection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200">
                <a:solidFill>
                  <a:srgbClr val="000000"/>
                </a:solidFill>
              </a:rPr>
              <a:t>Header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200">
                <a:solidFill>
                  <a:srgbClr val="000000"/>
                </a:solidFill>
              </a:rPr>
              <a:t>Footer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200">
                <a:solidFill>
                  <a:srgbClr val="000000"/>
                </a:solidFill>
              </a:rPr>
              <a:t>Content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200">
                <a:solidFill>
                  <a:srgbClr val="000000"/>
                </a:solidFill>
              </a:rPr>
              <a:t>Text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200">
                <a:solidFill>
                  <a:srgbClr val="000000"/>
                </a:solidFill>
              </a:rPr>
              <a:t>Images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200">
                <a:solidFill>
                  <a:srgbClr val="000000"/>
                </a:solidFill>
              </a:rPr>
              <a:t>Input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200">
                <a:solidFill>
                  <a:srgbClr val="000000"/>
                </a:solidFill>
              </a:rPr>
              <a:t>Forms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775" y="3788224"/>
            <a:ext cx="4246100" cy="1235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et-html.gif"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8787" y="143975"/>
            <a:ext cx="2850249" cy="14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0775" y="1756024"/>
            <a:ext cx="1885999" cy="1885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Shape 72"/>
          <p:cNvCxnSpPr>
            <a:stCxn id="70" idx="3"/>
            <a:endCxn id="71" idx="0"/>
          </p:cNvCxnSpPr>
          <p:nvPr/>
        </p:nvCxnSpPr>
        <p:spPr>
          <a:xfrm>
            <a:off x="7549036" y="876900"/>
            <a:ext cx="534600" cy="8790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3" name="Shape 73"/>
          <p:cNvCxnSpPr>
            <a:stCxn id="71" idx="1"/>
            <a:endCxn id="69" idx="0"/>
          </p:cNvCxnSpPr>
          <p:nvPr/>
        </p:nvCxnSpPr>
        <p:spPr>
          <a:xfrm flipH="1">
            <a:off x="6821875" y="2699024"/>
            <a:ext cx="318900" cy="108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" name="Shape 74"/>
          <p:cNvCxnSpPr>
            <a:stCxn id="71" idx="1"/>
            <a:endCxn id="69" idx="0"/>
          </p:cNvCxnSpPr>
          <p:nvPr/>
        </p:nvCxnSpPr>
        <p:spPr>
          <a:xfrm flipH="1">
            <a:off x="6821875" y="2699024"/>
            <a:ext cx="318900" cy="10893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F5F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41700" y="80527"/>
            <a:ext cx="3292800" cy="456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INTRO TO HTML &amp; CSS</a:t>
            </a:r>
          </a:p>
        </p:txBody>
      </p:sp>
      <p:pic>
        <p:nvPicPr>
          <p:cNvPr descr="inclusion-logo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00" y="255883"/>
            <a:ext cx="722250" cy="1059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idx="2" type="body"/>
          </p:nvPr>
        </p:nvSpPr>
        <p:spPr>
          <a:xfrm>
            <a:off x="369600" y="8778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CSS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</a:rPr>
              <a:t>Style</a:t>
            </a:r>
          </a:p>
          <a:p>
            <a:pPr indent="-29845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</a:rPr>
              <a:t>Color / background image</a:t>
            </a:r>
          </a:p>
          <a:p>
            <a:pPr indent="-29845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</a:rPr>
              <a:t>Typography</a:t>
            </a:r>
          </a:p>
          <a:p>
            <a:pPr indent="-29845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</a:rPr>
              <a:t>Element Sizing</a:t>
            </a: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</a:rPr>
              <a:t>Layout</a:t>
            </a:r>
          </a:p>
          <a:p>
            <a:pPr indent="-29845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</a:rPr>
              <a:t>Display type</a:t>
            </a:r>
          </a:p>
          <a:p>
            <a:pPr indent="-298450" lvl="2" marL="1371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</a:rPr>
              <a:t>Inline elements</a:t>
            </a:r>
          </a:p>
          <a:p>
            <a:pPr indent="-298450" lvl="2" marL="1371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</a:rPr>
              <a:t>blocks</a:t>
            </a:r>
          </a:p>
          <a:p>
            <a:pPr indent="-29845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</a:rPr>
              <a:t>Dimensional</a:t>
            </a:r>
            <a:r>
              <a:rPr lang="en" sz="1100">
                <a:solidFill>
                  <a:srgbClr val="000000"/>
                </a:solidFill>
              </a:rPr>
              <a:t> size</a:t>
            </a:r>
          </a:p>
          <a:p>
            <a:pPr indent="-298450" lvl="2" marL="1371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</a:rPr>
              <a:t>Box model</a:t>
            </a:r>
          </a:p>
          <a:p>
            <a:pPr indent="-29845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</a:rPr>
              <a:t>Element relation</a:t>
            </a:r>
          </a:p>
          <a:p>
            <a:pPr indent="-298450" lvl="2" marL="1371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</a:rPr>
              <a:t>Positioning context</a:t>
            </a:r>
          </a:p>
          <a:p>
            <a:pPr indent="-298450" lvl="2" marL="1371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</a:rPr>
              <a:t>Stacking context</a:t>
            </a:r>
          </a:p>
          <a:p>
            <a:pPr indent="-29845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</a:rPr>
              <a:t>Interactive states</a:t>
            </a:r>
          </a:p>
          <a:p>
            <a:pPr indent="-298450" lvl="2" marL="1371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</a:rPr>
              <a:t>Hover</a:t>
            </a:r>
          </a:p>
          <a:p>
            <a:pPr indent="-298450" lvl="2" marL="1371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</a:rPr>
              <a:t>Transition</a:t>
            </a:r>
          </a:p>
          <a:p>
            <a:pPr indent="-298450" lvl="2" marL="1371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100">
                <a:solidFill>
                  <a:srgbClr val="000000"/>
                </a:solidFill>
              </a:rPr>
              <a:t>focus</a:t>
            </a:r>
          </a:p>
        </p:txBody>
      </p:sp>
      <p:cxnSp>
        <p:nvCxnSpPr>
          <p:cNvPr id="82" name="Shape 82"/>
          <p:cNvCxnSpPr>
            <a:stCxn id="83" idx="3"/>
            <a:endCxn id="84" idx="0"/>
          </p:cNvCxnSpPr>
          <p:nvPr/>
        </p:nvCxnSpPr>
        <p:spPr>
          <a:xfrm>
            <a:off x="7460299" y="877799"/>
            <a:ext cx="329400" cy="8781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5" name="Shape 85"/>
          <p:cNvCxnSpPr>
            <a:stCxn id="86" idx="1"/>
            <a:endCxn id="87" idx="0"/>
          </p:cNvCxnSpPr>
          <p:nvPr/>
        </p:nvCxnSpPr>
        <p:spPr>
          <a:xfrm rot="5400000">
            <a:off x="6436625" y="3084124"/>
            <a:ext cx="1089300" cy="318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>
            <a:stCxn id="84" idx="1"/>
            <a:endCxn id="89" idx="0"/>
          </p:cNvCxnSpPr>
          <p:nvPr/>
        </p:nvCxnSpPr>
        <p:spPr>
          <a:xfrm>
            <a:off x="6634450" y="2642399"/>
            <a:ext cx="244500" cy="1153200"/>
          </a:xfrm>
          <a:prstGeom prst="curvedConnector4">
            <a:avLst>
              <a:gd fmla="val -97393" name="adj1"/>
              <a:gd fmla="val 88439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075" y="109325"/>
            <a:ext cx="2681223" cy="153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4450" y="1755899"/>
            <a:ext cx="2310425" cy="17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9074" y="3795667"/>
            <a:ext cx="4199849" cy="1204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*1msCRn-wDUzuGtI1yPUbAA.gif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787" y="1248099"/>
            <a:ext cx="4944424" cy="37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type="title"/>
          </p:nvPr>
        </p:nvSpPr>
        <p:spPr>
          <a:xfrm>
            <a:off x="2925600" y="68989"/>
            <a:ext cx="3292800" cy="456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INTRO TO HTML &amp; CSS</a:t>
            </a:r>
          </a:p>
        </p:txBody>
      </p:sp>
      <p:pic>
        <p:nvPicPr>
          <p:cNvPr descr="inclusion-logo.png"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625" y="244333"/>
            <a:ext cx="722250" cy="1059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2908350" y="629650"/>
            <a:ext cx="3327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