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8A7E04-1A15-4223-8A67-20647C5BD0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FD5EA3C-E956-4AAC-946D-BB4264EC0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D0A2E8-72EB-4D6A-9364-1D2372170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4746-0ACC-4C6D-B6F2-61275AA616D1}" type="datetimeFigureOut">
              <a:rPr lang="fr-FR" smtClean="0"/>
              <a:t>31/03/2024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F54F0E-DDDF-428D-BAF6-55F4E9432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0AFBAE-7319-49A3-873C-56E75D09D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7E317-9F9C-48BC-910E-BB7C8E1505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0802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8A9735-C8BA-4C2A-B36A-D31940F70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222A91-A91E-4C18-8CB7-80B157BEA4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597E4D-7732-43A4-921B-04338A74D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4746-0ACC-4C6D-B6F2-61275AA616D1}" type="datetimeFigureOut">
              <a:rPr lang="fr-FR" smtClean="0"/>
              <a:t>31/03/2024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E49613-19CD-464E-B183-7E09F906A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312A22-15F7-4F2F-A00D-4EDB46F5A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7E317-9F9C-48BC-910E-BB7C8E1505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502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BAC27EB-B1E8-4EC1-92FC-55D25DDBF5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89AD541-9497-4BC7-BA7A-8FAE2352D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F9F602-1312-4E65-A123-5420E4210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4746-0ACC-4C6D-B6F2-61275AA616D1}" type="datetimeFigureOut">
              <a:rPr lang="fr-FR" smtClean="0"/>
              <a:t>31/03/2024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C0EEFE-14A8-4F2F-8458-4960D0087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1FBFD7-E46A-43E2-BDC5-EF6A4093B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7E317-9F9C-48BC-910E-BB7C8E1505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8233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F3D4F8-7919-44B0-B146-3B9D51144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E8DD80-DF2D-4B9A-A5CE-FA51A5B97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AF3355-5C17-4D78-9C3F-2EC3A20D6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4746-0ACC-4C6D-B6F2-61275AA616D1}" type="datetimeFigureOut">
              <a:rPr lang="fr-FR" smtClean="0"/>
              <a:t>31/03/2024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BE2AAD-9E4F-4CCE-BB16-DFE8EBBC5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933025-C837-4FA6-99DE-AEFE1050E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7E317-9F9C-48BC-910E-BB7C8E1505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737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B36A67-0431-4013-8B1A-108A6FFEB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48D85BC-7381-4B57-B8B3-92429875B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9FAE3D-754A-43B2-A0BF-359FA5C7D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4746-0ACC-4C6D-B6F2-61275AA616D1}" type="datetimeFigureOut">
              <a:rPr lang="fr-FR" smtClean="0"/>
              <a:t>31/03/2024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1E3D93-9050-4F71-A01E-A2E52A5E3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7FACAB-9BC3-4644-8B52-8D1C51D5D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7E317-9F9C-48BC-910E-BB7C8E1505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0098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2ED69B-A793-48A9-B53F-5F2BCE485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547D49-6191-440B-BE3E-7717EE2EF5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59586AF-E534-4003-A882-66A21E386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A55EA05-15D1-4E6E-9A81-28E3A92A2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4746-0ACC-4C6D-B6F2-61275AA616D1}" type="datetimeFigureOut">
              <a:rPr lang="fr-FR" smtClean="0"/>
              <a:t>31/03/2024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261315-D5F4-4433-8D71-5A54DFE00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8DF7FA-1A61-4E0C-BFA4-25341555E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7E317-9F9C-48BC-910E-BB7C8E1505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6965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1F28BA-15FA-41EA-B466-E7E98E926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A35961-51DE-4559-ACCA-AF2CAFD9C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4FBB947-7C73-4F02-8552-14168712A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AC119CB-FB07-4481-8A4D-63B567987B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92DDD59-5E57-420B-B689-2E209C02E0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7474369-E3D5-41D2-98CD-26F7B9A8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4746-0ACC-4C6D-B6F2-61275AA616D1}" type="datetimeFigureOut">
              <a:rPr lang="fr-FR" smtClean="0"/>
              <a:t>31/03/2024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B5DD3BA-D28E-4996-8775-DBBC4ED13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FEE0FA7-A1ED-43BB-BC45-0EE646E57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7E317-9F9C-48BC-910E-BB7C8E1505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0552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7DA3D9-CC01-4AA3-8DCA-0916DD3CF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5F6F631-0763-49BE-B658-F05CFDBE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4746-0ACC-4C6D-B6F2-61275AA616D1}" type="datetimeFigureOut">
              <a:rPr lang="fr-FR" smtClean="0"/>
              <a:t>31/03/2024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488ABDC-382B-4EA9-A241-C4BFB40F2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A0A2E19-BBA7-4041-8068-D5D6591B2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7E317-9F9C-48BC-910E-BB7C8E1505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98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F3CA509-666D-4E08-89E1-AB4FDAF91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4746-0ACC-4C6D-B6F2-61275AA616D1}" type="datetimeFigureOut">
              <a:rPr lang="fr-FR" smtClean="0"/>
              <a:t>31/03/2024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4B7C19A-6A86-4DA7-B574-F3893FAE1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797F8C5-688C-4792-9308-3D59FA1B5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7E317-9F9C-48BC-910E-BB7C8E1505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304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15133E-15A2-4D4F-8AFB-5C7BC9E3F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C37447-AF5C-47E3-A0A9-796EA6FDD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849B59F-972E-41E2-A831-7F92BE4D7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FD6BAB6-3E7C-44CF-83B3-269286006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4746-0ACC-4C6D-B6F2-61275AA616D1}" type="datetimeFigureOut">
              <a:rPr lang="fr-FR" smtClean="0"/>
              <a:t>31/03/2024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89A418E-DEF0-42EB-B38F-FE2C093EC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42A1D08-3D7B-4606-8972-5A5DB1C6F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7E317-9F9C-48BC-910E-BB7C8E1505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7460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78D2B1-B35A-4F48-BF00-F885C4860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8C4C594-35E8-419C-BC6C-97ED21007F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C9AEE12-CA47-49AA-8F41-C3627C85A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4C637C0-CE79-4718-82DB-38C84B8CA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4746-0ACC-4C6D-B6F2-61275AA616D1}" type="datetimeFigureOut">
              <a:rPr lang="fr-FR" smtClean="0"/>
              <a:t>31/03/2024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3E16A7F-9118-4272-9467-9A80D7817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DB6CB6-AD9B-46B3-B0EE-F4D5B41C7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7E317-9F9C-48BC-910E-BB7C8E1505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901053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643220E-B044-48DB-946A-574C68BF2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E61B69A-AE85-4963-8030-3CC7A05EB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D8E4B2-C892-4097-91EF-14A9EF0A7E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74746-0ACC-4C6D-B6F2-61275AA616D1}" type="datetimeFigureOut">
              <a:rPr lang="fr-FR" smtClean="0"/>
              <a:t>31/03/2024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C27F83-2DAE-4656-9C0D-E7217A2D8D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4E408F-E119-4C9A-89EA-2844A0356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7E317-9F9C-48BC-910E-BB7C8E1505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5914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ENTERPRISE-PRODUCTS-PARTN-12478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600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t>Enterprise Products Partners L.P. fournit des services énergétiques</a:t>
            </a:r>
          </a:p>
          <a:p>
            <a:pPr algn="l"/>
            <a:r>
              <a:t>intermédiaires aux producteurs et aux consommateurs de gaz naturel, de liquides</a:t>
            </a:r>
          </a:p>
          <a:p>
            <a:pPr algn="l"/>
            <a:r>
              <a:t>de gaz naturel (LGN), de pétrole brut, de produits pétrochimiques et de produits</a:t>
            </a:r>
          </a:p>
          <a:p>
            <a:pPr algn="l"/>
            <a:r>
              <a:t>raffinés. Son secteur NGL Pipelines &amp; Services comprend le traitement du gaz</a:t>
            </a:r>
          </a:p>
          <a:p>
            <a:pPr algn="l"/>
            <a:r>
              <a:t>naturel et les activités connexes de commercialisation des LGN, les pipelines de</a:t>
            </a:r>
          </a:p>
          <a:p>
            <a:pPr algn="l"/>
            <a:r>
              <a:t>LGN, les installations de fractionnement des LGN, les installations de stockage</a:t>
            </a:r>
          </a:p>
          <a:p>
            <a:pPr algn="l"/>
            <a:r>
              <a:t>des LGN et des produits connexes, ainsi que les terminaux maritimes de LGN. Son</a:t>
            </a:r>
          </a:p>
          <a:p>
            <a:pPr algn="l"/>
            <a:r>
              <a:t>segment Pipelines et services de pétrole brut comprend les pipelines de pétrole</a:t>
            </a:r>
          </a:p>
          <a:p>
            <a:pPr algn="l"/>
            <a:r>
              <a:t>brut, les installations de stockage de pétrole brut et les terminaux maritimes,</a:t>
            </a:r>
          </a:p>
          <a:p>
            <a:pPr algn="l"/>
            <a:r>
              <a:t>ainsi que les activités de commercialisation du pétrole brut qui s'y rapportent.</a:t>
            </a:r>
          </a:p>
          <a:p>
            <a:pPr algn="l"/>
            <a:r>
              <a:t>Son segment Gazoducs et services comprend les réseaux de gazoducs qui assurent</a:t>
            </a:r>
          </a:p>
          <a:p>
            <a:pPr algn="l"/>
            <a:r>
              <a:t>la collecte, le traitement et le transport du gaz naturel. Le segment Services</a:t>
            </a:r>
          </a:p>
          <a:p>
            <a:pPr algn="l"/>
            <a:r>
              <a:t>pétrochimiques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Valeur Entreprise / EBITDA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1430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Valeur Entreprise / FCF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1430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FCF Yield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1430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Price to 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1430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Nbr de Titres en Milliers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1430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Cours de référence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1430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Tableau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df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472" y="1298448"/>
            <a:ext cx="8449056" cy="42611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Chiffre d'affaires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1430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EBITDA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1430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Résultat d'exploitation EBIT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1430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Suite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600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t> et produits raffinés comprend les installations de production de</a:t>
            </a:r>
          </a:p>
          <a:p>
            <a:pPr algn="l"/>
            <a:r>
              <a:t>propylène, le complexe d'isomérisation du butane et les activités connexes de</a:t>
            </a:r>
          </a:p>
          <a:p>
            <a:pPr algn="l"/>
            <a:r>
              <a:t>déisobutanisation, ainsi que d'autres activités. Elle détient également une</a:t>
            </a:r>
          </a:p>
          <a:p>
            <a:pPr algn="l"/>
            <a:r>
              <a:t>participation de 20 % dans Whitethorn et possède deux fractionneurs de LGN</a:t>
            </a:r>
          </a:p>
          <a:p>
            <a:pPr algn="l"/>
            <a:r>
              <a:t>situés à Mont Belvieu, au Texas. La capitalisation ,valeur entreprise, chiffre</a:t>
            </a:r>
          </a:p>
          <a:p>
            <a:pPr algn="l"/>
            <a:r>
              <a:t>d'affaire, EBITDA, EBIT, EBT, le résultat net, la dette et trésorerie net, le</a:t>
            </a:r>
          </a:p>
          <a:p>
            <a:pPr algn="l"/>
            <a:r>
              <a:t>free cash flow, les capitaux propres, le total des actifs et le Capex sont en</a:t>
            </a:r>
          </a:p>
          <a:p>
            <a:pPr algn="l"/>
            <a:r>
              <a:t>millions. Le benchmark des scores de dividendes est composé des tickers suivants</a:t>
            </a:r>
          </a:p>
          <a:p>
            <a:pPr algn="l"/>
            <a:r>
              <a:t>; KO,JNJ,XOM,MMM,ITW,PM,IBM,ED,O,PG,EPD,BLK,VZ,NWN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Marge d'exploitation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1430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Résultat Avt. Impôt EBT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1430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Résultat 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1430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Marge nette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1430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BNA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1430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Free Cash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1430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Marge FCF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1430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FCF Conversion EBITDA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1430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FCF Conversion Résultat 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1430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Dividende /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1430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Tableau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df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204" y="1947672"/>
            <a:ext cx="8165592" cy="2962656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Tableau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df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368" y="1613916"/>
            <a:ext cx="7827264" cy="3630168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Dette Nette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1430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Leverage Dette/EBITDA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1430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Free Cash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1430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ROE RN / Capitaux Propres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1430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ROA RN / Total Actif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1430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Total Actifs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1430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Actif net par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1430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Cash Flow Par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1430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Capex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1430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Capitalisation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1430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Capex / 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1430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Capitaux Propres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1430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Taux de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payou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1430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Capitaux propres vs Dette 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ap_versus_deb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1430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Évolution du compte de résultat annuel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plot_multiple_indicato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143000"/>
            <a:ext cx="8229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Évolution du compte de résultat trimestrielle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plot_multiple_indicato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143000"/>
            <a:ext cx="8229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Perte de valeur maximum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Maximum_lo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1430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Prix de l'action normalisé EPD vs SP500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ben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1430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Prix de l'action normalisé EPD vs SP500 5 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ben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1430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Régression linéaire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linear_regress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1430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Valeur Entreprise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1430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Régression linéaire (5 ans)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linear_regress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1430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Corrélations entre différents indices et indicateurs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orrel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143000"/>
            <a:ext cx="8229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Décomposition de la saisonnalité annuelle au cours des dernières années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seasonalit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143000"/>
            <a:ext cx="8229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Prix et dividendes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price_and_dividend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1430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Evolution du rendement pour EPD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time_serie_y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1430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Evolution du rendement pour EPD 5 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time_serie_yield_five_yea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1430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Dividende versé par année et par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annual_divide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1430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Statistiques de pourcentage de changement du dividende par année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price_and_dividend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1430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Statistiques de pourcentage de changement du dividende par année (5 ans)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price_and_dividend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1430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Scores de dividende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dividend_scor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1430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1430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Scores de dividende 5 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dividend_scores_five_yea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1430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Simulation de réinvestissement des dividendes (sur 100 dollars investis)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revinstvement_d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0" y="2266950"/>
            <a:ext cx="9271000" cy="23241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Repartition des investisseurs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sharehold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11430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Analyse de sentiment du marché, basée sur les titres d'actualités.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sentim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1430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Chiffres et informations à prendre en compte.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600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t>L'augmentation du prix moyenne sur 26 ans  est de 14.02%</a:t>
            </a:r>
          </a:p>
          <a:p>
            <a:pPr algn="l"/>
            <a:r>
              <a:t>et 17.17% sur les 5 dernières années.</a:t>
            </a:r>
          </a:p>
          <a:p>
            <a:pPr algn="l"/>
            <a:r>
              <a:t>L'écart type moyen à l'année est de 1.71</a:t>
            </a:r>
          </a:p>
          <a:p>
            <a:pPr algn="l"/>
            <a:r>
              <a:t>et 1.17 sur les 5 dernières années.</a:t>
            </a:r>
          </a:p>
          <a:p>
            <a:pPr algn="l"/>
            <a:r>
              <a:t>Les ratios Sharpe et Sortino sont respectivement 0.5158 et 0.0516</a:t>
            </a:r>
          </a:p>
          <a:p>
            <a:pPr algn="l"/>
            <a:r>
              <a:t>et de 0.9229 et 0.0979 sur les 5 dernières années.</a:t>
            </a:r>
          </a:p>
          <a:p>
            <a:pPr algn="l"/>
          </a:p>
          <a:p>
            <a:pPr algn="l"/>
            <a:r>
              <a:t>Les trois principaux investisseurs institutionnels sont , par ordre décroissant de détention:</a:t>
            </a:r>
          </a:p>
          <a:p>
            <a:pPr algn="l"/>
            <a:r>
              <a:t>-Alps Advisors Inc.</a:t>
            </a:r>
          </a:p>
          <a:p>
            <a:pPr algn="l"/>
            <a:r>
              <a:t>-Marquard &amp; Bahls Ag</a:t>
            </a:r>
          </a:p>
          <a:p>
            <a:pPr algn="l"/>
            <a:r>
              <a:t>-Blackstone Inc.</a:t>
            </a:r>
          </a:p>
          <a:p>
            <a:pPr algn="l"/>
          </a:p>
          <a:p>
            <a:pPr algn="l"/>
          </a:p>
          <a:p>
            <a:pPr algn="l"/>
          </a:p>
          <a:p>
            <a:pPr algn="l"/>
          </a:p>
          <a:p>
            <a:pPr algn="l"/>
            <a:r>
              <a:t>Date de ce rapport : 2024-05-12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Rendement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1430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Capitalisation / 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1430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Valeur Entreprise / 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1430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Grand écran</PresentationFormat>
  <Paragraphs>0</Paragraphs>
  <Slides>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Thème Office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Zouheir Guedri</dc:creator>
  <cp:lastModifiedBy>Zouheir Guedri</cp:lastModifiedBy>
  <cp:revision>3</cp:revision>
  <dcterms:created xsi:type="dcterms:W3CDTF">2024-03-20T19:04:24Z</dcterms:created>
  <dcterms:modified xsi:type="dcterms:W3CDTF">2024-03-30T23:56:24Z</dcterms:modified>
</cp:coreProperties>
</file>