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A7E04-1A15-4223-8A67-20647C5B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D5EA3C-E956-4AAC-946D-BB4264EC0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0A2E8-72EB-4D6A-9364-1D237217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54F0E-DDDF-428D-BAF6-55F4E943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AFBAE-7319-49A3-873C-56E75D09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9735-C8BA-4C2A-B36A-D31940F7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222A91-A91E-4C18-8CB7-80B157BEA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597E4D-7732-43A4-921B-04338A74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49613-19CD-464E-B183-7E09F906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12A22-15F7-4F2F-A00D-4EDB46F5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AC27EB-B1E8-4EC1-92FC-55D25DDBF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9AD541-9497-4BC7-BA7A-8FAE2352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9F602-1312-4E65-A123-5420E421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0EEFE-14A8-4F2F-8458-4960D008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FBFD7-E46A-43E2-BDC5-EF6A4093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3D4F8-7919-44B0-B146-3B9D5114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8DD80-DF2D-4B9A-A5CE-FA51A5B9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F3355-5C17-4D78-9C3F-2EC3A20D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E2AAD-9E4F-4CCE-BB16-DFE8EBBC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33025-C837-4FA6-99DE-AEFE1050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3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36A67-0431-4013-8B1A-108A6FF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8D85BC-7381-4B57-B8B3-92429875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FAE3D-754A-43B2-A0BF-359FA5C7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E3D93-9050-4F71-A01E-A2E52A5E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FACAB-9BC3-4644-8B52-8D1C51D5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0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ED69B-A793-48A9-B53F-5F2BCE48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47D49-6191-440B-BE3E-7717EE2E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9586AF-E534-4003-A882-66A21E386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55EA05-15D1-4E6E-9A81-28E3A92A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261315-D5F4-4433-8D71-5A54DFE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8DF7FA-1A61-4E0C-BFA4-25341555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F28BA-15FA-41EA-B466-E7E98E92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35961-51DE-4559-ACCA-AF2CAFD9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FBB947-7C73-4F02-8552-14168712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C119CB-FB07-4481-8A4D-63B567987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2DDD59-5E57-420B-B689-2E209C02E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474369-E3D5-41D2-98CD-26F7B9A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5DD3BA-D28E-4996-8775-DBBC4ED1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E0FA7-A1ED-43BB-BC45-0EE646E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5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DA3D9-CC01-4AA3-8DCA-0916DD3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F6F631-0763-49BE-B658-F05CFDBE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88ABDC-382B-4EA9-A241-C4BFB40F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0A2E19-BBA7-4041-8068-D5D6591B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3CA509-666D-4E08-89E1-AB4FDAF9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B7C19A-6A86-4DA7-B574-F3893FAE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97F8C5-688C-4792-9308-3D59FA1B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4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5133E-15A2-4D4F-8AFB-5C7BC9E3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37447-AF5C-47E3-A0A9-796EA6FD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49B59F-972E-41E2-A831-7F92BE4D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D6BAB6-3E7C-44CF-83B3-26928600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9A418E-DEF0-42EB-B38F-FE2C093E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2A1D08-3D7B-4606-8972-5A5DB1C6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6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8D2B1-B35A-4F48-BF00-F885C48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C4C594-35E8-419C-BC6C-97ED2100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9AEE12-CA47-49AA-8F41-C3627C85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C637C0-CE79-4718-82DB-38C84B8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E16A7F-9118-4272-9467-9A80D781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DB6CB6-AD9B-46B3-B0EE-F4D5B41C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105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43220E-B044-48DB-946A-574C68BF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1B69A-AE85-4963-8030-3CC7A05E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D8E4B2-C892-4097-91EF-14A9EF0A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27F83-2DAE-4656-9C0D-E7217A2D8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E408F-E119-4C9A-89EA-2844A0356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91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BLACKROCK-INC-11862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BlackRock, Inc. is among the main world asset managers. At the end of 2023, the</a:t>
            </a:r>
          </a:p>
          <a:p>
            <a:pPr algn="l"/>
            <a:r>
              <a:t>group has 10,009 bills of assets under management distributed by type of assets</a:t>
            </a:r>
          </a:p>
          <a:p>
            <a:pPr algn="l"/>
            <a:r>
              <a:t>between shares (52.9%), fixed income securities (28%), multi-active investments</a:t>
            </a:r>
          </a:p>
          <a:p>
            <a:pPr algn="l"/>
            <a:r>
              <a:t>(8.7%), alternative funds (2.8%) and others (7.6%)., 'The geographical</a:t>
            </a:r>
          </a:p>
          <a:p>
            <a:pPr algn="l"/>
            <a:r>
              <a:t>distribution of the CA is as follows: Americas (66.6%), Europe (29.2%) and Asia-</a:t>
            </a:r>
          </a:p>
          <a:p>
            <a:pPr algn="l"/>
            <a:r>
              <a:t>Pacific (4.2%).'Capitalization, business value, turnover, EBITDA, EBIT, EBT, net</a:t>
            </a:r>
          </a:p>
          <a:p>
            <a:pPr algn="l"/>
            <a:r>
              <a:t>profit, net debt and cash, free cash flow, equity, total assets and CAPEX are in</a:t>
            </a:r>
          </a:p>
          <a:p>
            <a:pPr algn="l"/>
            <a:r>
              <a:t>millions. The benchmark of the dividend scores is made up of the following</a:t>
            </a:r>
          </a:p>
          <a:p>
            <a:pPr algn="l"/>
            <a:r>
              <a:t>tickers;KO,JNJ,XOM,MMM,ITW,PM,IBM,ED,O,PG,EPD,BLK,VZ,NWN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Business value /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FCF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Price to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Nbr of titles in thousands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Reference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Array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44" y="1298448"/>
            <a:ext cx="8439912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Turnover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EBIT operating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Operating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Array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1947672"/>
            <a:ext cx="7863840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AVT result.EBT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Net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Net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Bna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FCF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FCF Conversion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FCF Conversion Net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 /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Array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16" y="1613916"/>
            <a:ext cx="8430768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Net 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ROE RN / 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ROA RN / TOTAL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Total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Net assets per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Cash flow by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CAPEX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Pay out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Evolution of the annual income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Evolution of the quarterly income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Maximum_loss.png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ximum_l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Normalized stocks price :BLK vs SP500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Normalized stocks price :BLK vs SP500 5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Linear regression five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Correlations between various indexes and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Breakdown of annual seasonality within the last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ason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Price and dividends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and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 yield for BLK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 yield for BLK 5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 per year and per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nnual_divid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 percentage changes statistics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and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 percentage changes statistics by year (5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and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 scores overall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 scores 5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Dividend Reinvestment Simulation (100 dollars invested)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evinstvement_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2266950"/>
            <a:ext cx="84074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Investor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are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Market feeling analysis, based on news titles.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Numbers and interestings informations.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The increase in average price over 25 years is 19.76%</a:t>
            </a:r>
          </a:p>
          <a:p>
            <a:pPr algn="l"/>
            <a:r>
              <a:t>and 5.0% over the last 5 years.</a:t>
            </a:r>
          </a:p>
          <a:p>
            <a:pPr algn="l"/>
            <a:r>
              <a:t>The average standard deviation a year is 2.15</a:t>
            </a:r>
          </a:p>
          <a:p>
            <a:pPr algn="l"/>
            <a:r>
              <a:t>      and 1.7 over the last 5 years.</a:t>
            </a:r>
          </a:p>
          <a:p>
            <a:pPr algn="l"/>
            <a:r>
              <a:t>The Sharpe and Sortino ratios are respectively 0.5794 and 0.0628</a:t>
            </a:r>
          </a:p>
          <a:p>
            <a:pPr algn="l"/>
            <a:r>
              <a:t>and 0.1858 and 0.0345 over the last 5 years.</a:t>
            </a:r>
          </a:p>
          <a:p>
            <a:pPr algn="l"/>
          </a:p>
          <a:p>
            <a:pPr algn="l"/>
            <a:r>
              <a:t>The three main institutional investors are, in decreasing order of detention:</a:t>
            </a:r>
          </a:p>
          <a:p>
            <a:pPr algn="l"/>
            <a:r>
              <a:t>-Avanguard Group Inc</a:t>
            </a:r>
          </a:p>
          <a:p>
            <a:pPr algn="l"/>
            <a:r>
              <a:t>-BlackRock Inc.</a:t>
            </a:r>
          </a:p>
          <a:p>
            <a:pPr algn="l"/>
            <a:r>
              <a:t>-State Street Corporation.</a:t>
            </a: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  <a:r>
              <a:t>Date of this report: 2024-05-12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Capitalization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Business value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Business value /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Thème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Zouheir Guedri</dc:creator>
  <cp:lastModifiedBy>Zouheir Guedri</cp:lastModifiedBy>
  <cp:revision>3</cp:revision>
  <dcterms:created xsi:type="dcterms:W3CDTF">2024-03-20T19:04:24Z</dcterms:created>
  <dcterms:modified xsi:type="dcterms:W3CDTF">2024-03-30T23:56:24Z</dcterms:modified>
</cp:coreProperties>
</file>