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SIEMENS-AG-56358595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Siemens AG is among the 1st world manufacturers of electronic and electrical</a:t>
            </a:r>
            <a:br/>
            <a:r>
              <a:t>equipment.The CA (before intragroup eliminations) by family of products is</a:t>
            </a:r>
            <a:br/>
            <a:r>
              <a:t>distributed as follows: - Medical equipment (30.1%): medical imaging systems,</a:t>
            </a:r>
            <a:br/>
            <a:r>
              <a:t>laboratory diagnosis and hearing aid systems, etc.; - Industrial digital</a:t>
            </a:r>
            <a:br/>
            <a:r>
              <a:t>equipment (27%): automated production, assembly, logistics, supervision systems,</a:t>
            </a:r>
            <a:br/>
            <a:r>
              <a:t>etc.; - Solutions of intelligent buildings and infrastructure (24%): energy</a:t>
            </a:r>
            <a:br/>
            <a:r>
              <a:t>transition solutions, climate engineering products (heating, ventilation and air</a:t>
            </a:r>
            <a:br/>
            <a:r>
              <a:t>conditioning systems), building safety systems (detection and protection systems</a:t>
            </a:r>
            <a:br/>
            <a:r>
              <a:t>against theFire, access control, video surveillance and intrusion detection,</a:t>
            </a:r>
            <a:br/>
            <a:r>
              <a:t>etc.), technical management systems of buildings, etc.; - Mobility solutions and</a:t>
            </a:r>
            <a:br/>
            <a:r>
              <a:t>systems (13.4%): rail vehicles, rail automation systems, rail electrification</a:t>
            </a:r>
            <a:br/>
            <a:r>
              <a:t>systems, road traffic management systems, digital solutions and cloud -based,</a:t>
            </a:r>
            <a:br/>
            <a:r>
              <a:t>etc. The CA balance (5.5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Nbr of titles in thousands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20240"/>
            <a:ext cx="8266176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 operating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Suite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%) concerns in particular financial activities (leasing,</a:t>
            </a:r>
            <a:br/>
            <a:r>
              <a:t>financing of equipment and projects, financial consulting services, etc.). The</a:t>
            </a:r>
            <a:br/>
            <a:r>
              <a:t>geographical distribution of the CA is as follows: Germany (16.6%), Europe-</a:t>
            </a:r>
            <a:br/>
            <a:r>
              <a:t>community of independent-Africa Orient (29.9%), United States (24%), America</a:t>
            </a:r>
            <a:br/>
            <a:r>
              <a:t>(4.7%), Asia and Australia (24.8%).Number of employees: 316,000Capitalization,</a:t>
            </a:r>
            <a:br/>
            <a:r>
              <a:t>business value, turnover, EBITDA, EBIT, EBT, net profit, debt and net cash, free</a:t>
            </a:r>
            <a:br/>
            <a:r>
              <a:t>cash flow, equity, total assets and CAPEX are in millions.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before.EBT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8430768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20240"/>
            <a:ext cx="7872984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Debt/Ebitda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ROE RN /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 RN / 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assets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flow by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 versus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annual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Maximum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draw_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stocks price :SIEGY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Strength Index (RSI)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Last six months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Correlations between various indexes and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Breakdown of annual seasonality within the last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and dividends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 year and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percentage changes statistics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 and interestings informations.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increase in average price over 27 years is 8.68%</a:t>
            </a:r>
            <a:br/>
            <a:r>
              <a:t>and 12.29% over the last 5 years.</a:t>
            </a:r>
            <a:br/>
            <a:r>
              <a:t>The average standard deviation a year is 2.22</a:t>
            </a:r>
            <a:br/>
            <a:r>
              <a:t>      and 2.29 over the last 5 years.</a:t>
            </a:r>
            <a:br/>
            <a:r>
              <a:t>The Sharpe and Sortino ratios are 0.246 and 0.0371 respectively respectively</a:t>
            </a:r>
            <a:br/>
            <a:r>
              <a:t>and 0.3381 and 0.0404 over the last 5 years.</a:t>
            </a:r>
            <a:br/>
            <a:br/>
            <a:r>
              <a:t>The three main institutional investors are, in decreasing order of detention:</a:t>
            </a:r>
            <a:br/>
            <a:r>
              <a:t>-Fisher asset management, LLC</a:t>
            </a:r>
            <a:br/>
            <a:r>
              <a:t>-Cullen Capital Management, LLC</a:t>
            </a:r>
            <a:br/>
            <a:r>
              <a:t>-Sit Investment Associates Inc.</a:t>
            </a:r>
            <a:br/>
            <a:br/>
            <a:br/>
            <a:br/>
            <a:br/>
            <a:r>
              <a:t>Date of this report: 2023-07-03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Capitalization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