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" Type="http://schemas.openxmlformats.org/officeDocument/2006/relationships/presProps" Target="presProps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" Type="http://schemas.openxmlformats.org/officeDocument/2006/relationships/viewProps" Target="viewProps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" Type="http://schemas.openxmlformats.org/officeDocument/2006/relationships/theme" Target="theme/theme1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" Type="http://schemas.openxmlformats.org/officeDocument/2006/relationships/tableStyles" Target="tableStyles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2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3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4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AIR-PRODUCTS-CHEMICALS-IN-11666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" y="1600200"/>
            <a:ext cx="91" cy="9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Air Products &amp; Chemicals, Inc. est spécialisé dans la conception, la fabrication</a:t>
            </a:r>
            <a:br/>
            <a:r>
              <a:t>et la commercialisation de gaz. L'activité s'organise autour de 4 familles de</a:t>
            </a:r>
            <a:br/>
            <a:r>
              <a:t>produits :, - gaz en vrac : gaz industriels (oxygène, azote et argon), hydrogène</a:t>
            </a:r>
            <a:br/>
            <a:r>
              <a:t>et hélium, gaz médicaux et gaz spéciaux acheminés par camions-citernes ou</a:t>
            </a:r>
            <a:br/>
            <a:r>
              <a:t>portes-tubes, dans des cylindres ou via des petites unités de production de gaz</a:t>
            </a:r>
            <a:br/>
            <a:r>
              <a:t>installées sur site pour les industries de traitement des métaux, du verre, des</a:t>
            </a:r>
            <a:br/>
            <a:r>
              <a:t>produits chimiques, des produits alimentaires, pour les industries de la santé,</a:t>
            </a:r>
            <a:br/>
            <a:r>
              <a:t>de l'acier, du pétrole et du gaz naturel ;, '- gaz de tonnage : gaz industriels</a:t>
            </a:r>
            <a:br/>
            <a:r>
              <a:t>(hydrogène, monoxyde de carbone, nitrogène et oxygène) acheminés via de grosses</a:t>
            </a:r>
            <a:br/>
            <a:r>
              <a:t>unités de production sur site ou par pipelines, destinés principalement à des</a:t>
            </a:r>
            <a:br/>
            <a:r>
              <a:t>clients des secteurs de la pétrochimie, des produits chimiques et de la</a:t>
            </a:r>
            <a:br/>
            <a:r>
              <a:t>métallurgie ;', '- produits chimiques de performance ;', - équipements de</a:t>
            </a:r>
            <a:br/>
            <a:r>
              <a:t>cryogénie et de traite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Valeur Entreprise / EBITDA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{i}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173736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Valeur Entreprise / FCF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{i}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173736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FCF Yield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{i}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173736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Price to Book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{i}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173736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Nbr de Titres en Milliers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{i}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173736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Cours de référence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{i}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173736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Tableau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df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" y="1920240"/>
            <a:ext cx="8275320" cy="42611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Chiffre d'affaires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{i}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173736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EBITDA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{i}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173736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Résultat d'exploitation EBIT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{i}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173736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Suite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" y="1600200"/>
            <a:ext cx="91" cy="9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ment des gaz : utilisés pour la séparation de l'air, la</a:t>
            </a:r>
            <a:br/>
            <a:r>
              <a:t>purification et la récupération des hydrocarbures, la liquéfaction des gaz</a:t>
            </a:r>
            <a:br/>
            <a:r>
              <a:t>naturels ainsi que la distribution d'hélium., 'La répartition géographique du CA</a:t>
            </a:r>
            <a:br/>
            <a:r>
              <a:t>est la suivante : Etats-Unis (41,2%), Chine (15,7%) et autres (43,1%).</a:t>
            </a:r>
            <a:br/>
            <a:r>
              <a:t>' La capitalisation , valeur entreprise , chiffre d'affaire , EBITDA , EBIT ,</a:t>
            </a:r>
            <a:br/>
            <a:r>
              <a:t>EBT , le résultat net , la dette et trésorerie net , le free cash flow , les</a:t>
            </a:r>
            <a:br/>
            <a:r>
              <a:t>capitaux propres , le total des actifs et le Capex sont en millions.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Marge d'exploitation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{i}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173736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Résultat Avt. Impôt EBT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{i}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173736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Résultat net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{i}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173736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Marge nette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{i}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173736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BNA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{i}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173736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Free Cash Flow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{i}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173736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Marge FCF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{i}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173736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FCF Conversion EBITDA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{i}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173736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FCF Conversion Résultat 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{i}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173736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Dividende / Action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{i}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173736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Tableau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df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" y="1920240"/>
            <a:ext cx="7717536" cy="2962656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Tableau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df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920240"/>
            <a:ext cx="7818120" cy="3630168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Dette Nette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{i}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173736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Leverage Dette/EBITDA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{i}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173736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Free Cash Flow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{i}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173736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ROE RN / Capitaux Propres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{i}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173736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Capitaux Propres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{i}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173736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ROA RN / Total Actif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{i}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173736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Total Actifs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{i}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173736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Actif net par Action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{i}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173736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Cash Flow Par Action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{i}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173736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Capitalisation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{i}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173736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Capex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{i}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173736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Capex / 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{i}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173736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Taux de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payou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Capitaux propres vs Dette 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ap_versus_deb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Évolution du compte de résultat annuel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plot_multiple_indicato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" y="1828800"/>
            <a:ext cx="82296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Évolution du compte de résultat trimestrielle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plot_multiple_indicato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" y="1828800"/>
            <a:ext cx="82296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Perte de valeur maximum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maximum_draw_dow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Prix de l'action normalisé APD vs SP500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benc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Régression linéaire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linear_regress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Relative Strength Index (RSI)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rsi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0"/>
            <a:ext cx="91440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Valeur Entreprise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{i}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173736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Zoom des six derniers mois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Zoo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" y="13716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Corrélations entre différents indices et indicateurs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orrelatio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82296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Décomposition de la saisonnalité annuelle au cours des dernières années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seasonalit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82296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Prix et dividendes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price_with_dividend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Dividende versé par année et par 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annual_divide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Statistiques de pourcentage de changement du dividende par année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price_with_dividend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Repartition des investisseurs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sharehold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560" y="1371600"/>
            <a:ext cx="4572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Analyse de sentiment du marché, basée sur les titres d'actualités.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sentim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Chiffres et informations à prendre en compte.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" y="1600200"/>
            <a:ext cx="91" cy="9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L'augmentation du prix moyenne sur 43 ans  est de 12.72%</a:t>
            </a:r>
            <a:br/>
            <a:r>
              <a:t>et 1.81% sur les 5 dernières années.</a:t>
            </a:r>
            <a:br/>
            <a:r>
              <a:t>L'écart type moyen à l'année est de 1.77</a:t>
            </a:r>
            <a:br/>
            <a:r>
              <a:t>et 1.6 sur les 5 dernières années.</a:t>
            </a:r>
            <a:br/>
            <a:r>
              <a:t>Les ratios Sharpe et Sortino sont respectivement 0.4531 et 0.0503</a:t>
            </a:r>
            <a:br/>
            <a:r>
              <a:t>et de 0.071 et 0.015 sur les 5 dernières années.</a:t>
            </a:r>
            <a:br/>
            <a:br/>
            <a:r>
              <a:t>Les trois principaux investisseurs institutionnels sont , par ordre décroissant de détention:</a:t>
            </a:r>
            <a:br/>
            <a:r>
              <a:t>-Vanguard Group Inc</a:t>
            </a:r>
            <a:br/>
            <a:r>
              <a:t>-Blackrock Inc.</a:t>
            </a:r>
            <a:br/>
            <a:r>
              <a:t>-State Farm Mutual Automobile Insurance Co.</a:t>
            </a:r>
            <a:br/>
            <a:br/>
            <a:br/>
            <a:br/>
            <a:br/>
            <a:r>
              <a:t>Date de ce rapport : 2023-12-26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{i}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173736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Rendement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{i}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173736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Capitalisation / 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{i}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173736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Valeur Entreprise / 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{i}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173736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