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THE-COCA-COLA-COMPANY-4819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'The Coca-Cola Company is the world n ° 1 for the production and marketing of</a:t>
            </a:r>
            <a:br/>
            <a:r>
              <a:t>alcohol-free drinks.The CA by activity is distributed as follows: ','- Sale of</a:t>
            </a:r>
            <a:br/>
            <a:r>
              <a:t>concentrates of drinks and syrups (56%); ','- Bottling and sale of drinks (44%):</a:t>
            </a:r>
            <a:br/>
            <a:r>
              <a:t>sodas, fruit juice, drinks withtea base, waters, etc.Marketed under the Coca-</a:t>
            </a:r>
            <a:br/>
            <a:r>
              <a:t>Cola brands, Diet Coke, Fanta, Fresca, Schweppes Sprite, Thums Up, Aquarius,</a:t>
            </a:r>
            <a:br/>
            <a:r>
              <a:t>Ciel, Dasani, Ades, Del Valle, Fairlife, Innocent, Minute Maid, etc. ',' a end</a:t>
            </a:r>
            <a:br/>
            <a:r>
              <a:t>of 2022, the grouphas 133 production sites worldwide. ', 64.2% of the turnover</a:t>
            </a:r>
            <a:br/>
            <a:r>
              <a:t>is produced internationally.Capitalization, business value, turnover, EBITDA,</a:t>
            </a:r>
            <a:br/>
            <a:r>
              <a:t>EBIT, EBT, net profit, net debt and cash, free cash flow, equity, total assets</a:t>
            </a:r>
            <a:br/>
            <a:r>
              <a:t>and CAPEX are in millions.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of titles in thousands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8449056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 operating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8357616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before.EBT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 Net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7827264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Debt/Ebitda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assets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by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 out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 versus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annual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quarterly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stocks price :KO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six months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Correlations between various indexes and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Breakdown of annual seasonality within the last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and dividends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yield for 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 year and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percentage changes statistics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percentage changes statistics by year (5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scores overall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scores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feeling analysis, based on news titles.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 and interestings informations.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increase in average price over 49 years is 13.26%</a:t>
            </a:r>
            <a:br/>
            <a:r>
              <a:t>and 9.26% over the last 5 years.</a:t>
            </a:r>
            <a:br/>
            <a:r>
              <a:t>The average standard deviation a year is 1.46</a:t>
            </a:r>
            <a:br/>
            <a:r>
              <a:t>      and 1.07 over the last 5 years.</a:t>
            </a:r>
            <a:br/>
            <a:r>
              <a:t>The Sharpe and Sortino ratios are respectively 0.5704 and 0.058</a:t>
            </a:r>
            <a:br/>
            <a:r>
              <a:t>and 0.5448 and 0.0593 over the last 5 years.</a:t>
            </a:r>
            <a:br/>
            <a:br/>
            <a:r>
              <a:t>The three main institutional investors are, in decreasing order of detention:</a:t>
            </a:r>
            <a:br/>
            <a:r>
              <a:t>-Berkshire Hathaway, Inc</a:t>
            </a:r>
            <a:br/>
            <a:r>
              <a:t>-Avanguard Group Inc</a:t>
            </a:r>
            <a:br/>
            <a:r>
              <a:t>-BlackRock Inc ..</a:t>
            </a:r>
            <a:br/>
            <a:br/>
            <a:br/>
            <a:br/>
            <a:br/>
            <a:r>
              <a:t>Date of this report: 2024-02-04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