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" Type="http://schemas.openxmlformats.org/officeDocument/2006/relationships/theme" Target="theme/theme1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" Type="http://schemas.openxmlformats.org/officeDocument/2006/relationships/tableStyles" Target="tableStyles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THE-COCA-COLA-COMPANY-4819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" y="1600200"/>
            <a:ext cx="91" cy="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'        The Coca-Cola Company est le n° 1 mondial de la production et de la</a:t>
            </a:r>
            <a:br/>
            <a:r>
              <a:t>commercialisation de boissons sans alcool. Le CA par activité se répartit comme</a:t>
            </a:r>
            <a:br/>
            <a:r>
              <a:t>suit :', '- vente de concentrés de boissons et de sirops (56%) ;', '- mise en</a:t>
            </a:r>
            <a:br/>
            <a:r>
              <a:t>bouteilles et vente de boissons (44%) : sodas, jus de fruits, boissons à base de</a:t>
            </a:r>
            <a:br/>
            <a:r>
              <a:t>thé, eaux, etc. commercialisés sous les marques Coca-Cola, Diet Coke, Fanta,</a:t>
            </a:r>
            <a:br/>
            <a:r>
              <a:t>Fresca, Schweppes Sprite, Thums Up, Aquarius, Ciel, Dasani, AdeS, Del Valle,</a:t>
            </a:r>
            <a:br/>
            <a:r>
              <a:t>fairlife, innocent, Minute Maid, etc.', 'A fin 2022, le groupe dispose de 133</a:t>
            </a:r>
            <a:br/>
            <a:r>
              <a:t>sites de production dans le monde.', 64,2% du CA est réalisé à l'international.</a:t>
            </a:r>
            <a:br/>
            <a:r>
              <a:t>La capitalisation , valeur entreprise , chiffre d'affaire , EBITDA , EBIT , EBT</a:t>
            </a:r>
            <a:br/>
            <a:r>
              <a:t>, le résultat net , la dette et trésorerie net , le free cash flow , les</a:t>
            </a:r>
            <a:br/>
            <a:r>
              <a:t>capitaux propres , le total des actifs et le Capex sont en millions.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Valeur Entreprise / FCF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FCF Yield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Price to 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Nbr de Titres en Milliers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Cours de référence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Tableau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df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920240"/>
            <a:ext cx="8449056" cy="426110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Chiffre d'affaires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EBITDA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Résultat d'exploitation EBIT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Marge d'exploitation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Tableau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df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920240"/>
            <a:ext cx="8357616" cy="296265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Résultat Avt. Impôt EBT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Résultat 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Marge nette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Free Cash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Marge FCF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FCF Conversion EBITDA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FCF Conversion Résultat 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Dividende /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Tableau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df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920240"/>
            <a:ext cx="7827264" cy="363016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Capitalisation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Dette Nette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Leverage Dette/EBITDA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Free Cash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ROE RN / Capitaux Propres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ROA RN / Total Actif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Total Actifs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Actif net par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Cash Flow Par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Capex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Capex / 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Valeur Entreprise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Capitaux Propres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Taux de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ayou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Capitaux propres vs Dette 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ap_versus_deb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Évolution du compte de résultat annuel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lot_multiple_indicato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8288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Évolution du compte de résultat trimestrielle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lot_multiple_indicato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8288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Perte de valeur maximum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maximum_draw_dow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Prix de l'action normalisé KO vs SP500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ben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Régression linéaire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linear_regres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Relative Strength Index (RSI)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rs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Zoom des six derniers mois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Zoo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13716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Corrélations entre différents indices et indicateurs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orrel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Décomposition de la saisonnalité annuelle au cours des dernières années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seasonalit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Prix et dividendes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rice_with_dividend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Evolution du rendement pour KO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time_serie_y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Dividende versé par année et par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annual_divide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Statistiques de pourcentage de changement du dividende par année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rice_with_dividend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Statistiques de pourcentage de changement du dividende par année (5 ans)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rice_with_dividend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Scores de dividende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dividend_scor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Scores de dividende 5 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dividend_scores_five_yea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Repartition des investisseurs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sharehold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60" y="13716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Rendement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Analyse de sentiment du marché, basée sur les titres d'actualités.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sentim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Chiffres et informations à prendre en compte.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" y="1600200"/>
            <a:ext cx="91" cy="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L'augmentation du prix moyenne sur 49 ans  est de 13.26%</a:t>
            </a:r>
            <a:br/>
            <a:r>
              <a:t>et 9.26% sur les 5 dernières années.</a:t>
            </a:r>
            <a:br/>
            <a:r>
              <a:t>L'écart type moyen à l'année est de 1.46</a:t>
            </a:r>
            <a:br/>
            <a:r>
              <a:t>et 1.07 sur les 5 dernières années.</a:t>
            </a:r>
            <a:br/>
            <a:r>
              <a:t>Les ratios Sharpe et Sortino sont respectivement 0.5704 et 0.058</a:t>
            </a:r>
            <a:br/>
            <a:r>
              <a:t>et de 0.5448 et 0.0593 sur les 5 dernières années.</a:t>
            </a:r>
            <a:br/>
            <a:br/>
            <a:r>
              <a:t>Les trois principaux investisseurs institutionnels sont , par ordre décroissant de détention:</a:t>
            </a:r>
            <a:br/>
            <a:r>
              <a:t>-Berkshire Hathaway, Inc</a:t>
            </a:r>
            <a:br/>
            <a:r>
              <a:t>-Vanguard Group Inc</a:t>
            </a:r>
            <a:br/>
            <a:r>
              <a:t>-Blackrock Inc..</a:t>
            </a:r>
            <a:br/>
            <a:br/>
            <a:br/>
            <a:br/>
            <a:br/>
            <a:r>
              <a:t>Date de ce rapport : 2024-02-04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Capitalisation / 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Valeur Entreprise / 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Valeur Entreprise / EBITDA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