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REALTY-INCOME-CORPORATION-13868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Realty Income Corporation specializes in the detention, development and</a:t>
            </a:r>
            <a:br/>
            <a:r>
              <a:t>management of commercial and industrial real estate assets located in the United</a:t>
            </a:r>
            <a:br/>
            <a:r>
              <a:t>States and in Puerto Rico.Rental income by type of assets are distributed as</a:t>
            </a:r>
            <a:br/>
            <a:r>
              <a:t>follows :, '- stores (82.7%);', '- industrial premises (15%);', '- Others</a:t>
            </a:r>
            <a:br/>
            <a:r>
              <a:t>(2.3%): offices, factoriesAgri -foods, game establishments, etc. ', at the end</a:t>
            </a:r>
            <a:br/>
            <a:r>
              <a:t>of 2022, the real estate portfolio, composed of 12,237 assets of a total rental</a:t>
            </a:r>
            <a:br/>
            <a:r>
              <a:t>area of 22,003,659 m2, is evaluated, in accounting value, at 42.7</a:t>
            </a:r>
            <a:br/>
            <a:r>
              <a:t>mdsusd.Capitalization, business value, turnover, EBITDA, EBIT, EBT, net profit,</a:t>
            </a:r>
            <a:br/>
            <a:r>
              <a:t>debt and net cash, free cash flow, equity, total assets and CAPEX are in</a:t>
            </a:r>
            <a:br/>
            <a:r>
              <a:t>millions. The benchmark of the dividend scores is made up of the following</a:t>
            </a:r>
            <a:br/>
            <a:r>
              <a:t>tickers;KO,JNJ,XOM,MMM,ITW,PM,IBM,ED,O,PG,EPD,BLK,VZ,NWN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FCF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to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Nbr of titles in thousands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920240"/>
            <a:ext cx="7827264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EBIT operating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920240"/>
            <a:ext cx="8549640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before.EBT 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FCF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/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20240"/>
            <a:ext cx="7827264" cy="363016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Debt/Ebitda Leverage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cash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ROE RN /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 RN / 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assets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Cash flow by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 out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Equity versus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ap_versus_deb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annual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quarterly income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_multiple_indica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Maximum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aximum_draw_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stocks price :O vs SP500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Relative Strength Index (RSI)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Last six months zoom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Correlations between various indexes and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Breakdown of annual seasonality within the last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ason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and dividends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yield for 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yield for O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ime_serie_yield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 year and per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nnual_divid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percentage changes statistics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percentage changes statistics by year (5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rice_with_divid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scores overall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Dividend scores 5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ividend_scores_five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arehold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feeling analysis, based on news titles.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 and interestings informations.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" y="1600200"/>
            <a:ext cx="91" cy="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The increase in average price over 30 years is 13.28%</a:t>
            </a:r>
            <a:br/>
            <a:r>
              <a:t>and 1.88% over the last 5 years.</a:t>
            </a:r>
            <a:br/>
            <a:r>
              <a:t>The average standard deviation a year is 1.78</a:t>
            </a:r>
            <a:br/>
            <a:r>
              <a:t>      and 1.32 over the last 5 years.</a:t>
            </a:r>
            <a:br/>
            <a:r>
              <a:t>The Sharpe and Sortino ratios are respectively 0.4709 and 0.0479</a:t>
            </a:r>
            <a:br/>
            <a:r>
              <a:t>and 0.0897 and 0.0202 over the last 5 years.</a:t>
            </a:r>
            <a:br/>
            <a:br/>
            <a:r>
              <a:t>The three main institutional investors are, in decreasing order of detention:</a:t>
            </a:r>
            <a:br/>
            <a:r>
              <a:t>-Avanguard Group Inc</a:t>
            </a:r>
            <a:br/>
            <a:r>
              <a:t>-BlackRock Inc.</a:t>
            </a:r>
            <a:br/>
            <a:r>
              <a:t>-State Street Corporation.</a:t>
            </a:r>
            <a:br/>
            <a:br/>
            <a:br/>
            <a:br/>
            <a:br/>
            <a:r>
              <a:t>Date of this report: 2024-02-04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Capitalization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/ EBITDA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ig{i}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73736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