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0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2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5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6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101010 lignes de données vers l’infini">
            <a:extLst>
              <a:ext uri="{FF2B5EF4-FFF2-40B4-BE49-F238E27FC236}">
                <a16:creationId xmlns:a16="http://schemas.microsoft.com/office/drawing/2014/main" id="{32A50412-259F-3801-8A3C-D57D1578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6680A-63D1-C972-65B5-2333DA2C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8" y="565538"/>
            <a:ext cx="9679449" cy="1576415"/>
          </a:xfrm>
        </p:spPr>
        <p:txBody>
          <a:bodyPr anchor="b"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</a:rPr>
              <a:t>Codage </a:t>
            </a:r>
            <a:r>
              <a:rPr lang="fr-FR" sz="7200" dirty="0" err="1">
                <a:solidFill>
                  <a:srgbClr val="FFFFFF"/>
                </a:solidFill>
              </a:rPr>
              <a:t>Huffman</a:t>
            </a:r>
            <a:endParaRPr lang="fr-FR" sz="7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C6AC-9582-453C-546F-2139ED4B5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30" y="4157961"/>
            <a:ext cx="9679449" cy="750259"/>
          </a:xfrm>
        </p:spPr>
        <p:txBody>
          <a:bodyPr anchor="ctr">
            <a:normAutofit lnSpcReduction="10000"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Git : https://github.com/Mathieu-Lin/Huffman-Codage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LIN Mathieu IDU-3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08A74-F877-56BE-828A-818B896F12B1}"/>
              </a:ext>
            </a:extLst>
          </p:cNvPr>
          <p:cNvSpPr/>
          <p:nvPr/>
        </p:nvSpPr>
        <p:spPr>
          <a:xfrm>
            <a:off x="-21" y="5158550"/>
            <a:ext cx="12192000" cy="16950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D63ACFC-B90A-B50D-D832-30767B246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89" y="5295819"/>
            <a:ext cx="4343400" cy="12860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15DCB3-BA03-C453-7D17-E4ECF2278646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12" name="Image 11" descr="Une image contenant Graphique, Police, graphisme, affiche&#10;&#10;Description générée automatiquement">
            <a:extLst>
              <a:ext uri="{FF2B5EF4-FFF2-40B4-BE49-F238E27FC236}">
                <a16:creationId xmlns:a16="http://schemas.microsoft.com/office/drawing/2014/main" id="{D88CBDCA-F42A-B88B-5810-D917E4F8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72" y="5156329"/>
            <a:ext cx="910407" cy="16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9C4A0-406D-506A-4F56-5DC4117C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Décomposition fonctionnelle du programme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A2F7C-2C3E-8965-FE8D-157217866AEE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5279B9C-C4E4-0E33-E2F1-2C3669D366BF}"/>
              </a:ext>
            </a:extLst>
          </p:cNvPr>
          <p:cNvGrpSpPr/>
          <p:nvPr/>
        </p:nvGrpSpPr>
        <p:grpSpPr>
          <a:xfrm>
            <a:off x="303296" y="3515365"/>
            <a:ext cx="2286829" cy="2552594"/>
            <a:chOff x="1150374" y="2369574"/>
            <a:chExt cx="2035278" cy="22909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98756B-1F71-7802-1C93-26120C51579B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Reader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74FA81-9879-3301-8D22-AC20F965AA6A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</a:t>
              </a:r>
              <a:r>
                <a:rPr lang="fr-FR" sz="1300" dirty="0" err="1"/>
                <a:t>nomFichier</a:t>
              </a:r>
              <a:r>
                <a:rPr lang="fr-FR" sz="1300" dirty="0"/>
                <a:t> : String</a:t>
              </a:r>
            </a:p>
            <a:p>
              <a:r>
                <a:rPr lang="fr-FR" sz="1300" dirty="0"/>
                <a:t>-contenu : </a:t>
              </a:r>
              <a:r>
                <a:rPr lang="fr-FR" sz="1300" dirty="0" err="1"/>
                <a:t>ArrayList</a:t>
              </a:r>
              <a:r>
                <a:rPr lang="fr-FR" sz="1300" dirty="0"/>
                <a:t>&lt;String&gt;</a:t>
              </a:r>
            </a:p>
            <a:p>
              <a:r>
                <a:rPr lang="fr-FR" sz="1300" dirty="0"/>
                <a:t>- </a:t>
              </a:r>
              <a:r>
                <a:rPr lang="fr-FR" sz="1300" dirty="0" err="1"/>
                <a:t>texteBrut</a:t>
              </a:r>
              <a:r>
                <a:rPr lang="fr-FR" sz="1300" dirty="0"/>
                <a:t> 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D35DD-64DF-FF23-80F7-6F49197432B7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0E83AD5-8FE9-27E2-7118-1F2AE52D1777}"/>
              </a:ext>
            </a:extLst>
          </p:cNvPr>
          <p:cNvGrpSpPr/>
          <p:nvPr/>
        </p:nvGrpSpPr>
        <p:grpSpPr>
          <a:xfrm>
            <a:off x="2821858" y="1293335"/>
            <a:ext cx="3874865" cy="3430344"/>
            <a:chOff x="1150374" y="2369574"/>
            <a:chExt cx="2035278" cy="2217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AE631B-A475-6A7C-74E7-CD9EB7EF2109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HuffmanCodage</a:t>
              </a:r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EF4F5-66FB-34B9-DCD0-2938B58DD7EE}"/>
                </a:ext>
              </a:extLst>
            </p:cNvPr>
            <p:cNvSpPr/>
            <p:nvPr/>
          </p:nvSpPr>
          <p:spPr>
            <a:xfrm>
              <a:off x="1150374" y="2635045"/>
              <a:ext cx="2035278" cy="71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 - </a:t>
              </a:r>
              <a:r>
                <a:rPr lang="fr-FR" sz="1300" dirty="0" err="1"/>
                <a:t>list_uncompressed_data</a:t>
              </a:r>
              <a:r>
                <a:rPr lang="fr-FR" sz="1300" dirty="0"/>
                <a:t> : </a:t>
              </a:r>
              <a:r>
                <a:rPr lang="fr-FR" sz="1300" dirty="0" err="1"/>
                <a:t>ArrayList</a:t>
              </a:r>
              <a:r>
                <a:rPr lang="fr-FR" sz="1300" dirty="0"/>
                <a:t>&lt;String&gt;</a:t>
              </a:r>
            </a:p>
            <a:p>
              <a:r>
                <a:rPr lang="fr-FR" sz="1300" dirty="0"/>
                <a:t> - </a:t>
              </a:r>
              <a:r>
                <a:rPr lang="fr-FR" sz="1300" dirty="0" err="1"/>
                <a:t>list_compressed_data</a:t>
              </a:r>
              <a:r>
                <a:rPr lang="fr-FR" sz="1300" dirty="0"/>
                <a:t> : </a:t>
              </a:r>
              <a:r>
                <a:rPr lang="fr-FR" sz="1300" dirty="0" err="1"/>
                <a:t>Map</a:t>
              </a:r>
              <a:r>
                <a:rPr lang="fr-FR" sz="1300" dirty="0"/>
                <a:t>&lt;String, Integer&gt;</a:t>
              </a:r>
            </a:p>
            <a:p>
              <a:r>
                <a:rPr lang="fr-FR" sz="1300" dirty="0"/>
                <a:t> - </a:t>
              </a:r>
              <a:r>
                <a:rPr lang="fr-FR" sz="1300" dirty="0" err="1"/>
                <a:t>brutText</a:t>
              </a:r>
              <a:r>
                <a:rPr lang="fr-FR" sz="1300" dirty="0"/>
                <a:t> : String</a:t>
              </a:r>
            </a:p>
            <a:p>
              <a:r>
                <a:rPr lang="fr-FR" sz="1300" dirty="0"/>
                <a:t> - </a:t>
              </a:r>
              <a:r>
                <a:rPr lang="fr-FR" sz="1300" dirty="0" err="1"/>
                <a:t>compressedText</a:t>
              </a:r>
              <a:r>
                <a:rPr lang="fr-FR" sz="1300" dirty="0"/>
                <a:t> : String </a:t>
              </a:r>
            </a:p>
            <a:p>
              <a:r>
                <a:rPr lang="fr-FR" sz="1300" dirty="0"/>
                <a:t> - taille : </a:t>
              </a:r>
              <a:r>
                <a:rPr lang="fr-FR" sz="1300" dirty="0" err="1"/>
                <a:t>int</a:t>
              </a:r>
              <a:r>
                <a:rPr lang="fr-FR" sz="13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77DCD6-C66E-A040-EC8B-CA7523605493}"/>
                </a:ext>
              </a:extLst>
            </p:cNvPr>
            <p:cNvSpPr/>
            <p:nvPr/>
          </p:nvSpPr>
          <p:spPr>
            <a:xfrm>
              <a:off x="1150374" y="3351285"/>
              <a:ext cx="2035278" cy="12355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</a:t>
              </a:r>
              <a:r>
                <a:rPr lang="fr-FR" sz="1300" dirty="0" err="1"/>
                <a:t>moveKeyToLast</a:t>
              </a:r>
              <a:r>
                <a:rPr lang="fr-FR" sz="1300" dirty="0"/>
                <a:t> (String key)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transformData</a:t>
              </a:r>
              <a:r>
                <a:rPr lang="fr-FR" sz="1300" dirty="0"/>
                <a:t>() : </a:t>
              </a:r>
              <a:r>
                <a:rPr lang="fr-FR" sz="1300" dirty="0" err="1"/>
                <a:t>Map</a:t>
              </a:r>
              <a:r>
                <a:rPr lang="fr-FR" sz="1300" dirty="0"/>
                <a:t>&lt;String, Integer&gt;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displayListCompressedData</a:t>
              </a:r>
              <a:r>
                <a:rPr lang="fr-FR" sz="1300" dirty="0"/>
                <a:t>()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mapToArray</a:t>
              </a:r>
              <a:r>
                <a:rPr lang="fr-FR" sz="1300" dirty="0"/>
                <a:t>()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triArray</a:t>
              </a:r>
              <a:r>
                <a:rPr lang="fr-FR" sz="1300" dirty="0"/>
                <a:t>()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buildTree</a:t>
              </a:r>
              <a:r>
                <a:rPr lang="fr-FR" sz="1300" dirty="0"/>
                <a:t>() : Node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encodeText</a:t>
              </a:r>
              <a:r>
                <a:rPr lang="fr-FR" sz="1300" dirty="0"/>
                <a:t> (</a:t>
              </a:r>
              <a:r>
                <a:rPr lang="fr-FR" sz="1300" dirty="0" err="1"/>
                <a:t>Map</a:t>
              </a:r>
              <a:r>
                <a:rPr lang="fr-FR" sz="1300" dirty="0"/>
                <a:t>&lt;String , String&gt; codes) : String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bitsToBytes</a:t>
              </a:r>
              <a:r>
                <a:rPr lang="fr-FR" sz="1300" dirty="0"/>
                <a:t>(String bits) : byte  </a:t>
              </a:r>
              <a:r>
                <a:rPr lang="fr-FR" sz="1800" u="sng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fr-FR" sz="1300" dirty="0"/>
                <a:t>]</a:t>
              </a:r>
            </a:p>
            <a:p>
              <a:r>
                <a:rPr lang="fr-FR" sz="1300" dirty="0"/>
                <a:t>…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931EA41-B472-C32C-992E-D6BC54AA2513}"/>
              </a:ext>
            </a:extLst>
          </p:cNvPr>
          <p:cNvGrpSpPr/>
          <p:nvPr/>
        </p:nvGrpSpPr>
        <p:grpSpPr>
          <a:xfrm>
            <a:off x="6948274" y="1498687"/>
            <a:ext cx="2190136" cy="2567589"/>
            <a:chOff x="1150374" y="2369574"/>
            <a:chExt cx="2035278" cy="25675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049F7C-4F59-6137-7584-36F48BC3CB30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6BF589-64AB-E17B-EAF2-E8014A22579E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key : String</a:t>
              </a:r>
            </a:p>
            <a:p>
              <a:r>
                <a:rPr lang="fr-FR" sz="1300" dirty="0"/>
                <a:t>- </a:t>
              </a:r>
              <a:r>
                <a:rPr lang="fr-FR" sz="1300" dirty="0" err="1"/>
                <a:t>frequency</a:t>
              </a:r>
              <a:r>
                <a:rPr lang="fr-FR" sz="1300" dirty="0"/>
                <a:t> : </a:t>
              </a:r>
              <a:r>
                <a:rPr lang="fr-FR" sz="1300" dirty="0" err="1"/>
                <a:t>int</a:t>
              </a:r>
              <a:endParaRPr lang="fr-FR" sz="1300" dirty="0"/>
            </a:p>
            <a:p>
              <a:r>
                <a:rPr lang="fr-FR" sz="1300" dirty="0"/>
                <a:t>- </a:t>
              </a:r>
              <a:r>
                <a:rPr lang="fr-FR" sz="1300" dirty="0" err="1"/>
                <a:t>left</a:t>
              </a:r>
              <a:r>
                <a:rPr lang="fr-FR" sz="1300" dirty="0"/>
                <a:t> : Node</a:t>
              </a:r>
            </a:p>
            <a:p>
              <a:r>
                <a:rPr lang="fr-FR" sz="1300" dirty="0"/>
                <a:t>- right :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404655-7D7F-A300-FB5E-2B6ECA402347}"/>
                </a:ext>
              </a:extLst>
            </p:cNvPr>
            <p:cNvSpPr/>
            <p:nvPr/>
          </p:nvSpPr>
          <p:spPr>
            <a:xfrm>
              <a:off x="1150374" y="3647768"/>
              <a:ext cx="2035278" cy="1289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/>
                <a:t>+ </a:t>
              </a:r>
              <a:r>
                <a:rPr lang="fr-FR" sz="1300" dirty="0" err="1"/>
                <a:t>depthCode</a:t>
              </a:r>
              <a:r>
                <a:rPr lang="fr-FR" sz="1300" dirty="0"/>
                <a:t>(Node </a:t>
              </a:r>
              <a:r>
                <a:rPr lang="fr-FR" sz="1300" dirty="0" err="1"/>
                <a:t>node</a:t>
              </a:r>
              <a:r>
                <a:rPr lang="fr-FR" sz="1300" dirty="0"/>
                <a:t>, String code, </a:t>
              </a:r>
              <a:r>
                <a:rPr lang="fr-FR" sz="1300" dirty="0" err="1"/>
                <a:t>Map</a:t>
              </a:r>
              <a:r>
                <a:rPr lang="fr-FR" sz="1300" dirty="0"/>
                <a:t>&lt;</a:t>
              </a:r>
              <a:r>
                <a:rPr lang="fr-FR" sz="1300" dirty="0" err="1"/>
                <a:t>String,Integer</a:t>
              </a:r>
              <a:r>
                <a:rPr lang="fr-FR" sz="1300" dirty="0"/>
                <a:t>&gt; codes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printTree</a:t>
              </a:r>
              <a:r>
                <a:rPr lang="fr-FR" sz="1300" dirty="0"/>
                <a:t> (String </a:t>
              </a:r>
              <a:r>
                <a:rPr lang="fr-FR" sz="1300" dirty="0" err="1"/>
                <a:t>prefix</a:t>
              </a:r>
              <a:r>
                <a:rPr lang="fr-FR" sz="1300" dirty="0"/>
                <a:t>, </a:t>
              </a:r>
              <a:r>
                <a:rPr lang="fr-FR" sz="1300" dirty="0" err="1"/>
                <a:t>boolean</a:t>
              </a:r>
              <a:r>
                <a:rPr lang="fr-FR" sz="1300" dirty="0"/>
                <a:t> </a:t>
              </a:r>
              <a:r>
                <a:rPr lang="fr-FR" sz="1300" dirty="0" err="1"/>
                <a:t>isTail</a:t>
              </a:r>
              <a:r>
                <a:rPr lang="fr-FR" sz="1300" dirty="0"/>
                <a:t>) : </a:t>
              </a:r>
              <a:r>
                <a:rPr lang="fr-FR" sz="1300" dirty="0" err="1"/>
                <a:t>void</a:t>
              </a:r>
              <a:endParaRPr lang="fr-FR" sz="13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DEF19F4-B0E3-60C1-F947-BDEFC6091C1F}"/>
              </a:ext>
            </a:extLst>
          </p:cNvPr>
          <p:cNvGrpSpPr/>
          <p:nvPr/>
        </p:nvGrpSpPr>
        <p:grpSpPr>
          <a:xfrm>
            <a:off x="9370142" y="3178426"/>
            <a:ext cx="2821858" cy="2290917"/>
            <a:chOff x="1150374" y="2369574"/>
            <a:chExt cx="2035278" cy="22909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5BE061-1D7D-D647-2B2C-B37C6303D6EC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Logger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2CC3D-C0A4-6519-A988-611DCB0495BC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</a:t>
              </a:r>
              <a:r>
                <a:rPr lang="fr-FR" sz="1300" dirty="0" err="1"/>
                <a:t>sortieTxt</a:t>
              </a:r>
              <a:r>
                <a:rPr lang="fr-FR" sz="1300" dirty="0"/>
                <a:t> : </a:t>
              </a:r>
              <a:r>
                <a:rPr lang="fr-FR" sz="1300" dirty="0" err="1"/>
                <a:t>PrintWriter</a:t>
              </a:r>
              <a:endParaRPr lang="fr-FR" sz="1300" dirty="0"/>
            </a:p>
            <a:p>
              <a:r>
                <a:rPr lang="fr-FR" sz="1300" dirty="0"/>
                <a:t>- </a:t>
              </a:r>
              <a:r>
                <a:rPr lang="fr-FR" sz="1300" dirty="0" err="1"/>
                <a:t>sortieBin</a:t>
              </a:r>
              <a:r>
                <a:rPr lang="fr-FR" sz="1300" dirty="0"/>
                <a:t> : </a:t>
              </a:r>
              <a:r>
                <a:rPr lang="fr-FR" sz="1300" dirty="0" err="1"/>
                <a:t>BufferedOutputStream</a:t>
              </a:r>
              <a:endParaRPr lang="fr-FR" sz="1300" dirty="0"/>
            </a:p>
            <a:p>
              <a:r>
                <a:rPr lang="fr-FR" sz="1300" dirty="0"/>
                <a:t>- </a:t>
              </a:r>
              <a:r>
                <a:rPr lang="fr-FR" sz="1300" dirty="0" err="1"/>
                <a:t>cheminBase</a:t>
              </a:r>
              <a:r>
                <a:rPr lang="fr-FR" sz="1300" dirty="0"/>
                <a:t> : String</a:t>
              </a:r>
            </a:p>
            <a:p>
              <a:endParaRPr lang="fr-FR" sz="13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41E6D8-86F9-4235-26D6-7301786BB915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</a:t>
              </a:r>
              <a:r>
                <a:rPr lang="fr-FR" sz="1300" dirty="0" err="1"/>
                <a:t>LogTxt</a:t>
              </a:r>
              <a:r>
                <a:rPr lang="fr-FR" sz="1300" dirty="0"/>
                <a:t> (</a:t>
              </a:r>
              <a:r>
                <a:rPr lang="fr-FR" sz="1300" dirty="0" err="1"/>
                <a:t>int</a:t>
              </a:r>
              <a:r>
                <a:rPr lang="fr-FR" sz="1300" dirty="0"/>
                <a:t> taille, </a:t>
              </a:r>
              <a:r>
                <a:rPr lang="fr-FR" sz="1300" dirty="0" err="1"/>
                <a:t>Map</a:t>
              </a:r>
              <a:r>
                <a:rPr lang="fr-FR" sz="1300" dirty="0"/>
                <a:t>&lt;String, Integer&gt; message) :</a:t>
              </a:r>
              <a:r>
                <a:rPr lang="fr-FR" sz="1300" dirty="0" err="1"/>
                <a:t>void</a:t>
              </a:r>
              <a:r>
                <a:rPr lang="fr-FR" sz="1300" dirty="0"/>
                <a:t> 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logBin</a:t>
              </a:r>
              <a:r>
                <a:rPr lang="fr-FR" sz="1300" dirty="0"/>
                <a:t>(byte </a:t>
              </a:r>
              <a:r>
                <a:rPr lang="fr-FR" sz="1800" u="sng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fr-FR" sz="1300" dirty="0"/>
                <a:t>]):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close() : </a:t>
              </a:r>
              <a:r>
                <a:rPr lang="fr-FR" sz="1300" dirty="0" err="1"/>
                <a:t>void</a:t>
              </a:r>
              <a:endParaRPr lang="fr-FR" sz="1300" dirty="0"/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6451AB21-659F-3E9C-8E26-8BB435ECE828}"/>
              </a:ext>
            </a:extLst>
          </p:cNvPr>
          <p:cNvSpPr/>
          <p:nvPr/>
        </p:nvSpPr>
        <p:spPr>
          <a:xfrm>
            <a:off x="6306438" y="5714669"/>
            <a:ext cx="3392129" cy="10928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Interface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DEEE08-52AD-ED7A-9CC8-EC7271A3EC22}"/>
              </a:ext>
            </a:extLst>
          </p:cNvPr>
          <p:cNvSpPr txBox="1"/>
          <p:nvPr/>
        </p:nvSpPr>
        <p:spPr>
          <a:xfrm>
            <a:off x="838200" y="14376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UML :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F5149FB-0D3B-072A-2752-8F3FF70B70A7}"/>
              </a:ext>
            </a:extLst>
          </p:cNvPr>
          <p:cNvCxnSpPr>
            <a:stCxn id="16" idx="2"/>
          </p:cNvCxnSpPr>
          <p:nvPr/>
        </p:nvCxnSpPr>
        <p:spPr>
          <a:xfrm flipH="1">
            <a:off x="8042787" y="4066276"/>
            <a:ext cx="555" cy="39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165A616-8672-0914-EBC4-1A9DBC829DA7}"/>
              </a:ext>
            </a:extLst>
          </p:cNvPr>
          <p:cNvCxnSpPr>
            <a:cxnSpLocks/>
          </p:cNvCxnSpPr>
          <p:nvPr/>
        </p:nvCxnSpPr>
        <p:spPr>
          <a:xfrm flipH="1">
            <a:off x="6696723" y="4456620"/>
            <a:ext cx="134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4A46EB9-7EAD-4A94-7C86-5E36F718ADE1}"/>
              </a:ext>
            </a:extLst>
          </p:cNvPr>
          <p:cNvSpPr/>
          <p:nvPr/>
        </p:nvSpPr>
        <p:spPr>
          <a:xfrm rot="18925365">
            <a:off x="6788290" y="4268418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DF5C6F-BEEB-1715-8853-D9C4E7F7A8B8}"/>
              </a:ext>
            </a:extLst>
          </p:cNvPr>
          <p:cNvSpPr txBox="1"/>
          <p:nvPr/>
        </p:nvSpPr>
        <p:spPr>
          <a:xfrm>
            <a:off x="8018208" y="4065380"/>
            <a:ext cx="491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 err="1"/>
              <a:t>Tree</a:t>
            </a:r>
            <a:endParaRPr lang="fr-FR" sz="1300" dirty="0"/>
          </a:p>
          <a:p>
            <a:r>
              <a:rPr lang="fr-FR" sz="1300" dirty="0"/>
              <a:t>0..n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46617AB-CD05-B045-1BAD-B4A2BF612B6A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90125" y="5503759"/>
            <a:ext cx="3716313" cy="73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9514C8-5551-E6F3-A566-C09C722F6B1B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4759291" y="4723679"/>
            <a:ext cx="3243212" cy="9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7AF167-E2C6-F128-C59F-9935C48565B4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 flipV="1">
            <a:off x="9698567" y="5469343"/>
            <a:ext cx="1082504" cy="7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7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824E3-784E-32B4-4A74-A080E09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Aspect technique de nos développements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A644B-78A7-5E89-9E6F-7BFFDE143F50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E1BE27-436A-6D3F-CFE7-104255F2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28" y="2415452"/>
            <a:ext cx="2263336" cy="2027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97828-7E11-2EDB-4CC4-17F898170769}"/>
              </a:ext>
            </a:extLst>
          </p:cNvPr>
          <p:cNvSpPr/>
          <p:nvPr/>
        </p:nvSpPr>
        <p:spPr>
          <a:xfrm>
            <a:off x="1594054" y="1755725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Lecture du fichier non compressé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91DC9-FE03-51E4-A2F0-01DC2C501D9B}"/>
              </a:ext>
            </a:extLst>
          </p:cNvPr>
          <p:cNvSpPr/>
          <p:nvPr/>
        </p:nvSpPr>
        <p:spPr>
          <a:xfrm>
            <a:off x="1594054" y="3300718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Transformation d’une liste des textes en dictionnaire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AE8E87-0A67-D539-3254-37319C1A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30" y="4201498"/>
            <a:ext cx="2336960" cy="10359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06F3F2-131A-13BB-9C69-7DBC51AE7BD8}"/>
              </a:ext>
            </a:extLst>
          </p:cNvPr>
          <p:cNvSpPr/>
          <p:nvPr/>
        </p:nvSpPr>
        <p:spPr>
          <a:xfrm>
            <a:off x="1594054" y="5810038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Transformation du dictionnaire en liste des nœuds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B77BE-F6EB-BE0F-F94B-AC21B71C52C0}"/>
              </a:ext>
            </a:extLst>
          </p:cNvPr>
          <p:cNvSpPr/>
          <p:nvPr/>
        </p:nvSpPr>
        <p:spPr>
          <a:xfrm>
            <a:off x="5335228" y="1594923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Tri à l’ordre croissant et construction d’arbre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4C9859-1CA1-974A-D762-C7D03147957D}"/>
              </a:ext>
            </a:extLst>
          </p:cNvPr>
          <p:cNvSpPr/>
          <p:nvPr/>
        </p:nvSpPr>
        <p:spPr>
          <a:xfrm>
            <a:off x="5206927" y="5263077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Encodage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88AE1-4C2C-587F-2F4A-CE28801F9D82}"/>
              </a:ext>
            </a:extLst>
          </p:cNvPr>
          <p:cNvSpPr/>
          <p:nvPr/>
        </p:nvSpPr>
        <p:spPr>
          <a:xfrm>
            <a:off x="8584308" y="1594922"/>
            <a:ext cx="2263336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Calcul taux de compression + moyenne de compression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891F-90C1-D026-7E4C-D7558E03B51B}"/>
              </a:ext>
            </a:extLst>
          </p:cNvPr>
          <p:cNvSpPr/>
          <p:nvPr/>
        </p:nvSpPr>
        <p:spPr>
          <a:xfrm>
            <a:off x="8584308" y="3992158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Enregistrement du fichier .bin et .txt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677D8B-4EDA-07CC-4FC8-F6A64C43C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392" y="4993023"/>
            <a:ext cx="3982638" cy="121456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5930F9F-D943-6870-5E88-3C4ED8DED22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25722" y="2656504"/>
            <a:ext cx="0" cy="644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9F07DFD-BBFE-9BF3-BC57-45AFD2D972C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688910" y="5237470"/>
            <a:ext cx="36812" cy="572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797B76E-D278-3DEB-44E6-8A4F283910D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857390" y="2045313"/>
            <a:ext cx="1477838" cy="421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FEF9B04-AB26-ABCD-F977-C5580D279A9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6338595" y="4442548"/>
            <a:ext cx="128301" cy="820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2CFC4BB-ADA5-6C29-8F44-A88C659B9EB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470263" y="2257704"/>
            <a:ext cx="1114045" cy="3455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56B5C59-A8B1-7DC3-D57F-9EF81292C43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715976" y="2920485"/>
            <a:ext cx="0" cy="1071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7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62E00-64D7-EBEE-71D8-36F94B3F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 de notre programme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395A5-930B-5D05-E8BA-601B453DC802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5FF475-C1F0-980A-6EE8-AED2F28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49" y="1857787"/>
            <a:ext cx="342930" cy="2362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0F2AC8B-A343-1DE8-162F-CDB4DBB5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08" y="1266197"/>
            <a:ext cx="4645805" cy="38993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8E14FA3-06D1-E32F-7B3E-5010441A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4" y="3922442"/>
            <a:ext cx="3185785" cy="225447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569B9C-C9E0-2C5D-BDB8-1D622BC6C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777" y="1740609"/>
            <a:ext cx="3383280" cy="100482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4A331-8B16-D53A-E742-7E542EBF33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27069" b="-3033"/>
          <a:stretch/>
        </p:blipFill>
        <p:spPr>
          <a:xfrm>
            <a:off x="7162363" y="5451402"/>
            <a:ext cx="4071879" cy="484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2CC90-4CEC-BEB2-9622-CC66310A7557}"/>
              </a:ext>
            </a:extLst>
          </p:cNvPr>
          <p:cNvSpPr/>
          <p:nvPr/>
        </p:nvSpPr>
        <p:spPr>
          <a:xfrm>
            <a:off x="8999303" y="5384699"/>
            <a:ext cx="1175657" cy="507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85F50F-C484-984A-BFA2-23C94A2AE55D}"/>
              </a:ext>
            </a:extLst>
          </p:cNvPr>
          <p:cNvSpPr/>
          <p:nvPr/>
        </p:nvSpPr>
        <p:spPr>
          <a:xfrm>
            <a:off x="838200" y="1461715"/>
            <a:ext cx="1959428" cy="311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Exécution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02BB28-7F5C-3CB0-656B-5DAF3C4C9AAF}"/>
              </a:ext>
            </a:extLst>
          </p:cNvPr>
          <p:cNvSpPr/>
          <p:nvPr/>
        </p:nvSpPr>
        <p:spPr>
          <a:xfrm>
            <a:off x="353008" y="6318213"/>
            <a:ext cx="4819022" cy="392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800" dirty="0">
                <a:solidFill>
                  <a:schemeClr val="tx1"/>
                </a:solidFill>
              </a:rPr>
              <a:t>https://github.com/Mathieu-Lin/Huffman-Codage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2272BA-BCCC-91D7-63B5-7227CF83B1A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1989379" y="1975907"/>
            <a:ext cx="1798529" cy="1239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08FDF0-5130-BA1C-285F-274B2B7D75E1}"/>
              </a:ext>
            </a:extLst>
          </p:cNvPr>
          <p:cNvCxnSpPr>
            <a:endCxn id="14" idx="3"/>
          </p:cNvCxnSpPr>
          <p:nvPr/>
        </p:nvCxnSpPr>
        <p:spPr>
          <a:xfrm flipH="1">
            <a:off x="3520259" y="4300695"/>
            <a:ext cx="499082" cy="748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46385F5-78D7-2360-6C1A-8CE11020AB7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028633" y="2243024"/>
            <a:ext cx="653144" cy="1612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33C9E9-393A-5F31-AA3D-66B5AE9A482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587132" y="2745438"/>
            <a:ext cx="786285" cy="2639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966E145-135B-6D39-E823-9021DE55158F}"/>
              </a:ext>
            </a:extLst>
          </p:cNvPr>
          <p:cNvSpPr/>
          <p:nvPr/>
        </p:nvSpPr>
        <p:spPr>
          <a:xfrm>
            <a:off x="7061517" y="5286325"/>
            <a:ext cx="1271350" cy="77002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9F6D1-74F1-FF94-A143-3E4E3F25133F}"/>
              </a:ext>
            </a:extLst>
          </p:cNvPr>
          <p:cNvSpPr/>
          <p:nvPr/>
        </p:nvSpPr>
        <p:spPr>
          <a:xfrm>
            <a:off x="3769799" y="4883498"/>
            <a:ext cx="2568795" cy="48463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AE79D39-A434-B896-780A-20A0117C42C0}"/>
              </a:ext>
            </a:extLst>
          </p:cNvPr>
          <p:cNvCxnSpPr>
            <a:cxnSpLocks/>
            <a:stCxn id="34" idx="2"/>
            <a:endCxn id="33" idx="1"/>
          </p:cNvCxnSpPr>
          <p:nvPr/>
        </p:nvCxnSpPr>
        <p:spPr>
          <a:xfrm>
            <a:off x="5054197" y="5368129"/>
            <a:ext cx="2007320" cy="30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5CFB5-0436-3EF9-27E7-343DD2BBBD62}"/>
              </a:ext>
            </a:extLst>
          </p:cNvPr>
          <p:cNvSpPr/>
          <p:nvPr/>
        </p:nvSpPr>
        <p:spPr>
          <a:xfrm>
            <a:off x="5463541" y="5471001"/>
            <a:ext cx="1271349" cy="25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bonjour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32208547-8D6E-B731-6895-0980FC938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3417" y="3845599"/>
            <a:ext cx="2079218" cy="1539100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A3963EA-D0D2-39C8-1C4F-0B1FBC9D29E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019883" y="5384699"/>
            <a:ext cx="393143" cy="165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8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7BAED302-7507-22B9-1AEF-84C1275D0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54" b="367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2A7F0B-CEA2-E81C-8F0F-10A50741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72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7200" b="1" i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EA20A-F615-A073-598B-5328B3EE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Codage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huffman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F216-5EF9-C161-205C-10E10762BD62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682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Grand écran</PresentationFormat>
  <Paragraphs>60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Gill Sans Nova</vt:lpstr>
      <vt:lpstr>Univers</vt:lpstr>
      <vt:lpstr>GradientVTI</vt:lpstr>
      <vt:lpstr>Codage Huffman</vt:lpstr>
      <vt:lpstr>Décomposition fonctionnelle du programme</vt:lpstr>
      <vt:lpstr>Aspect technique de nos développements</vt:lpstr>
      <vt:lpstr>Mode d’emploi de notre programme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Lin</dc:creator>
  <cp:lastModifiedBy>mathieu Lin</cp:lastModifiedBy>
  <cp:revision>49</cp:revision>
  <dcterms:created xsi:type="dcterms:W3CDTF">2024-03-08T12:48:01Z</dcterms:created>
  <dcterms:modified xsi:type="dcterms:W3CDTF">2024-04-01T12:30:53Z</dcterms:modified>
</cp:coreProperties>
</file>