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6" r:id="rId12"/>
    <p:sldId id="267" r:id="rId13"/>
    <p:sldId id="265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D86E6E"/>
    <a:srgbClr val="FFA3A3"/>
    <a:srgbClr val="89E0FF"/>
    <a:srgbClr val="47C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E246EA-DA7B-49D6-853E-87FF52B9F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C2D9672-20E4-4051-AD72-E8F954373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A28E47-F439-4231-8391-B3FFD6B9F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9147-EC01-458A-A068-8F1157E42659}" type="datetimeFigureOut">
              <a:rPr lang="fr-FR" smtClean="0"/>
              <a:t>17/06/2020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8DF108-364D-415E-A6E5-9CEE5AE37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E53B76-90C3-48BE-9B16-FE1401AC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76F3-1D23-4CA3-9F7E-0494BA1E71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6665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42EFF8-9293-4D7D-8064-4404D1065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E524D7A-BEAE-4192-98D9-3A49705E3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98E111-F390-4D87-9FCE-1B6F47EFF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9147-EC01-458A-A068-8F1157E42659}" type="datetimeFigureOut">
              <a:rPr lang="fr-FR" smtClean="0"/>
              <a:t>17/06/2020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868C3C-0152-4A2A-A804-5D5AF8AF4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AB49BC-57C1-48E0-AF3C-E18FCE15E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76F3-1D23-4CA3-9F7E-0494BA1E71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9031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20FC3F0-F562-439C-8429-BCB0F393B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5EA5334-761D-4B8D-82BC-D0FC948F9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3EA865-F5B1-4499-9D48-81C9E54AD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9147-EC01-458A-A068-8F1157E42659}" type="datetimeFigureOut">
              <a:rPr lang="fr-FR" smtClean="0"/>
              <a:t>17/06/2020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F075CB-078A-4B27-9933-AA2A5EA5F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4778E5-B138-45BD-AD41-4A5594AEB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76F3-1D23-4CA3-9F7E-0494BA1E71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4242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57FD3D-5A5A-4253-B5E9-F4F3BDBA6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7CEDCF-BE05-466A-A2DA-7208B2B7A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FA20A9-B121-4399-825C-A68AC44FC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9147-EC01-458A-A068-8F1157E42659}" type="datetimeFigureOut">
              <a:rPr lang="fr-FR" smtClean="0"/>
              <a:t>17/06/2020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EA21E4-88C4-47F4-BD8F-9EF584658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CF798A-5249-4E81-8065-4C90AFA90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76F3-1D23-4CA3-9F7E-0494BA1E71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8023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293367-AF85-4CB7-A2BD-9FEFA661F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08757D-6357-40C0-BEFB-91A71965F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36DA7F-75F4-4134-84C5-83AE7C770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9147-EC01-458A-A068-8F1157E42659}" type="datetimeFigureOut">
              <a:rPr lang="fr-FR" smtClean="0"/>
              <a:t>17/06/2020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26B76B-78C3-4FF0-B9EE-DAE89EE48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165FB8-E04B-4F73-AC7A-84FE7782C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76F3-1D23-4CA3-9F7E-0494BA1E71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937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991260-5313-4121-BCE5-1A0FF161D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AD494F-C8B2-43B0-A527-604F2C3FE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556B775-633A-4C21-B7DD-409D68E48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49D2B81-64EF-4F7B-8566-AD3FB4558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9147-EC01-458A-A068-8F1157E42659}" type="datetimeFigureOut">
              <a:rPr lang="fr-FR" smtClean="0"/>
              <a:t>17/06/2020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C0F5D03-0C53-4935-8BC8-1F1ECAD24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929B92-0DFC-4980-82B1-761B495C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76F3-1D23-4CA3-9F7E-0494BA1E71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6723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8122AC-FEAA-4347-ADE9-E14C0F0CC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114EE4-5014-4649-AA58-E9272EDCE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CC5DFCA-BFBC-4E6D-B543-5C4849BF2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BAD6067-075E-4947-9112-221A6AFF8E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135B0C8-A88C-4A9A-A10A-37F78D9F8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93F6B3D-AD25-47AC-8F81-5FEE7CB6D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9147-EC01-458A-A068-8F1157E42659}" type="datetimeFigureOut">
              <a:rPr lang="fr-FR" smtClean="0"/>
              <a:t>17/06/2020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2528957-B275-4289-99DE-83C4DA23B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4401AA4-3172-4FF9-A66B-5CB2FE76A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76F3-1D23-4CA3-9F7E-0494BA1E71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6252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2825A7-2789-4AF3-932B-CEA9B86B3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DA5FF17-3667-44A7-B834-BEEAADECC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9147-EC01-458A-A068-8F1157E42659}" type="datetimeFigureOut">
              <a:rPr lang="fr-FR" smtClean="0"/>
              <a:t>17/06/2020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66E44E3-5F0E-47E7-843B-FFD70137A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807CD50-83C5-4856-B70E-6B6B0D148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76F3-1D23-4CA3-9F7E-0494BA1E71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5123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370FCAB-8245-4DA5-AE2A-2185595BE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9147-EC01-458A-A068-8F1157E42659}" type="datetimeFigureOut">
              <a:rPr lang="fr-FR" smtClean="0"/>
              <a:t>17/06/2020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5327E6D-9F39-49D0-AB2A-2E8928936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75454B9-8B79-4744-85C6-A81B95735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76F3-1D23-4CA3-9F7E-0494BA1E71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7466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E84B31-AD4A-4DD8-8880-0E7971900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FAAB66-A7FF-42E4-8C49-878EB8CA3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458EA7E-AB12-490A-9DDA-0993B7694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5C0CFFF-AA86-4B80-A332-0D312515F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9147-EC01-458A-A068-8F1157E42659}" type="datetimeFigureOut">
              <a:rPr lang="fr-FR" smtClean="0"/>
              <a:t>17/06/2020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248328-BD30-4272-B885-AB9D14F4A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FB809F-C34F-4F04-9911-237EFE012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76F3-1D23-4CA3-9F7E-0494BA1E71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549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B41014-EB0F-47C9-8AA7-4DFEED92E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9DBD2F6-40C6-495D-AF21-FE8A3545A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1F6EF85-072B-4691-8687-EE288BB8E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6802453-A8E9-4E56-83F6-6BCE85E83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9147-EC01-458A-A068-8F1157E42659}" type="datetimeFigureOut">
              <a:rPr lang="fr-FR" smtClean="0"/>
              <a:t>17/06/2020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F9660F4-EA88-4F82-942D-CCE847F6A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1CA902-A26C-4B31-A293-833EE604F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76F3-1D23-4CA3-9F7E-0494BA1E71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001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7C9C9F4-80D4-4451-8538-A2135C3A6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3D45262-6A82-42BB-A938-ED1D08DE7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441580-2346-45AD-B4D9-D7E6A4C434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59147-EC01-458A-A068-8F1157E42659}" type="datetimeFigureOut">
              <a:rPr lang="fr-FR" smtClean="0"/>
              <a:t>17/06/2020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D26420-B816-4FFB-B10C-1D9EE82D5F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3BD6A2-B101-44E2-9543-4BCD9468F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B76F3-1D23-4CA3-9F7E-0494BA1E71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9055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13" Type="http://schemas.openxmlformats.org/officeDocument/2006/relationships/image" Target="../media/image8.png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12" Type="http://schemas.openxmlformats.org/officeDocument/2006/relationships/image" Target="../media/image1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image" Target="../media/image7.jpeg"/><Relationship Id="rId5" Type="http://schemas.openxmlformats.org/officeDocument/2006/relationships/tags" Target="../tags/tag40.xml"/><Relationship Id="rId10" Type="http://schemas.openxmlformats.org/officeDocument/2006/relationships/image" Target="../media/image6.jpeg"/><Relationship Id="rId4" Type="http://schemas.openxmlformats.org/officeDocument/2006/relationships/tags" Target="../tags/tag39.xml"/><Relationship Id="rId9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48.xml"/><Relationship Id="rId7" Type="http://schemas.openxmlformats.org/officeDocument/2006/relationships/image" Target="../media/image9.png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0.xml"/><Relationship Id="rId4" Type="http://schemas.openxmlformats.org/officeDocument/2006/relationships/tags" Target="../tags/tag4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tags" Target="../tags/tag53.xml"/><Relationship Id="rId7" Type="http://schemas.openxmlformats.org/officeDocument/2006/relationships/image" Target="../media/image10.gif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9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58.xml"/><Relationship Id="rId7" Type="http://schemas.openxmlformats.org/officeDocument/2006/relationships/image" Target="../media/image12.png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60.xml"/><Relationship Id="rId4" Type="http://schemas.openxmlformats.org/officeDocument/2006/relationships/tags" Target="../tags/tag5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63.xml"/><Relationship Id="rId7" Type="http://schemas.openxmlformats.org/officeDocument/2006/relationships/hyperlink" Target="https://www.businessofapps.com/data/app-statistics/" TargetMode="Externa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9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image" Target="../media/image1.png"/><Relationship Id="rId5" Type="http://schemas.openxmlformats.org/officeDocument/2006/relationships/image" Target="../media/image14.png"/><Relationship Id="rId4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10" Type="http://schemas.openxmlformats.org/officeDocument/2006/relationships/image" Target="../media/image1.png"/><Relationship Id="rId4" Type="http://schemas.openxmlformats.org/officeDocument/2006/relationships/tags" Target="../tags/tag72.xml"/><Relationship Id="rId9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79.xml"/><Relationship Id="rId7" Type="http://schemas.openxmlformats.org/officeDocument/2006/relationships/tags" Target="../tags/tag83.xml"/><Relationship Id="rId12" Type="http://schemas.openxmlformats.org/officeDocument/2006/relationships/image" Target="../media/image1.png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11" Type="http://schemas.openxmlformats.org/officeDocument/2006/relationships/image" Target="../media/image17.png"/><Relationship Id="rId5" Type="http://schemas.openxmlformats.org/officeDocument/2006/relationships/tags" Target="../tags/tag81.xml"/><Relationship Id="rId10" Type="http://schemas.openxmlformats.org/officeDocument/2006/relationships/image" Target="../media/image16.jpeg"/><Relationship Id="rId4" Type="http://schemas.openxmlformats.org/officeDocument/2006/relationships/tags" Target="../tags/tag80.xml"/><Relationship Id="rId9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tags" Target="../tags/tag13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10" Type="http://schemas.openxmlformats.org/officeDocument/2006/relationships/image" Target="../media/image1.png"/><Relationship Id="rId4" Type="http://schemas.openxmlformats.org/officeDocument/2006/relationships/tags" Target="../tags/tag14.xml"/><Relationship Id="rId9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image" Target="../media/image1.png"/><Relationship Id="rId5" Type="http://schemas.openxmlformats.org/officeDocument/2006/relationships/tags" Target="../tags/tag23.xml"/><Relationship Id="rId10" Type="http://schemas.openxmlformats.org/officeDocument/2006/relationships/image" Target="../media/image5.jpeg"/><Relationship Id="rId4" Type="http://schemas.openxmlformats.org/officeDocument/2006/relationships/tags" Target="../tags/tag22.xml"/><Relationship Id="rId9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C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94905B68-351D-4ABB-B33E-4F4D5053527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-1" y="4283676"/>
            <a:ext cx="12192000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7200" b="1" dirty="0" err="1">
                <a:solidFill>
                  <a:schemeClr val="bg1"/>
                </a:solidFill>
                <a:latin typeface="Berlin Sans FB" panose="020E0602020502020306" pitchFamily="34" charset="0"/>
              </a:rPr>
              <a:t>Protect</a:t>
            </a:r>
            <a:r>
              <a:rPr lang="fr-FR" sz="7200" b="1" dirty="0">
                <a:solidFill>
                  <a:schemeClr val="bg1"/>
                </a:solidFill>
                <a:latin typeface="Berlin Sans FB" panose="020E0602020502020306" pitchFamily="34" charset="0"/>
              </a:rPr>
              <a:t> </a:t>
            </a:r>
            <a:r>
              <a:rPr lang="fr-FR" sz="7200" b="1" dirty="0" err="1">
                <a:solidFill>
                  <a:schemeClr val="bg1"/>
                </a:solidFill>
                <a:latin typeface="Berlin Sans FB" panose="020E0602020502020306" pitchFamily="34" charset="0"/>
              </a:rPr>
              <a:t>Your</a:t>
            </a:r>
            <a:r>
              <a:rPr lang="fr-FR" sz="7200" b="1" dirty="0">
                <a:solidFill>
                  <a:schemeClr val="bg1"/>
                </a:solidFill>
                <a:latin typeface="Berlin Sans FB" panose="020E0602020502020306" pitchFamily="34" charset="0"/>
              </a:rPr>
              <a:t> </a:t>
            </a:r>
            <a:r>
              <a:rPr lang="fr-FR" sz="7200" b="1" dirty="0" err="1">
                <a:solidFill>
                  <a:schemeClr val="bg1"/>
                </a:solidFill>
                <a:latin typeface="Berlin Sans FB" panose="020E0602020502020306" pitchFamily="34" charset="0"/>
              </a:rPr>
              <a:t>Womanizer</a:t>
            </a:r>
            <a:endParaRPr lang="fr-FR" sz="7200" b="1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9822133-E21F-410E-804D-D38CDCDA411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715" y="-1041747"/>
            <a:ext cx="5838567" cy="5838567"/>
          </a:xfrm>
          <a:prstGeom prst="rect">
            <a:avLst/>
          </a:prstGeom>
          <a:effectLst/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ADD5F54-E112-4223-9057-D395B61D155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2951" y="32952"/>
            <a:ext cx="1713471" cy="738664"/>
          </a:xfrm>
          <a:prstGeom prst="rect">
            <a:avLst/>
          </a:prstGeom>
          <a:noFill/>
          <a:ln>
            <a:solidFill>
              <a:srgbClr val="89E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Mathieu </a:t>
            </a:r>
            <a:r>
              <a:rPr lang="fr-FR" sz="1400" dirty="0" err="1">
                <a:solidFill>
                  <a:schemeClr val="bg1"/>
                </a:solidFill>
              </a:rPr>
              <a:t>Chaffre</a:t>
            </a:r>
            <a:endParaRPr lang="fr-FR" sz="1400" dirty="0">
              <a:solidFill>
                <a:schemeClr val="bg1"/>
              </a:solidFill>
            </a:endParaRPr>
          </a:p>
          <a:p>
            <a:pPr algn="ctr"/>
            <a:endParaRPr lang="fr-FR" sz="1400" dirty="0">
              <a:solidFill>
                <a:schemeClr val="bg1"/>
              </a:solidFill>
            </a:endParaRPr>
          </a:p>
          <a:p>
            <a:pPr algn="ctr"/>
            <a:r>
              <a:rPr lang="fr-FR" sz="1400" dirty="0">
                <a:solidFill>
                  <a:schemeClr val="bg1"/>
                </a:solidFill>
              </a:rPr>
              <a:t>GDB</a:t>
            </a:r>
          </a:p>
        </p:txBody>
      </p:sp>
    </p:spTree>
    <p:extLst>
      <p:ext uri="{BB962C8B-B14F-4D97-AF65-F5344CB8AC3E}">
        <p14:creationId xmlns:p14="http://schemas.microsoft.com/office/powerpoint/2010/main" val="3090372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C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7729CBA0-9EDC-4AEE-A8B4-135F23A96C2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0" y="411887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9F2C682-97F3-4994-9F9E-86BFDBA1E0A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840259" y="1878218"/>
            <a:ext cx="1051148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Dans mon jeu, le joueur a pour objectif de protéger son dragueur. </a:t>
            </a:r>
          </a:p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  <a:latin typeface="Berlin Sans FB" panose="020E0602020502020306" pitchFamily="34" charset="0"/>
            </a:endParaRPr>
          </a:p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Celui-ci est un dragueur qui va réaliser de nombreux défis afin d’impressionner et de se mettre en avant pour son/sa partenaire.</a:t>
            </a:r>
          </a:p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  <a:latin typeface="Berlin Sans FB" panose="020E0602020502020306" pitchFamily="34" charset="0"/>
            </a:endParaRPr>
          </a:p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 Le dragueur va ainsi mettre sa vie en danger tout au long de l’aventure. </a:t>
            </a:r>
          </a:p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  <a:latin typeface="Berlin Sans FB" panose="020E0602020502020306" pitchFamily="34" charset="0"/>
            </a:endParaRPr>
          </a:p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Le but pour le joueur est d’incarner son sauveur qui va tenter au cours des micro-jeux qui sont limités dans le temps de le secourir de ces situations absurdes et/ou d’une mort imminente.</a:t>
            </a:r>
          </a:p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  <a:latin typeface="Berlin Sans FB" panose="020E0602020502020306" pitchFamily="34" charset="0"/>
            </a:endParaRPr>
          </a:p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C’est un jeu aux mécaniques simples, mais où leurs maitrises caractérisent la performance des joueurs tout le long de la partie.</a:t>
            </a:r>
          </a:p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  <a:latin typeface="Berlin Sans FB" panose="020E0602020502020306" pitchFamily="34" charset="0"/>
            </a:endParaRPr>
          </a:p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La présence d’un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leaderboard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 permet la création d’une compétition et la création d’une communauté fidélisée et amicale.</a:t>
            </a:r>
          </a:p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  <a:latin typeface="Berlin Sans FB" panose="020E0602020502020306" pitchFamily="34" charset="0"/>
            </a:endParaRPr>
          </a:p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  <a:latin typeface="Berlin Sans FB" panose="020E0602020502020306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8F1C7E5-EED6-4D35-8224-2A30E210F1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616" y="-275037"/>
            <a:ext cx="1433384" cy="143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54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C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7729CBA0-9EDC-4AEE-A8B4-135F23A96C2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0" y="-189474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9F2C682-97F3-4994-9F9E-86BFDBA1E0A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15900" y="1373832"/>
            <a:ext cx="606957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Les adolescents jouent beaucoup aux jeux vidéos </a:t>
            </a:r>
          </a:p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sur mobiles. </a:t>
            </a:r>
          </a:p>
          <a:p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La plupart de ces adolescents s’intéressent à des jeux qui sont  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Fruit Ninja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Angry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Birds</a:t>
            </a:r>
            <a:endParaRPr lang="fr-FR" dirty="0">
              <a:solidFill>
                <a:schemeClr val="bg2">
                  <a:lumMod val="25000"/>
                </a:schemeClr>
              </a:solidFill>
              <a:latin typeface="Berlin Sans FB" panose="020E0602020502020306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Subways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suffers</a:t>
            </a:r>
            <a:endParaRPr lang="fr-FR" dirty="0">
              <a:solidFill>
                <a:schemeClr val="bg2">
                  <a:lumMod val="25000"/>
                </a:schemeClr>
              </a:solidFill>
              <a:latin typeface="Berlin Sans FB" panose="020E0602020502020306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Candy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Crush</a:t>
            </a:r>
            <a:endParaRPr lang="fr-FR" dirty="0">
              <a:solidFill>
                <a:schemeClr val="bg2">
                  <a:lumMod val="25000"/>
                </a:schemeClr>
              </a:solidFill>
              <a:latin typeface="Berlin Sans FB" panose="020E0602020502020306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Piano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Tiles</a:t>
            </a:r>
            <a:endParaRPr lang="fr-FR" dirty="0">
              <a:solidFill>
                <a:schemeClr val="bg2">
                  <a:lumMod val="25000"/>
                </a:schemeClr>
              </a:solidFill>
              <a:latin typeface="Berlin Sans FB" panose="020E0602020502020306" pitchFamily="34" charset="0"/>
            </a:endParaRPr>
          </a:p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  <a:latin typeface="Berlin Sans FB" panose="020E0602020502020306" pitchFamily="34" charset="0"/>
            </a:endParaRPr>
          </a:p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  <a:latin typeface="Berlin Sans FB" panose="020E0602020502020306" pitchFamily="34" charset="0"/>
            </a:endParaRPr>
          </a:p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Ces jeux sont faciles à prendre en main. </a:t>
            </a:r>
          </a:p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  <a:latin typeface="Berlin Sans FB" panose="020E0602020502020306" pitchFamily="34" charset="0"/>
            </a:endParaRPr>
          </a:p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On comprend tout de suite ce qui est demandé aux joueurs.</a:t>
            </a:r>
          </a:p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  <a:latin typeface="Berlin Sans FB" panose="020E0602020502020306" pitchFamily="34" charset="0"/>
            </a:endParaRPr>
          </a:p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  <a:latin typeface="Berlin Sans FB" panose="020E0602020502020306" pitchFamily="34" charset="0"/>
            </a:endParaRPr>
          </a:p>
        </p:txBody>
      </p:sp>
      <p:pic>
        <p:nvPicPr>
          <p:cNvPr id="2050" name="Picture 2" descr="Comme Angry Birds, Fruit Ninja sera adapté au cinéma">
            <a:extLst>
              <a:ext uri="{FF2B5EF4-FFF2-40B4-BE49-F238E27FC236}">
                <a16:creationId xmlns:a16="http://schemas.microsoft.com/office/drawing/2014/main" id="{AB7A9280-A052-4B3E-AECF-0B39F72B5592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1632" y="4888624"/>
            <a:ext cx="2312258" cy="1528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A28EB9C-B40D-4953-8B43-C33DC3DBEC4E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699" y="4875924"/>
            <a:ext cx="2312258" cy="1528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5359374-524C-45D2-8748-B7F850F77909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285470" y="6442715"/>
            <a:ext cx="2718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>
                <a:latin typeface="Berlin Sans FB" panose="020E0602020502020306" pitchFamily="34" charset="0"/>
              </a:rPr>
              <a:t>Fruit ninja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58103DA-2809-4B98-B5B7-337BA496B115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178518" y="6449461"/>
            <a:ext cx="2718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err="1">
                <a:latin typeface="Berlin Sans FB" panose="020E0602020502020306" pitchFamily="34" charset="0"/>
              </a:rPr>
              <a:t>Angry</a:t>
            </a:r>
            <a:r>
              <a:rPr lang="fr-FR" sz="1200" i="1" dirty="0">
                <a:latin typeface="Berlin Sans FB" panose="020E0602020502020306" pitchFamily="34" charset="0"/>
              </a:rPr>
              <a:t> </a:t>
            </a:r>
            <a:r>
              <a:rPr lang="fr-FR" sz="1200" i="1" dirty="0" err="1">
                <a:latin typeface="Berlin Sans FB" panose="020E0602020502020306" pitchFamily="34" charset="0"/>
              </a:rPr>
              <a:t>Birds</a:t>
            </a:r>
            <a:endParaRPr lang="fr-FR" sz="1200" i="1" dirty="0">
              <a:latin typeface="Berlin Sans FB" panose="020E0602020502020306" pitchFamily="34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5F0F0C2-6619-444A-AAEE-7FB027B2C77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616" y="-275037"/>
            <a:ext cx="1433384" cy="1433384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0CB85449-00AD-47AE-BB76-60CC35CCE820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7061932" y="4559327"/>
            <a:ext cx="4222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Analyse d’adolescents possédant un portable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95E573E-D5E7-44B5-BB9F-0533EA9AAD7A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508" y="1262191"/>
            <a:ext cx="4396180" cy="329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68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C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7729CBA0-9EDC-4AEE-A8B4-135F23A96C2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0" y="222416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6428FFB-D4B6-451D-B8A9-8EE0E1166B6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483" y="1519495"/>
            <a:ext cx="6253034" cy="468977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E14AB84-5C55-4B5D-AEAE-D71ACC2656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616" y="-275037"/>
            <a:ext cx="1433384" cy="143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149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C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7729CBA0-9EDC-4AEE-A8B4-135F23A96C2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0" y="642541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3C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C1AD9EF-BDA5-480F-87C0-2B77A1F687E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0" y="210430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rgbClr val="D86E6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Camera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BD281A3-5CA5-4882-832F-C757DE27020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235676" y="3429000"/>
            <a:ext cx="97206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Berlin Sans FB" panose="020E0602020502020306" pitchFamily="34" charset="0"/>
              </a:rPr>
              <a:t>Le jeu possède une caméra fixe et est donc en vue en troisième personne/</a:t>
            </a:r>
            <a:r>
              <a:rPr lang="fr-FR" dirty="0" err="1">
                <a:latin typeface="Berlin Sans FB" panose="020E0602020502020306" pitchFamily="34" charset="0"/>
              </a:rPr>
              <a:t>God</a:t>
            </a:r>
            <a:r>
              <a:rPr lang="fr-FR" dirty="0">
                <a:latin typeface="Berlin Sans FB" panose="020E0602020502020306" pitchFamily="34" charset="0"/>
              </a:rPr>
              <a:t> </a:t>
            </a:r>
            <a:r>
              <a:rPr lang="fr-FR" dirty="0" err="1">
                <a:latin typeface="Berlin Sans FB" panose="020E0602020502020306" pitchFamily="34" charset="0"/>
              </a:rPr>
              <a:t>view</a:t>
            </a:r>
            <a:r>
              <a:rPr lang="fr-FR" dirty="0">
                <a:latin typeface="Berlin Sans FB" panose="020E0602020502020306" pitchFamily="34" charset="0"/>
              </a:rPr>
              <a:t> dans un style de jeu 2d.</a:t>
            </a:r>
          </a:p>
          <a:p>
            <a:pPr algn="ctr"/>
            <a:endParaRPr lang="fr-FR" dirty="0">
              <a:latin typeface="Berlin Sans FB" panose="020E0602020502020306" pitchFamily="34" charset="0"/>
            </a:endParaRPr>
          </a:p>
          <a:p>
            <a:r>
              <a:rPr lang="fr-FR" dirty="0">
                <a:latin typeface="Berlin Sans FB" panose="020E0602020502020306" pitchFamily="34" charset="0"/>
              </a:rPr>
              <a:t>Les caméras permettent de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Berlin Sans FB" panose="020E0602020502020306" pitchFamily="34" charset="0"/>
              </a:rPr>
              <a:t> justifier la direction artistique du projet.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Berlin Sans FB" panose="020E0602020502020306" pitchFamily="34" charset="0"/>
              </a:rPr>
              <a:t> justifier le gameplay, les mécaniques de mon jeu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Berlin Sans FB" panose="020E0602020502020306" pitchFamily="34" charset="0"/>
              </a:rPr>
              <a:t>accorder une plus grande interaction entre le joueur et l’environnement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63BCF466-700B-4A9E-8AE4-98A3D18027D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92" y="987925"/>
            <a:ext cx="2553730" cy="1403908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A534963E-7179-4301-A823-A29A1C64618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16693" y="2641258"/>
            <a:ext cx="2553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/>
              <a:t>Maquette/ illustration in-</a:t>
            </a:r>
            <a:r>
              <a:rPr lang="fr-FR" sz="1200" i="1" dirty="0" err="1"/>
              <a:t>game</a:t>
            </a:r>
            <a:r>
              <a:rPr lang="fr-FR" sz="1200" i="1" dirty="0"/>
              <a:t> représentation de la vue </a:t>
            </a:r>
            <a:r>
              <a:rPr lang="fr-FR" sz="1200" i="1" dirty="0" err="1"/>
              <a:t>god</a:t>
            </a:r>
            <a:r>
              <a:rPr lang="fr-FR" sz="1200" i="1" dirty="0"/>
              <a:t> </a:t>
            </a:r>
            <a:r>
              <a:rPr lang="fr-FR" sz="1200" i="1" dirty="0" err="1"/>
              <a:t>view</a:t>
            </a:r>
            <a:endParaRPr lang="fr-FR" sz="1200" i="1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31C7AF4-FC8F-4CAF-BB0E-30549C6663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616" y="-275037"/>
            <a:ext cx="1433384" cy="143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538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C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7729CBA0-9EDC-4AEE-A8B4-135F23A96C2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0" y="642541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3C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C1AD9EF-BDA5-480F-87C0-2B77A1F687E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0" y="210430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Character</a:t>
            </a:r>
            <a:endParaRPr lang="fr-FR" sz="32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BD281A3-5CA5-4882-832F-C757DE27020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235676" y="3429000"/>
            <a:ext cx="97206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Berlin Sans FB" panose="020E0602020502020306" pitchFamily="34" charset="0"/>
              </a:rPr>
              <a:t>Mon personnage est un humanoïde aux capacités humaines.</a:t>
            </a:r>
          </a:p>
          <a:p>
            <a:pPr algn="ctr"/>
            <a:r>
              <a:rPr lang="fr-FR" dirty="0">
                <a:latin typeface="Berlin Sans FB" panose="020E0602020502020306" pitchFamily="34" charset="0"/>
              </a:rPr>
              <a:t>Il représente un dragueur invétéré.</a:t>
            </a:r>
          </a:p>
          <a:p>
            <a:pPr algn="ctr"/>
            <a:endParaRPr lang="fr-FR" dirty="0">
              <a:latin typeface="Berlin Sans FB" panose="020E0602020502020306" pitchFamily="34" charset="0"/>
            </a:endParaRPr>
          </a:p>
          <a:p>
            <a:pPr algn="ctr"/>
            <a:r>
              <a:rPr lang="fr-FR" dirty="0">
                <a:latin typeface="Berlin Sans FB" panose="020E0602020502020306" pitchFamily="34" charset="0"/>
              </a:rPr>
              <a:t>Chaque joueur pourra personnaliser le personnage.</a:t>
            </a:r>
          </a:p>
          <a:p>
            <a:pPr algn="ctr"/>
            <a:endParaRPr lang="fr-FR" dirty="0">
              <a:latin typeface="Berlin Sans FB" panose="020E0602020502020306" pitchFamily="34" charset="0"/>
            </a:endParaRPr>
          </a:p>
          <a:p>
            <a:pPr algn="ctr"/>
            <a:r>
              <a:rPr lang="fr-FR" dirty="0">
                <a:latin typeface="Berlin Sans FB" panose="020E0602020502020306" pitchFamily="34" charset="0"/>
              </a:rPr>
              <a:t>Ce dragueur offre au joueur un sentiment d’appropriation, d’immersion, et favorise une certaine empathie du dragueur par le joueur.</a:t>
            </a:r>
          </a:p>
          <a:p>
            <a:pPr algn="ctr"/>
            <a:endParaRPr lang="fr-FR" dirty="0">
              <a:latin typeface="Berlin Sans FB" panose="020E0602020502020306" pitchFamily="34" charset="0"/>
            </a:endParaRPr>
          </a:p>
          <a:p>
            <a:pPr algn="ctr"/>
            <a:r>
              <a:rPr lang="fr-FR" dirty="0">
                <a:latin typeface="Berlin Sans FB" panose="020E0602020502020306" pitchFamily="34" charset="0"/>
              </a:rPr>
              <a:t>Cependant, le joueur se retrouve dans une position extérieure au personnage et incarnera son dieu, son ange gardien.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5DFC860-A9FD-4E82-ABB1-6BB2883E85B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4052" y="27741"/>
            <a:ext cx="5468906" cy="307626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2958DE0-DCF5-4B98-87D8-8DFE028A1CA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803" y="1015480"/>
            <a:ext cx="5468907" cy="307626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0FC0B6F-0151-4498-9021-03267B3FDF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616" y="-275037"/>
            <a:ext cx="1433384" cy="143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752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C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7729CBA0-9EDC-4AEE-A8B4-135F23A96C2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0" y="642541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3C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C1AD9EF-BDA5-480F-87C0-2B77A1F687E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0" y="210430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Controls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BD281A3-5CA5-4882-832F-C757DE27020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235676" y="3429000"/>
            <a:ext cx="97206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Berlin Sans FB" panose="020E0602020502020306" pitchFamily="34" charset="0"/>
              </a:rPr>
              <a:t>Création d’un jeu mobile qui possède des mécaniques simples et intuitives.</a:t>
            </a:r>
          </a:p>
          <a:p>
            <a:pPr algn="ctr"/>
            <a:endParaRPr lang="fr-FR" dirty="0">
              <a:latin typeface="Berlin Sans FB" panose="020E0602020502020306" pitchFamily="34" charset="0"/>
            </a:endParaRPr>
          </a:p>
          <a:p>
            <a:pPr algn="ctr"/>
            <a:r>
              <a:rPr lang="fr-FR" dirty="0">
                <a:latin typeface="Berlin Sans FB" panose="020E0602020502020306" pitchFamily="34" charset="0"/>
              </a:rPr>
              <a:t>Contrôle assimilable facilement.</a:t>
            </a:r>
          </a:p>
          <a:p>
            <a:pPr algn="ctr"/>
            <a:endParaRPr lang="fr-FR" dirty="0">
              <a:latin typeface="Berlin Sans FB" panose="020E0602020502020306" pitchFamily="34" charset="0"/>
            </a:endParaRPr>
          </a:p>
          <a:p>
            <a:pPr algn="ctr"/>
            <a:r>
              <a:rPr lang="fr-FR" dirty="0">
                <a:latin typeface="Berlin Sans FB" panose="020E0602020502020306" pitchFamily="34" charset="0"/>
              </a:rPr>
              <a:t>Des inputs aux nombres maxima de 2.</a:t>
            </a:r>
          </a:p>
          <a:p>
            <a:pPr algn="ctr"/>
            <a:endParaRPr lang="fr-FR" dirty="0">
              <a:latin typeface="Berlin Sans FB" panose="020E0602020502020306" pitchFamily="34" charset="0"/>
            </a:endParaRPr>
          </a:p>
          <a:p>
            <a:pPr algn="ctr"/>
            <a:r>
              <a:rPr lang="fr-FR" dirty="0">
                <a:latin typeface="Berlin Sans FB" panose="020E0602020502020306" pitchFamily="34" charset="0"/>
              </a:rPr>
              <a:t>Les </a:t>
            </a:r>
            <a:r>
              <a:rPr lang="fr-FR" dirty="0" err="1">
                <a:latin typeface="Berlin Sans FB" panose="020E0602020502020306" pitchFamily="34" charset="0"/>
              </a:rPr>
              <a:t>controls</a:t>
            </a:r>
            <a:r>
              <a:rPr lang="fr-FR" dirty="0">
                <a:latin typeface="Berlin Sans FB" panose="020E0602020502020306" pitchFamily="34" charset="0"/>
              </a:rPr>
              <a:t> offrent un apprentissage rapide et facile.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5A9B5D8-405E-46DA-94F6-D0E4CD16FB2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78" y="940472"/>
            <a:ext cx="2229706" cy="167228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070D454-0F68-4373-BEF5-D30096EBF8D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91978" y="2612752"/>
            <a:ext cx="2229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i="1" dirty="0"/>
              <a:t>Le projet est réalisé sur mobile.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4B39819-F796-454A-96A7-86002CB504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616" y="-275037"/>
            <a:ext cx="1433384" cy="143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445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C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7729CBA0-9EDC-4AEE-A8B4-135F23A96C2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0" y="11532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Direction Artistique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C1AD9EF-BDA5-480F-87C0-2B77A1F687E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0" y="1222868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Analyse de la cible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BD281A3-5CA5-4882-832F-C757DE27020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69558" y="1995606"/>
            <a:ext cx="53916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Berlin Sans FB" panose="020E0602020502020306" pitchFamily="34" charset="0"/>
              </a:rPr>
              <a:t>Comme précisé auparavant, je veux produire un jeu qui ciblera les adolescents et plus spécifiquement les adolescents occidentaux.</a:t>
            </a:r>
          </a:p>
          <a:p>
            <a:pPr algn="ctr"/>
            <a:endParaRPr lang="fr-FR" dirty="0">
              <a:latin typeface="Berlin Sans FB" panose="020E0602020502020306" pitchFamily="34" charset="0"/>
            </a:endParaRPr>
          </a:p>
          <a:p>
            <a:pPr algn="ctr"/>
            <a:r>
              <a:rPr lang="fr-FR" dirty="0">
                <a:latin typeface="Berlin Sans FB" panose="020E0602020502020306" pitchFamily="34" charset="0"/>
              </a:rPr>
              <a:t>D’après notre persona, nous devons plutôt établir un jeu qui sera humoristique et plaisant visuellement</a:t>
            </a:r>
          </a:p>
          <a:p>
            <a:pPr algn="ctr"/>
            <a:endParaRPr lang="fr-FR" dirty="0">
              <a:latin typeface="Berlin Sans FB" panose="020E0602020502020306" pitchFamily="34" charset="0"/>
            </a:endParaRPr>
          </a:p>
          <a:p>
            <a:pPr algn="ctr"/>
            <a:endParaRPr lang="fr-FR" dirty="0">
              <a:latin typeface="Berlin Sans FB" panose="020E0602020502020306" pitchFamily="34" charset="0"/>
            </a:endParaRPr>
          </a:p>
          <a:p>
            <a:pPr algn="ctr"/>
            <a:r>
              <a:rPr lang="fr-FR" dirty="0">
                <a:latin typeface="Berlin Sans FB" panose="020E0602020502020306" pitchFamily="34" charset="0"/>
              </a:rPr>
              <a:t>Les applications ci-dessus qui sont les plus téléchargées possèdent des graphismes plutôt simples.</a:t>
            </a:r>
          </a:p>
          <a:p>
            <a:pPr algn="ctr"/>
            <a:endParaRPr lang="fr-FR" dirty="0">
              <a:latin typeface="Berlin Sans FB" panose="020E0602020502020306" pitchFamily="34" charset="0"/>
            </a:endParaRPr>
          </a:p>
          <a:p>
            <a:pPr algn="ctr"/>
            <a:endParaRPr lang="fr-FR" dirty="0">
              <a:latin typeface="Berlin Sans FB" panose="020E0602020502020306" pitchFamily="34" charset="0"/>
            </a:endParaRPr>
          </a:p>
          <a:p>
            <a:pPr algn="ctr"/>
            <a:r>
              <a:rPr lang="fr-FR" dirty="0">
                <a:latin typeface="Berlin Sans FB" panose="020E0602020502020306" pitchFamily="34" charset="0"/>
              </a:rPr>
              <a:t>Leurs graphismes permettent au joueur d’analyser rapidement la situation.</a:t>
            </a:r>
          </a:p>
          <a:p>
            <a:pPr algn="ctr"/>
            <a:endParaRPr lang="fr-FR" dirty="0">
              <a:latin typeface="Berlin Sans FB" panose="020E0602020502020306" pitchFamily="34" charset="0"/>
            </a:endParaRPr>
          </a:p>
        </p:txBody>
      </p:sp>
      <p:pic>
        <p:nvPicPr>
          <p:cNvPr id="13" name="Image 12" descr="App Download and Usage Statistics (2019) - Business of Apps">
            <a:hlinkClick r:id="rId7"/>
            <a:extLst>
              <a:ext uri="{FF2B5EF4-FFF2-40B4-BE49-F238E27FC236}">
                <a16:creationId xmlns:a16="http://schemas.microsoft.com/office/drawing/2014/main" id="{CEB65C68-A0ED-4922-A46A-30554B022D8B}"/>
              </a:ext>
            </a:extLst>
          </p:cNvPr>
          <p:cNvPicPr/>
          <p:nvPr>
            <p:custDataLst>
              <p:tags r:id="rId4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648" y="2698273"/>
            <a:ext cx="4733925" cy="33959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90A4C66-A700-4984-BF58-6FFF571A5FA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659648" y="2331308"/>
            <a:ext cx="4733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>
                <a:latin typeface="Berlin Sans FB" panose="020E0602020502020306" pitchFamily="34" charset="0"/>
              </a:rPr>
              <a:t>Analyse de marché du jeu vidéo mobile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BDDBFC9-A89D-4420-A876-C2B07D50A8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616" y="-275037"/>
            <a:ext cx="1433384" cy="143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344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C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7729CBA0-9EDC-4AEE-A8B4-135F23A96C2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0" y="11532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Direction Artistique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C1AD9EF-BDA5-480F-87C0-2B77A1F687E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0" y="1222868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err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MoodBoard</a:t>
            </a:r>
            <a:endParaRPr lang="fr-FR" sz="3200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5FD1CA3-A320-4DFB-921A-01529149109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999" y="2090221"/>
            <a:ext cx="5360001" cy="388897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B7DA96D-4572-4C7F-9101-52FA664682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616" y="-275037"/>
            <a:ext cx="1433384" cy="143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807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C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7729CBA0-9EDC-4AEE-A8B4-135F23A96C2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0" y="337744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Direction Artistique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C1AD9EF-BDA5-480F-87C0-2B77A1F687E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69557" y="1641821"/>
            <a:ext cx="5391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Titre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7496AE6-554E-4693-B52B-F203C1A5090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69557" y="2681649"/>
            <a:ext cx="5391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Protect</a:t>
            </a:r>
            <a:r>
              <a:rPr lang="fr-F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 </a:t>
            </a:r>
            <a:r>
              <a:rPr lang="fr-FR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Your</a:t>
            </a:r>
            <a:r>
              <a:rPr lang="fr-F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 </a:t>
            </a:r>
            <a:r>
              <a:rPr lang="fr-FR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Womanizer</a:t>
            </a:r>
            <a:endParaRPr lang="fr-F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8BB7812-5504-4BBC-B7A2-3BC91700C06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469557" y="4457323"/>
            <a:ext cx="53916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Berlin Sans FB" panose="020E0602020502020306" pitchFamily="34" charset="0"/>
              </a:rPr>
              <a:t>Rappel de l’ambiance de l’objectif du jeu.</a:t>
            </a:r>
          </a:p>
          <a:p>
            <a:pPr algn="ctr"/>
            <a:endParaRPr lang="fr-FR" dirty="0">
              <a:latin typeface="Berlin Sans FB" panose="020E0602020502020306" pitchFamily="34" charset="0"/>
            </a:endParaRPr>
          </a:p>
          <a:p>
            <a:pPr algn="ctr"/>
            <a:r>
              <a:rPr lang="fr-FR" dirty="0">
                <a:latin typeface="Berlin Sans FB" panose="020E0602020502020306" pitchFamily="34" charset="0"/>
              </a:rPr>
              <a:t>Rappel de l’aspect humoristique du jeu.</a:t>
            </a:r>
          </a:p>
          <a:p>
            <a:pPr algn="ctr"/>
            <a:endParaRPr lang="fr-FR" dirty="0">
              <a:latin typeface="Berlin Sans FB" panose="020E0602020502020306" pitchFamily="34" charset="0"/>
            </a:endParaRPr>
          </a:p>
          <a:p>
            <a:pPr algn="ctr"/>
            <a:r>
              <a:rPr lang="fr-FR" dirty="0">
                <a:latin typeface="Berlin Sans FB" panose="020E0602020502020306" pitchFamily="34" charset="0"/>
              </a:rPr>
              <a:t>Rappel de la position du joueur dans le jeu (position divine/sauveur).</a:t>
            </a:r>
          </a:p>
          <a:p>
            <a:pPr algn="ctr"/>
            <a:endParaRPr lang="fr-FR" dirty="0">
              <a:latin typeface="Berlin Sans FB" panose="020E0602020502020306" pitchFamily="34" charset="0"/>
            </a:endParaRPr>
          </a:p>
          <a:p>
            <a:pPr algn="ctr"/>
            <a:r>
              <a:rPr lang="fr-FR" dirty="0">
                <a:latin typeface="Berlin Sans FB" panose="020E0602020502020306" pitchFamily="34" charset="0"/>
              </a:rPr>
              <a:t>Synthétise le concept du jeu.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7CA469E-1CCA-4455-977D-75527717304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469557" y="3569486"/>
            <a:ext cx="5391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« Protège ton dragueur »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B06710B2-6028-4962-8DD1-8D4CA092C0B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330778" y="1633113"/>
            <a:ext cx="586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Logo</a:t>
            </a: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85C746D0-2C0D-4C4B-A5BE-3B249DD7AB4D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277" y="4154997"/>
            <a:ext cx="3194221" cy="3194221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3FFA1C09-89E0-465C-B7E9-74870C1292A4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6330777" y="2830822"/>
            <a:ext cx="58612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Berlin Sans FB" panose="020E0602020502020306" pitchFamily="34" charset="0"/>
              </a:rPr>
              <a:t>Rappel de la thématique et du titre.</a:t>
            </a:r>
          </a:p>
          <a:p>
            <a:pPr algn="ctr"/>
            <a:endParaRPr lang="fr-FR" dirty="0">
              <a:latin typeface="Berlin Sans FB" panose="020E0602020502020306" pitchFamily="34" charset="0"/>
            </a:endParaRPr>
          </a:p>
          <a:p>
            <a:pPr algn="ctr"/>
            <a:r>
              <a:rPr lang="fr-FR" dirty="0">
                <a:latin typeface="Berlin Sans FB" panose="020E0602020502020306" pitchFamily="34" charset="0"/>
              </a:rPr>
              <a:t>Rappel aspect humoristique.</a:t>
            </a:r>
          </a:p>
          <a:p>
            <a:pPr algn="ctr"/>
            <a:endParaRPr lang="fr-FR" dirty="0">
              <a:latin typeface="Berlin Sans FB" panose="020E0602020502020306" pitchFamily="34" charset="0"/>
            </a:endParaRPr>
          </a:p>
          <a:p>
            <a:pPr algn="ctr"/>
            <a:r>
              <a:rPr lang="fr-FR" dirty="0">
                <a:latin typeface="Berlin Sans FB" panose="020E0602020502020306" pitchFamily="34" charset="0"/>
              </a:rPr>
              <a:t>Aspect simple et épuré.</a:t>
            </a:r>
          </a:p>
        </p:txBody>
      </p:sp>
    </p:spTree>
    <p:extLst>
      <p:ext uri="{BB962C8B-B14F-4D97-AF65-F5344CB8AC3E}">
        <p14:creationId xmlns:p14="http://schemas.microsoft.com/office/powerpoint/2010/main" val="3022427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C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7729CBA0-9EDC-4AEE-A8B4-135F23A96C2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0" y="35722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Direction Artistique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C1AD9EF-BDA5-480F-87C0-2B77A1F687E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0" y="1694131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Références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7496AE6-554E-4693-B52B-F203C1A5090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704335" y="2616901"/>
            <a:ext cx="5391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Gigantic</a:t>
            </a:r>
            <a:endParaRPr lang="fr-F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7CA469E-1CCA-4455-977D-75527717304D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6734435" y="2616902"/>
            <a:ext cx="4798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Dumb</a:t>
            </a:r>
            <a:r>
              <a:rPr lang="fr-F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 </a:t>
            </a:r>
            <a:r>
              <a:rPr lang="fr-FR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ways</a:t>
            </a:r>
            <a:r>
              <a:rPr lang="fr-F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 to die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108D094C-43DC-4A28-9A82-0B204C17A533}"/>
              </a:ext>
            </a:extLst>
          </p:cNvPr>
          <p:cNvPicPr/>
          <p:nvPr>
            <p:custDataLst>
              <p:tags r:id="rId5"/>
            </p:custDataLst>
          </p:nvPr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04" y="3471405"/>
            <a:ext cx="2380993" cy="2380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E233B454-8182-4282-9955-EC839F957826}"/>
              </a:ext>
            </a:extLst>
          </p:cNvPr>
          <p:cNvPicPr/>
          <p:nvPr>
            <p:custDataLst>
              <p:tags r:id="rId6"/>
            </p:custDataLst>
          </p:nvPr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035" y="3468576"/>
            <a:ext cx="2397211" cy="2386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Image 20" descr="Dumb Ways to die, le nouveau jeu phénomène qui fait un carton ...">
            <a:extLst>
              <a:ext uri="{FF2B5EF4-FFF2-40B4-BE49-F238E27FC236}">
                <a16:creationId xmlns:a16="http://schemas.microsoft.com/office/drawing/2014/main" id="{5FD89B6F-9767-4098-B6D9-ABEA5157E634}"/>
              </a:ext>
            </a:extLst>
          </p:cNvPr>
          <p:cNvPicPr/>
          <p:nvPr>
            <p:custDataLst>
              <p:tags r:id="rId7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464" y="3491045"/>
            <a:ext cx="3800475" cy="237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483E680-2526-4882-8B44-EBEAFDE37DB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616" y="-275037"/>
            <a:ext cx="1433384" cy="143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720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C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0F11BF1-6C6E-4F7E-A072-D1FF211D7B5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-82378" y="210166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rgbClr val="D86E6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Rappel du Sujet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6DB4CF8-8A1C-4A2A-95C2-BFB2E0B5ADE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0" y="440549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Cadrage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C4358CB-7AF4-47A7-A9F5-871BEB5739A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78940" y="3058958"/>
            <a:ext cx="1143411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Je souhaite réaliser un jeu de type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Ware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, un ensemble de jeux courts voir très-courts qui s’enchainent.</a:t>
            </a:r>
          </a:p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  <a:latin typeface="Berlin Sans FB" panose="020E0602020502020306" pitchFamily="34" charset="0"/>
            </a:endParaRPr>
          </a:p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Mon but est d’actualiser le genre du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Ware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 et de le remettre au goût du jour.</a:t>
            </a:r>
          </a:p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  <a:latin typeface="Berlin Sans FB" panose="020E0602020502020306" pitchFamily="34" charset="0"/>
            </a:endParaRPr>
          </a:p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  <a:latin typeface="Berlin Sans FB" panose="020E0602020502020306" pitchFamily="34" charset="0"/>
            </a:endParaRPr>
          </a:p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Je propose une expérience vidéo ludique qui tente de faire du « buzz » afin de générer une communauté en compétition amicale et fidélisée.</a:t>
            </a:r>
          </a:p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  <a:latin typeface="Berlin Sans FB" panose="020E0602020502020306" pitchFamily="34" charset="0"/>
            </a:endParaRPr>
          </a:p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  <a:latin typeface="Berlin Sans FB" panose="020E0602020502020306" pitchFamily="34" charset="0"/>
            </a:endParaRPr>
          </a:p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Cette production va s’orienter vers un contenu fort en incarnation et en détachement d’après les instructions de notre direction créative.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D3798E9-B6A4-458A-867A-73845437C0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616" y="-275037"/>
            <a:ext cx="1433384" cy="143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60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C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7729CBA0-9EDC-4AEE-A8B4-135F23A96C2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0" y="411887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Post-Mortem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9F2C682-97F3-4994-9F9E-86BFDBA1E0A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840259" y="1647555"/>
            <a:ext cx="10511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Difficultés rencontrées</a:t>
            </a:r>
          </a:p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65D223A-FC7B-4433-8867-C33B70E1BB2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20346" y="2799477"/>
            <a:ext cx="99513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Le temps imparti à gérer</a:t>
            </a: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rgbClr val="D86E6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La recherche d’idées </a:t>
            </a:r>
            <a:r>
              <a:rPr lang="fr-FR">
                <a:solidFill>
                  <a:srgbClr val="D86E6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qui correspondaient </a:t>
            </a:r>
            <a:r>
              <a:rPr lang="fr-FR" dirty="0">
                <a:solidFill>
                  <a:srgbClr val="D86E6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à la cible visée</a:t>
            </a: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La recherche d’analyses de marché du jeu vidéo mobile</a:t>
            </a: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Des animations pas toujours simples à réaliser</a:t>
            </a: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rgbClr val="E6E6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Les feuilles de </a:t>
            </a:r>
            <a:r>
              <a:rPr lang="fr-FR" dirty="0" err="1">
                <a:solidFill>
                  <a:srgbClr val="E6E6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spritesheet</a:t>
            </a:r>
            <a:r>
              <a:rPr lang="fr-FR" dirty="0">
                <a:solidFill>
                  <a:srgbClr val="E6E6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 difficiles à implanter dans le code</a:t>
            </a:r>
          </a:p>
          <a:p>
            <a:endParaRPr lang="fr-FR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La réalisation des différents assets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41DDBB6-7761-46A7-97BB-7B6C15C447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616" y="-275037"/>
            <a:ext cx="1433384" cy="143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443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C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7729CBA0-9EDC-4AEE-A8B4-135F23A96C2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0" y="411887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Post-Mortem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9F2C682-97F3-4994-9F9E-86BFDBA1E0A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840259" y="1647555"/>
            <a:ext cx="10511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Solutions apportées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65D223A-FC7B-4433-8867-C33B70E1BB2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20346" y="2799477"/>
            <a:ext cx="99513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Mise en place et respect d’un emploi du temps interne par Trello</a:t>
            </a: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rgbClr val="D86E6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S’imprégner de nombreuses références du genre </a:t>
            </a:r>
            <a:r>
              <a:rPr lang="fr-FR" dirty="0" err="1">
                <a:solidFill>
                  <a:srgbClr val="D86E6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Ware</a:t>
            </a:r>
            <a:r>
              <a:rPr lang="fr-FR" dirty="0">
                <a:solidFill>
                  <a:srgbClr val="D86E6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 et de jeux qui plaisent aux adolescents</a:t>
            </a: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Recherche des études sur des sites anglais</a:t>
            </a: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Accorder plus de temps à la réalisation des animations</a:t>
            </a: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rgbClr val="E6E6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Utilisation de </a:t>
            </a:r>
            <a:r>
              <a:rPr lang="fr-FR" dirty="0" err="1">
                <a:solidFill>
                  <a:srgbClr val="E6E6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Texturepacker</a:t>
            </a:r>
            <a:r>
              <a:rPr lang="fr-FR" dirty="0">
                <a:solidFill>
                  <a:srgbClr val="E6E6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 pour permettre d’importer les </a:t>
            </a:r>
            <a:r>
              <a:rPr lang="fr-FR" dirty="0" err="1">
                <a:solidFill>
                  <a:srgbClr val="E6E6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sprites</a:t>
            </a:r>
            <a:r>
              <a:rPr lang="fr-FR" dirty="0">
                <a:solidFill>
                  <a:srgbClr val="E6E6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 dans la programmation</a:t>
            </a: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Chercher et trouver des références artistiques pour la conception des assets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7E61324-1F84-4BF9-BD85-A03E78E6BC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616" y="-275037"/>
            <a:ext cx="1433384" cy="143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6283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C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7729CBA0-9EDC-4AEE-A8B4-135F23A96C2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0" y="411887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65D223A-FC7B-4433-8867-C33B70E1BB2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120346" y="2799477"/>
            <a:ext cx="99513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C’est une expérience enrichissante qui m’a plu et m’a conforté dans mon choix de vie professionnelle.</a:t>
            </a:r>
          </a:p>
          <a:p>
            <a:pPr algn="ctr"/>
            <a:endParaRPr lang="fr-FR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fr-FR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 je vous remercie pour votre soutien tout au long de l’année</a:t>
            </a:r>
            <a:r>
              <a:rPr lang="fr-FR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E169897-8862-4E42-9D43-DB0345394D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616" y="-275037"/>
            <a:ext cx="1433384" cy="143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496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C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>
            <a:extLst>
              <a:ext uri="{FF2B5EF4-FFF2-40B4-BE49-F238E27FC236}">
                <a16:creationId xmlns:a16="http://schemas.microsoft.com/office/drawing/2014/main" id="{E6DB4CF8-8A1C-4A2A-95C2-BFB2E0B5ADE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0" y="394208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Cible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89968B2-E360-4414-9531-21E08BCEFDB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0" y="165099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Ma production sera axée sur une cible qui visera les adolescents européens/occidentaux .</a:t>
            </a:r>
          </a:p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  <a:latin typeface="Berlin Sans FB" panose="020E0602020502020306" pitchFamily="34" charset="0"/>
            </a:endParaRPr>
          </a:p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Une cible qui fait partie du profil de joueur enthousiaste « Time-filer ».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E25F436-0411-4EAB-BB06-8AA5BE00CC7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0" y="2564018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Technologies utilisées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E595DA8-2736-4D78-ACB7-F2AD70FB07B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27222" y="3991232"/>
            <a:ext cx="110716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Pour la réalisation de ce projet, j’utiliserai le moteur Phaser 3 pour coder mes micro-jeux.</a:t>
            </a:r>
          </a:p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  <a:latin typeface="Berlin Sans FB" panose="020E0602020502020306" pitchFamily="34" charset="0"/>
            </a:endParaRPr>
          </a:p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Ce moteur peut permettre la création de jeux sur iOS et Android à l’aide de logiciels extérieurs et de certaines connaissances informatiques</a:t>
            </a:r>
          </a:p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  <a:latin typeface="Berlin Sans FB" panose="020E0602020502020306" pitchFamily="34" charset="0"/>
            </a:endParaRPr>
          </a:p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  <a:latin typeface="Berlin Sans FB" panose="020E0602020502020306" pitchFamily="34" charset="0"/>
            </a:endParaRPr>
          </a:p>
          <a:p>
            <a:pPr algn="ctr"/>
            <a:r>
              <a:rPr lang="fr-FR" dirty="0" err="1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Phaser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 3 est un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framework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 gratuit qui nous permet de coder en utilisant JavaScript ou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TypeScript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98DA46F-AFF0-44AB-9A76-9CD8A57B7F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616" y="-275037"/>
            <a:ext cx="1433384" cy="143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920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C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>
            <a:extLst>
              <a:ext uri="{FF2B5EF4-FFF2-40B4-BE49-F238E27FC236}">
                <a16:creationId xmlns:a16="http://schemas.microsoft.com/office/drawing/2014/main" id="{E6DB4CF8-8A1C-4A2A-95C2-BFB2E0B5ADE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-8238" y="254161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Rappel </a:t>
            </a:r>
            <a:r>
              <a:rPr lang="fr-FR" sz="7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Ware</a:t>
            </a:r>
            <a:endParaRPr lang="fr-FR" sz="7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A95DD8E-7C5A-41A6-892B-32A8FED87F3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91979" y="2651369"/>
            <a:ext cx="48850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Un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Ware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 est composé de jeux courts voir très courts appelés des micro-jeux durant lesquels le joueur doit trouver rapidement comment atteindre son objectif.</a:t>
            </a:r>
          </a:p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  <a:latin typeface="Berlin Sans FB" panose="020E0602020502020306" pitchFamily="34" charset="0"/>
            </a:endParaRPr>
          </a:p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Les micro-jeux sont des jeux limités dans le temps qui en moyenne durent entre 5 à 15 secondes.</a:t>
            </a:r>
          </a:p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  <a:latin typeface="Berlin Sans FB" panose="020E0602020502020306" pitchFamily="34" charset="0"/>
            </a:endParaRPr>
          </a:p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Ces jeux comportent peu d’inputs et sont très rapidement compréhensibles.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2CF7951-611D-40A4-BFF6-F199F3715BC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7210993" y="6419964"/>
            <a:ext cx="27827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Niveau Peter Panics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DA2E210-4A5C-49B2-BA34-1E13C282340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7210992" y="3963940"/>
            <a:ext cx="27827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Niveau Frobisher </a:t>
            </a:r>
            <a:r>
              <a:rPr lang="fr-FR" sz="1100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Says</a:t>
            </a:r>
            <a:endParaRPr lang="fr-FR" sz="11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Peter Panic Neverland Stage Walkthrough - YouTube">
            <a:extLst>
              <a:ext uri="{FF2B5EF4-FFF2-40B4-BE49-F238E27FC236}">
                <a16:creationId xmlns:a16="http://schemas.microsoft.com/office/drawing/2014/main" id="{AC637655-EF9E-47C2-854F-BE3A0E125BD6}"/>
              </a:ext>
            </a:extLst>
          </p:cNvPr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992" y="4359710"/>
            <a:ext cx="3382863" cy="1844185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robisher Says - Download Game PSP PPSSPP PSVITA Free">
            <a:extLst>
              <a:ext uri="{FF2B5EF4-FFF2-40B4-BE49-F238E27FC236}">
                <a16:creationId xmlns:a16="http://schemas.microsoft.com/office/drawing/2014/main" id="{FB522824-66E3-453A-B00C-5DA8F24A8F3E}"/>
              </a:ext>
            </a:extLst>
          </p:cNvPr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992" y="1971967"/>
            <a:ext cx="3382864" cy="1844185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D744A9A-E665-4FBF-B427-D1B876090E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616" y="-275037"/>
            <a:ext cx="1433384" cy="143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553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C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7729CBA0-9EDC-4AEE-A8B4-135F23A96C2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0" y="881447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Expérience Utilisateur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9F2C682-97F3-4994-9F9E-86BFDBA1E0A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840259" y="2858525"/>
            <a:ext cx="105114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C’est une expérience Solo individualiste dans lequel le joueur se retrouve dans la peau d’un dieu qui doit protéger un être d’une mort absurde.</a:t>
            </a:r>
          </a:p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  <a:latin typeface="Berlin Sans FB" panose="020E0602020502020306" pitchFamily="34" charset="0"/>
            </a:endParaRPr>
          </a:p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Le joueur doit alors résoudre différentes situations dans un temps limité et court mettant ses réflexes, sa réflexion, son timing à l’épreuve afin d’élucider les différentes problématiques qui seront présentes dans les différents micro-jeux.</a:t>
            </a:r>
          </a:p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  <a:latin typeface="Berlin Sans FB" panose="020E0602020502020306" pitchFamily="34" charset="0"/>
            </a:endParaRPr>
          </a:p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L’expérience poussera le joueur à se surpasser.</a:t>
            </a:r>
          </a:p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  <a:latin typeface="Berlin Sans FB" panose="020E0602020502020306" pitchFamily="34" charset="0"/>
            </a:endParaRPr>
          </a:p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C’est aussi une expérience compétitive où les joueurs sont en concurrence et qui favorise la formation d’une communauté fidélisée.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E81D912-B96A-4A4D-8ADC-5EDF39E6EE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616" y="-275037"/>
            <a:ext cx="1433384" cy="143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021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C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7729CBA0-9EDC-4AEE-A8B4-135F23A96C2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0" y="-32958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Références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BCDAC71-22CB-4698-8B2C-2D7B8E6DD9C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30876" y="1540474"/>
            <a:ext cx="4699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Dumb</a:t>
            </a:r>
            <a:r>
              <a:rPr lang="fr-F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 </a:t>
            </a:r>
            <a:r>
              <a:rPr lang="fr-FR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Ways</a:t>
            </a:r>
            <a:r>
              <a:rPr lang="fr-F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 To Die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306F20E-98CD-4368-9E43-E5A466F9678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561438" y="1562905"/>
            <a:ext cx="4699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Lemmings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972C526-4675-4A36-8A8E-97D770E7BA2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30876" y="2391022"/>
            <a:ext cx="46996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Ce jeu invite les joueurs à empêcher divers personnages qui apparaissent tout au long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del’aventure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, à se livrer à des activités dangereuses. </a:t>
            </a:r>
          </a:p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 </a:t>
            </a:r>
          </a:p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Il est composé de micro-jeux comme pour les jeux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WarioWare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, ils sont rapides et ne durent que quelques secondes.</a:t>
            </a:r>
          </a:p>
          <a:p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273ED6C-6074-4414-95C2-81FB447AC00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561438" y="2466941"/>
            <a:ext cx="46996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Les joueurs contrôlent indirectement les personnages en attribuant occasionnellement un nombre limité d’ordres. </a:t>
            </a:r>
          </a:p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  <a:latin typeface="Berlin Sans FB" panose="020E0602020502020306" pitchFamily="34" charset="0"/>
            </a:endParaRPr>
          </a:p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Par conséquent, le joueur doit affiner sa réflexion afin de ne pas garder les lemmings bloqués ou morts.</a:t>
            </a:r>
          </a:p>
          <a:p>
            <a:endParaRPr lang="fr-FR" dirty="0"/>
          </a:p>
        </p:txBody>
      </p:sp>
      <p:pic>
        <p:nvPicPr>
          <p:cNvPr id="19" name="Image 18" descr="Dumb Ways to Die Original - Jeux - 1001 Jeux">
            <a:extLst>
              <a:ext uri="{FF2B5EF4-FFF2-40B4-BE49-F238E27FC236}">
                <a16:creationId xmlns:a16="http://schemas.microsoft.com/office/drawing/2014/main" id="{108ABA18-A2C2-4AB8-BD24-CF77330E74ED}"/>
              </a:ext>
            </a:extLst>
          </p:cNvPr>
          <p:cNvPicPr/>
          <p:nvPr>
            <p:custDataLst>
              <p:tags r:id="rId6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803" y="4724162"/>
            <a:ext cx="3457831" cy="1872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 19" descr="Lemmings - Gameplay de jeux rétro - YouTube">
            <a:extLst>
              <a:ext uri="{FF2B5EF4-FFF2-40B4-BE49-F238E27FC236}">
                <a16:creationId xmlns:a16="http://schemas.microsoft.com/office/drawing/2014/main" id="{D181C613-A589-4A99-AA44-716BF03F7041}"/>
              </a:ext>
            </a:extLst>
          </p:cNvPr>
          <p:cNvPicPr/>
          <p:nvPr>
            <p:custDataLst>
              <p:tags r:id="rId7"/>
            </p:custDataLst>
          </p:nvPr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366" y="4724162"/>
            <a:ext cx="3457832" cy="1872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71A89CD-69E0-4DCF-8FF3-93F003E9023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616" y="-275037"/>
            <a:ext cx="1433384" cy="143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678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C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7729CBA0-9EDC-4AEE-A8B4-135F23A96C2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0" y="691974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Contraintes et Potentiels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05089E5-FEBD-490F-A02A-ED16278C2E9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0" y="212235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D86E6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Contraintes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71C8EB8-2DEF-4061-89AD-169E4494B51F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0" y="3512681"/>
            <a:ext cx="1219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Réalisation sur portable</a:t>
            </a:r>
          </a:p>
          <a:p>
            <a:pPr marL="285750" indent="-285750" algn="ctr">
              <a:buFontTx/>
              <a:buChar char="-"/>
            </a:pPr>
            <a:endParaRPr lang="fr-FR" dirty="0">
              <a:solidFill>
                <a:schemeClr val="bg2">
                  <a:lumMod val="25000"/>
                </a:schemeClr>
              </a:solidFill>
              <a:latin typeface="Berlin Sans FB" panose="020E0602020502020306" pitchFamily="34" charset="0"/>
            </a:endParaRPr>
          </a:p>
          <a:p>
            <a:pPr marL="285750" indent="-285750" algn="ctr">
              <a:buFontTx/>
              <a:buChar char="-"/>
            </a:pPr>
            <a:endParaRPr lang="fr-FR" dirty="0">
              <a:solidFill>
                <a:schemeClr val="bg2">
                  <a:lumMod val="25000"/>
                </a:schemeClr>
              </a:solidFill>
              <a:latin typeface="Berlin Sans FB" panose="020E0602020502020306" pitchFamily="34" charset="0"/>
            </a:endParaRPr>
          </a:p>
          <a:p>
            <a:pPr marL="285750" indent="-285750" algn="ctr">
              <a:buFontTx/>
              <a:buChar char="-"/>
            </a:pPr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Réalisation de l’expérience utilisateur en adéquation avec le genre du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ware</a:t>
            </a:r>
            <a:endParaRPr lang="fr-FR" dirty="0">
              <a:solidFill>
                <a:schemeClr val="bg2">
                  <a:lumMod val="25000"/>
                </a:schemeClr>
              </a:solidFill>
              <a:latin typeface="Berlin Sans FB" panose="020E0602020502020306" pitchFamily="34" charset="0"/>
            </a:endParaRPr>
          </a:p>
          <a:p>
            <a:pPr marL="285750" indent="-285750" algn="ctr">
              <a:buFontTx/>
              <a:buChar char="-"/>
            </a:pPr>
            <a:endParaRPr lang="fr-FR" dirty="0">
              <a:solidFill>
                <a:schemeClr val="bg2">
                  <a:lumMod val="25000"/>
                </a:schemeClr>
              </a:solidFill>
              <a:latin typeface="Berlin Sans FB" panose="020E0602020502020306" pitchFamily="34" charset="0"/>
            </a:endParaRPr>
          </a:p>
          <a:p>
            <a:pPr marL="285750" indent="-285750" algn="ctr">
              <a:buFontTx/>
              <a:buChar char="-"/>
            </a:pPr>
            <a:endParaRPr lang="fr-FR" dirty="0">
              <a:solidFill>
                <a:schemeClr val="bg2">
                  <a:lumMod val="25000"/>
                </a:schemeClr>
              </a:solidFill>
              <a:latin typeface="Berlin Sans FB" panose="020E0602020502020306" pitchFamily="34" charset="0"/>
            </a:endParaRPr>
          </a:p>
          <a:p>
            <a:pPr marL="285750" indent="-285750" algn="ctr">
              <a:buFontTx/>
              <a:buChar char="-"/>
            </a:pPr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Réalisation d’une direction artistique en accord avec l’expérience utilisateur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49511E0-E856-4EF6-9290-E3DA8A1E68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616" y="-275037"/>
            <a:ext cx="1433384" cy="143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919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C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7729CBA0-9EDC-4AEE-A8B4-135F23A96C2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0" y="691974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Contraintes et Potentiels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05089E5-FEBD-490F-A02A-ED16278C2E9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0" y="212235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Potentiels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71C8EB8-2DEF-4061-89AD-169E4494B51F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0" y="3512681"/>
            <a:ext cx="1219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Expérience qui est déjà connue</a:t>
            </a:r>
          </a:p>
          <a:p>
            <a:pPr marL="285750" indent="-285750" algn="ctr">
              <a:buFontTx/>
              <a:buChar char="-"/>
            </a:pPr>
            <a:endParaRPr lang="fr-FR" dirty="0">
              <a:solidFill>
                <a:schemeClr val="bg2">
                  <a:lumMod val="25000"/>
                </a:schemeClr>
              </a:solidFill>
              <a:latin typeface="Berlin Sans FB" panose="020E0602020502020306" pitchFamily="34" charset="0"/>
            </a:endParaRPr>
          </a:p>
          <a:p>
            <a:pPr marL="285750" indent="-285750" algn="ctr">
              <a:buFontTx/>
              <a:buChar char="-"/>
            </a:pPr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Expérience qui pourra durer dans le temps et qui se révèle addictive</a:t>
            </a:r>
          </a:p>
          <a:p>
            <a:pPr marL="285750" indent="-285750" algn="ctr">
              <a:buFontTx/>
              <a:buChar char="-"/>
            </a:pPr>
            <a:endParaRPr lang="fr-FR" dirty="0">
              <a:solidFill>
                <a:schemeClr val="bg2">
                  <a:lumMod val="25000"/>
                </a:schemeClr>
              </a:solidFill>
              <a:latin typeface="Berlin Sans FB" panose="020E0602020502020306" pitchFamily="34" charset="0"/>
            </a:endParaRPr>
          </a:p>
          <a:p>
            <a:pPr marL="285750" indent="-285750" algn="ctr">
              <a:buFontTx/>
              <a:buChar char="-"/>
            </a:pPr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La réalisation sur mobile permet d’attirer de nombreux joueurs et surtout le public visé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C9D5271-5F7A-4AED-A2DD-081A229427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616" y="-275037"/>
            <a:ext cx="1433384" cy="143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904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C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7729CBA0-9EDC-4AEE-A8B4-135F23A96C2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0" y="263607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Portée du jeu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1BF0CAD-ED76-4F80-92E3-70AA85161D6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590667" y="1502688"/>
            <a:ext cx="501066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Un jeu portable qui va tenter de faire le buzz et visera les adolescents.</a:t>
            </a:r>
          </a:p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  <a:latin typeface="Berlin Sans FB" panose="020E0602020502020306" pitchFamily="34" charset="0"/>
            </a:endParaRPr>
          </a:p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Un jeu qui a pour objectif de  : </a:t>
            </a:r>
          </a:p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  <a:latin typeface="Berlin Sans FB" panose="020E0602020502020306" pitchFamily="34" charset="0"/>
            </a:endParaRPr>
          </a:p>
          <a:p>
            <a:pPr marL="285750" lvl="0" indent="-285750" algn="ctr">
              <a:buFontTx/>
              <a:buChar char="-"/>
            </a:pPr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Perdurer dans le temps </a:t>
            </a:r>
          </a:p>
          <a:p>
            <a:pPr marL="285750" lvl="0" indent="-285750" algn="ctr">
              <a:buFontTx/>
              <a:buChar char="-"/>
            </a:pPr>
            <a:endParaRPr lang="fr-FR" dirty="0">
              <a:solidFill>
                <a:schemeClr val="bg2">
                  <a:lumMod val="25000"/>
                </a:schemeClr>
              </a:solidFill>
              <a:latin typeface="Berlin Sans FB" panose="020E0602020502020306" pitchFamily="34" charset="0"/>
            </a:endParaRPr>
          </a:p>
          <a:p>
            <a:pPr marL="285750" lvl="0" indent="-285750" algn="ctr">
              <a:buFontTx/>
              <a:buChar char="-"/>
            </a:pPr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Permettre la création d’une communauté fidélisée et compétitive. </a:t>
            </a:r>
          </a:p>
          <a:p>
            <a:pPr marL="285750" lvl="0" indent="-285750" algn="ctr">
              <a:buFontTx/>
              <a:buChar char="-"/>
            </a:pPr>
            <a:endParaRPr lang="fr-FR" dirty="0">
              <a:solidFill>
                <a:schemeClr val="bg2">
                  <a:lumMod val="25000"/>
                </a:schemeClr>
              </a:solidFill>
              <a:latin typeface="Berlin Sans FB" panose="020E0602020502020306" pitchFamily="34" charset="0"/>
            </a:endParaRPr>
          </a:p>
          <a:p>
            <a:pPr marL="285750" lvl="0" indent="-285750" algn="ctr">
              <a:buFontTx/>
              <a:buChar char="-"/>
            </a:pPr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Avoir un impact mondial</a:t>
            </a:r>
          </a:p>
          <a:p>
            <a:pPr marL="285750" lvl="0" indent="-285750" algn="ctr">
              <a:buFontTx/>
              <a:buChar char="-"/>
            </a:pPr>
            <a:endParaRPr lang="fr-FR" dirty="0">
              <a:solidFill>
                <a:schemeClr val="bg2">
                  <a:lumMod val="25000"/>
                </a:schemeClr>
              </a:solidFill>
              <a:latin typeface="Berlin Sans FB" panose="020E0602020502020306" pitchFamily="34" charset="0"/>
            </a:endParaRPr>
          </a:p>
          <a:p>
            <a:pPr marL="285750" lvl="0" indent="-285750" algn="ctr">
              <a:buFontTx/>
              <a:buChar char="-"/>
            </a:pPr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Elargir la communauté de joueurs</a:t>
            </a:r>
          </a:p>
          <a:p>
            <a:pPr marL="285750" lvl="0" indent="-285750" algn="ctr">
              <a:buFontTx/>
              <a:buChar char="-"/>
            </a:pPr>
            <a:endParaRPr lang="fr-FR" dirty="0">
              <a:solidFill>
                <a:schemeClr val="bg2">
                  <a:lumMod val="25000"/>
                </a:schemeClr>
              </a:solidFill>
              <a:latin typeface="Berlin Sans FB" panose="020E0602020502020306" pitchFamily="34" charset="0"/>
            </a:endParaRPr>
          </a:p>
          <a:p>
            <a:pPr marL="285750" lvl="0" indent="-285750" algn="ctr">
              <a:buFontTx/>
              <a:buChar char="-"/>
            </a:pPr>
            <a:endParaRPr lang="fr-FR" dirty="0">
              <a:solidFill>
                <a:schemeClr val="bg2">
                  <a:lumMod val="25000"/>
                </a:schemeClr>
              </a:solidFill>
              <a:latin typeface="Berlin Sans FB" panose="020E0602020502020306" pitchFamily="34" charset="0"/>
            </a:endParaRPr>
          </a:p>
          <a:p>
            <a:pPr lvl="0"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Le projet cherchera à se renouveler dans l’avenir afin d’attirer de plus en plus de personnes et d’agrandir la communauté qui aura été générée</a:t>
            </a:r>
            <a:r>
              <a:rPr lang="fr-FR" dirty="0">
                <a:latin typeface="Berlin Sans FB" panose="020E0602020502020306" pitchFamily="34" charset="0"/>
              </a:rPr>
              <a:t>.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9353245-63D6-4061-B3ED-160C91090D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616" y="-275037"/>
            <a:ext cx="1433384" cy="143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4664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1224</Words>
  <Application>Microsoft Office PowerPoint</Application>
  <PresentationFormat>Grand écran</PresentationFormat>
  <Paragraphs>207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7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Mathieu</dc:creator>
  <cp:lastModifiedBy>Mathieu</cp:lastModifiedBy>
  <cp:revision>53</cp:revision>
  <dcterms:created xsi:type="dcterms:W3CDTF">2020-06-15T12:36:04Z</dcterms:created>
  <dcterms:modified xsi:type="dcterms:W3CDTF">2020-06-17T08:42:20Z</dcterms:modified>
</cp:coreProperties>
</file>