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FDCB-87B6-400E-8050-781D7B4D9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B9D21-ABA0-4E3E-B126-F1BAEEB7E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11D9-7AC2-4C96-9162-4A7A28B5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85A9-D3B0-44B8-B939-9CAE09E2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89C0-86C9-435B-8E50-B3F3208A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18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A579-8394-4C9E-A6D7-5C5D6C36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2EFE0-DD4F-4D61-A1AA-10C9F165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270F-F6E1-4B37-B92A-DE8CB6A7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30EF-6B9D-4217-B482-5E80A41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77B4-7206-4861-9847-6980721B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3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71448-7B9C-4D5C-8499-98FA7B0B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3E2B4-88E3-4BC1-9C51-49D8ABE9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8888-ADA4-41ED-BDE6-224D631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891A-9117-40DF-861C-B334886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0B92-A4FA-4B49-B5B2-97FECD74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960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FF8B-4304-4B4E-BFC1-6EE6E6C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6068-4456-43B2-879A-3BF42E72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2739-E04A-43B0-B296-52C1292C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313F-879D-4F35-A26A-A393A101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66BF-0C8C-4DF4-A46B-E716DF9C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7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FC11-78C6-4C3A-BFBF-8BA580BF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E2C9-CB7A-4095-8245-6AD65510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9FB9-4FBB-4B86-B317-466013C3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AABA-48AD-4EA2-BDBE-35FFB98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8C0A-B842-4CCF-BAF1-54CA852C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625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71C-1009-4224-861F-5A065EE5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72C6-6BA5-4946-BE58-3E8C73111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8EF0-D315-45CB-8F23-0F196CF9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E58A-6F9C-4028-A1D8-2F9E3671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F100D-4095-4B5D-BB9C-407643A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93B6-C905-49D6-8270-300341F1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4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4256-2F54-4A2A-8692-49267391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C988-4E19-48E4-9BB5-E765CD3D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1EFA1-C74D-4641-96C1-A6751309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4E5F1-5061-4045-BB2B-3EC78D196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76DB-ECE1-4710-92F5-B3B255DF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93240-03A9-4400-BA9B-7304EBB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366FA-CC09-44A5-8BE0-7757FDA6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52C09-2EB2-4360-A73E-D46A2F3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64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7572-D971-4FD7-9C4D-A36655C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7A270-03A0-400D-92C7-F8FFA249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1377-5466-4B06-8DD0-932B37B5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B963-548A-4BA4-92F4-F100025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45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BF7-860B-4F52-B1C6-D912DF3F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B847F-4A4C-4E0D-B1C9-E05A945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F894-E676-47CB-8DDF-F2646F41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803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A13F-C57B-4198-84E2-2B2BFD68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2C65-EEA2-4D31-88F6-33189F96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C0BEC-4615-410D-AF40-90D232DF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CCC2-D8AD-4541-8B55-21595F76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2F6E-F1FF-4181-8BC1-6A94E606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D2D9-B49C-4271-8A37-79196D3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8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B4F1-3F45-462A-B098-F0B388C1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2586-D37F-4705-B734-A651C7291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376F0-F68F-4CEA-8847-EB3BB849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CA694-EEB5-433E-A71C-4848A142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7EAE-DB8E-4864-9059-11ED9EBB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BED26-6333-4375-A87A-D268504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209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B2F29-8D93-4D70-AD39-903E33DE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1415-0AEE-4298-8409-FCC93760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F187-C047-44CD-A476-4FBCD258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1B47-7A6B-4629-B281-5144ADD89510}" type="datetimeFigureOut">
              <a:rPr lang="en-IE" smtClean="0"/>
              <a:t>29/06/2021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8C43-3759-4DFB-A87A-729314759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9DCF-9B26-42C7-98A3-8C281D70A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D96B-02A1-47BB-90CF-49305F7224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7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8862C2-8F40-4CA4-BFC6-78B37F81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552313"/>
            <a:ext cx="9602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C1D7-D038-4393-BAFF-F4A5D8BB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650"/>
            <a:ext cx="10515600" cy="1325563"/>
          </a:xfrm>
        </p:spPr>
        <p:txBody>
          <a:bodyPr/>
          <a:lstStyle/>
          <a:p>
            <a:r>
              <a:rPr lang="en-GB" dirty="0"/>
              <a:t>Construction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C4729-26C4-4395-8940-09FC9FDA7526}"/>
              </a:ext>
            </a:extLst>
          </p:cNvPr>
          <p:cNvSpPr txBox="1"/>
          <p:nvPr/>
        </p:nvSpPr>
        <p:spPr>
          <a:xfrm>
            <a:off x="744614" y="1344459"/>
            <a:ext cx="10702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Structural Connectivity</a:t>
            </a:r>
          </a:p>
          <a:p>
            <a:pPr algn="l"/>
            <a:r>
              <a:rPr lang="en-GB" dirty="0" err="1"/>
              <a:t>dwMRI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IE" sz="1800" b="0" i="0" u="none" strike="noStrike" baseline="0" dirty="0">
                <a:latin typeface="MinionPro-Regular"/>
              </a:rPr>
              <a:t>source: Human </a:t>
            </a:r>
            <a:r>
              <a:rPr lang="en-GB" sz="1800" b="0" i="0" u="none" strike="noStrike" baseline="0" dirty="0">
                <a:latin typeface="MinionPro-Regular"/>
              </a:rPr>
              <a:t>Connectome Project, 2017 S1200 release</a:t>
            </a:r>
          </a:p>
          <a:p>
            <a:pPr algn="l"/>
            <a:r>
              <a:rPr lang="en-GB" dirty="0">
                <a:latin typeface="MinionPro-Regular"/>
              </a:rPr>
              <a:t>Replacement </a:t>
            </a:r>
            <a:r>
              <a:rPr lang="en-GB" dirty="0">
                <a:latin typeface="MinionPro-Regular"/>
                <a:sym typeface="Wingdings" panose="05000000000000000000" pitchFamily="2" charset="2"/>
              </a:rPr>
              <a:t> Mouse connectivity Brain from ABA</a:t>
            </a:r>
          </a:p>
          <a:p>
            <a:pPr algn="l"/>
            <a:endParaRPr lang="en-GB" dirty="0">
              <a:latin typeface="MinionPro-Regular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MinionPro-Regular"/>
                <a:sym typeface="Wingdings" panose="05000000000000000000" pitchFamily="2" charset="2"/>
              </a:rPr>
              <a:t>Functional Connectivity Map</a:t>
            </a:r>
          </a:p>
          <a:p>
            <a:pPr algn="l"/>
            <a:endParaRPr lang="en-GB" dirty="0">
              <a:latin typeface="MinionPro-Regular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MinionPro-Regular"/>
                <a:sym typeface="Wingdings" panose="05000000000000000000" pitchFamily="2" charset="2"/>
              </a:rPr>
              <a:t>Gene expression  Allen </a:t>
            </a:r>
            <a:r>
              <a:rPr lang="en-GB" b="1" dirty="0">
                <a:latin typeface="MinionPro-Regular"/>
                <a:sym typeface="Wingdings" panose="05000000000000000000" pitchFamily="2" charset="2"/>
              </a:rPr>
              <a:t>Human </a:t>
            </a:r>
            <a:r>
              <a:rPr lang="en-GB" dirty="0">
                <a:latin typeface="MinionPro-Regular"/>
                <a:sym typeface="Wingdings" panose="05000000000000000000" pitchFamily="2" charset="2"/>
              </a:rPr>
              <a:t>Brain Atlas  Average among samples</a:t>
            </a:r>
          </a:p>
          <a:p>
            <a:pPr algn="l"/>
            <a:endParaRPr lang="en-GB" dirty="0">
              <a:latin typeface="MinionPro-Regular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MinionPro-Regular"/>
                <a:sym typeface="Wingdings" panose="05000000000000000000" pitchFamily="2" charset="2"/>
              </a:rPr>
              <a:t>Atrophy  Derived from T1-weighted MRI scans</a:t>
            </a:r>
          </a:p>
          <a:p>
            <a:pPr algn="l"/>
            <a:r>
              <a:rPr lang="en-GB" dirty="0">
                <a:latin typeface="MinionPro-Regular"/>
                <a:sym typeface="Wingdings" panose="05000000000000000000" pitchFamily="2" charset="2"/>
              </a:rPr>
              <a:t>Replacement  Measurement of lesions ?</a:t>
            </a:r>
          </a:p>
          <a:p>
            <a:pPr algn="l"/>
            <a:endParaRPr lang="en-I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dirty="0"/>
              <a:t>Synuclein Propagation </a:t>
            </a:r>
            <a:r>
              <a:rPr lang="en-IE" dirty="0">
                <a:sym typeface="Wingdings" panose="05000000000000000000" pitchFamily="2" charset="2"/>
              </a:rPr>
              <a:t> H. Regional endo levels of a-</a:t>
            </a:r>
            <a:r>
              <a:rPr lang="en-IE" dirty="0" err="1">
                <a:sym typeface="Wingdings" panose="05000000000000000000" pitchFamily="2" charset="2"/>
              </a:rPr>
              <a:t>syn</a:t>
            </a:r>
            <a:r>
              <a:rPr lang="en-IE" dirty="0">
                <a:sym typeface="Wingdings" panose="05000000000000000000" pitchFamily="2" charset="2"/>
              </a:rPr>
              <a:t> already existing in the brain may bias trajectory of misfolded a-</a:t>
            </a:r>
            <a:r>
              <a:rPr lang="en-IE" dirty="0" err="1">
                <a:sym typeface="Wingdings" panose="05000000000000000000" pitchFamily="2" charset="2"/>
              </a:rPr>
              <a:t>syn</a:t>
            </a:r>
            <a:r>
              <a:rPr lang="en-IE" dirty="0">
                <a:sym typeface="Wingdings" panose="05000000000000000000" pitchFamily="2" charset="2"/>
              </a:rPr>
              <a:t>   Solution: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089F59-E69F-4FB5-A9B7-1FDFE24371A9}"/>
              </a:ext>
            </a:extLst>
          </p:cNvPr>
          <p:cNvGrpSpPr/>
          <p:nvPr/>
        </p:nvGrpSpPr>
        <p:grpSpPr>
          <a:xfrm>
            <a:off x="634168" y="5104660"/>
            <a:ext cx="10923663" cy="1491449"/>
            <a:chOff x="1225118" y="5384007"/>
            <a:chExt cx="8877671" cy="12121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DCAEA0-E636-4EF1-9ACE-1472CE86DAAF}"/>
                </a:ext>
              </a:extLst>
            </p:cNvPr>
            <p:cNvSpPr/>
            <p:nvPr/>
          </p:nvSpPr>
          <p:spPr>
            <a:xfrm>
              <a:off x="1225118" y="5384007"/>
              <a:ext cx="1393795" cy="12121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7E203B-2686-4070-A44B-F776BDB7F28C}"/>
                </a:ext>
              </a:extLst>
            </p:cNvPr>
            <p:cNvSpPr/>
            <p:nvPr/>
          </p:nvSpPr>
          <p:spPr>
            <a:xfrm>
              <a:off x="8708994" y="5384007"/>
              <a:ext cx="1393795" cy="12121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065489-EC28-4149-99B8-C83AA3DAC9F9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2618913" y="5990058"/>
              <a:ext cx="56550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5D4B59-6CBF-4421-863C-9C94C8F14E2E}"/>
                </a:ext>
              </a:extLst>
            </p:cNvPr>
            <p:cNvCxnSpPr/>
            <p:nvPr/>
          </p:nvCxnSpPr>
          <p:spPr>
            <a:xfrm flipV="1">
              <a:off x="8273988" y="5717219"/>
              <a:ext cx="435006" cy="272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35CCB4-D8D9-42EE-8FFD-1B578DA9C208}"/>
                </a:ext>
              </a:extLst>
            </p:cNvPr>
            <p:cNvCxnSpPr/>
            <p:nvPr/>
          </p:nvCxnSpPr>
          <p:spPr>
            <a:xfrm>
              <a:off x="8273988" y="5990058"/>
              <a:ext cx="435006" cy="259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575EA00-A36D-40F8-B301-1446FB7038D9}"/>
              </a:ext>
            </a:extLst>
          </p:cNvPr>
          <p:cNvCxnSpPr>
            <a:stCxn id="6" idx="5"/>
          </p:cNvCxnSpPr>
          <p:nvPr/>
        </p:nvCxnSpPr>
        <p:spPr>
          <a:xfrm rot="5400000" flipH="1" flipV="1">
            <a:off x="2392218" y="5653847"/>
            <a:ext cx="429652" cy="1018036"/>
          </a:xfrm>
          <a:prstGeom prst="curvedConnector4">
            <a:avLst>
              <a:gd name="adj1" fmla="val -53206"/>
              <a:gd name="adj2" fmla="val 99833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091744F-8747-4795-AD19-CF60EA1FC5C9}"/>
              </a:ext>
            </a:extLst>
          </p:cNvPr>
          <p:cNvCxnSpPr>
            <a:cxnSpLocks/>
          </p:cNvCxnSpPr>
          <p:nvPr/>
        </p:nvCxnSpPr>
        <p:spPr>
          <a:xfrm>
            <a:off x="9290044" y="5853467"/>
            <a:ext cx="876095" cy="618795"/>
          </a:xfrm>
          <a:prstGeom prst="curvedConnector3">
            <a:avLst>
              <a:gd name="adj1" fmla="val -32628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F4CA40-7156-427E-BEB7-BC6FD80720F7}"/>
              </a:ext>
            </a:extLst>
          </p:cNvPr>
          <p:cNvSpPr/>
          <p:nvPr/>
        </p:nvSpPr>
        <p:spPr>
          <a:xfrm>
            <a:off x="6050410" y="5852178"/>
            <a:ext cx="1018036" cy="778181"/>
          </a:xfrm>
          <a:custGeom>
            <a:avLst/>
            <a:gdLst>
              <a:gd name="connsiteX0" fmla="*/ 15875 w 1329538"/>
              <a:gd name="connsiteY0" fmla="*/ 0 h 1016291"/>
              <a:gd name="connsiteX1" fmla="*/ 158750 w 1329538"/>
              <a:gd name="connsiteY1" fmla="*/ 866775 h 1016291"/>
              <a:gd name="connsiteX2" fmla="*/ 1158875 w 1329538"/>
              <a:gd name="connsiteY2" fmla="*/ 942975 h 1016291"/>
              <a:gd name="connsiteX3" fmla="*/ 1320800 w 1329538"/>
              <a:gd name="connsiteY3" fmla="*/ 104775 h 101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9538" h="1016291">
                <a:moveTo>
                  <a:pt x="15875" y="0"/>
                </a:moveTo>
                <a:cubicBezTo>
                  <a:pt x="-7938" y="354806"/>
                  <a:pt x="-31750" y="709613"/>
                  <a:pt x="158750" y="866775"/>
                </a:cubicBezTo>
                <a:cubicBezTo>
                  <a:pt x="349250" y="1023938"/>
                  <a:pt x="965200" y="1069975"/>
                  <a:pt x="1158875" y="942975"/>
                </a:cubicBezTo>
                <a:cubicBezTo>
                  <a:pt x="1352550" y="815975"/>
                  <a:pt x="1336675" y="460375"/>
                  <a:pt x="1320800" y="10477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1DEB61-C5B3-45A7-A7AB-0CEF28F02631}"/>
              </a:ext>
            </a:extLst>
          </p:cNvPr>
          <p:cNvSpPr txBox="1"/>
          <p:nvPr/>
        </p:nvSpPr>
        <p:spPr>
          <a:xfrm>
            <a:off x="5825073" y="4860097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Edge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-j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79B9A-94E8-43AF-B4A7-6F1891AA1C0C}"/>
              </a:ext>
            </a:extLst>
          </p:cNvPr>
          <p:cNvSpPr txBox="1"/>
          <p:nvPr/>
        </p:nvSpPr>
        <p:spPr>
          <a:xfrm>
            <a:off x="382476" y="5260705"/>
            <a:ext cx="3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A51C8F-1CF3-4167-B8FA-5A9747603F53}"/>
              </a:ext>
            </a:extLst>
          </p:cNvPr>
          <p:cNvSpPr txBox="1"/>
          <p:nvPr/>
        </p:nvSpPr>
        <p:spPr>
          <a:xfrm>
            <a:off x="10554548" y="4676597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j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021153-9B25-4ABA-BD8E-C9CD6C957679}"/>
              </a:ext>
            </a:extLst>
          </p:cNvPr>
          <p:cNvSpPr txBox="1"/>
          <p:nvPr/>
        </p:nvSpPr>
        <p:spPr>
          <a:xfrm>
            <a:off x="3106745" y="6124940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K* density of the edge</a:t>
            </a:r>
            <a:endParaRPr lang="en-I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92F231-8FA4-493C-959E-A9A5D9E2FF48}"/>
                  </a:ext>
                </a:extLst>
              </p:cNvPr>
              <p:cNvSpPr txBox="1"/>
              <p:nvPr/>
            </p:nvSpPr>
            <p:spPr>
              <a:xfrm>
                <a:off x="6142339" y="5948039"/>
                <a:ext cx="682174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E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92F231-8FA4-493C-959E-A9A5D9E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39" y="5948039"/>
                <a:ext cx="682174" cy="598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E6FB22-ED74-44AE-BB32-10F0B2D26E30}"/>
                  </a:ext>
                </a:extLst>
              </p:cNvPr>
              <p:cNvSpPr txBox="1"/>
              <p:nvPr/>
            </p:nvSpPr>
            <p:spPr>
              <a:xfrm>
                <a:off x="8735441" y="5948039"/>
                <a:ext cx="278217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E6FB22-ED74-44AE-BB32-10F0B2D2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41" y="5948039"/>
                <a:ext cx="278217" cy="598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DAE200-4B71-430E-B10B-ABA1BEEF4CCE}"/>
                  </a:ext>
                </a:extLst>
              </p:cNvPr>
              <p:cNvSpPr txBox="1"/>
              <p:nvPr/>
            </p:nvSpPr>
            <p:spPr>
              <a:xfrm>
                <a:off x="1047926" y="5948228"/>
                <a:ext cx="411610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E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DAE200-4B71-430E-B10B-ABA1BEEF4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26" y="5948228"/>
                <a:ext cx="411610" cy="521746"/>
              </a:xfrm>
              <a:prstGeom prst="rect">
                <a:avLst/>
              </a:prstGeom>
              <a:blipFill>
                <a:blip r:embed="rId4"/>
                <a:stretch>
                  <a:fillRect l="-149254" t="-147059" r="-180597" b="-2070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CD433D7-5389-4C59-9189-CA373FDB8A6D}"/>
              </a:ext>
            </a:extLst>
          </p:cNvPr>
          <p:cNvSpPr txBox="1"/>
          <p:nvPr/>
        </p:nvSpPr>
        <p:spPr>
          <a:xfrm>
            <a:off x="1263841" y="5980564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A-</a:t>
            </a:r>
            <a:r>
              <a:rPr lang="en-GB" dirty="0" err="1"/>
              <a:t>syn</a:t>
            </a:r>
            <a:endParaRPr lang="en-I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3750B5-CFD1-40C2-A521-06EF8B1F1A5F}"/>
              </a:ext>
            </a:extLst>
          </p:cNvPr>
          <p:cNvSpPr txBox="1"/>
          <p:nvPr/>
        </p:nvSpPr>
        <p:spPr>
          <a:xfrm>
            <a:off x="1339901" y="5793532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7F756D-A32C-4231-985C-E23416EC3FC6}"/>
              </a:ext>
            </a:extLst>
          </p:cNvPr>
          <p:cNvSpPr txBox="1"/>
          <p:nvPr/>
        </p:nvSpPr>
        <p:spPr>
          <a:xfrm>
            <a:off x="1010785" y="525311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MTB</a:t>
            </a:r>
            <a:endParaRPr lang="en-I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DE2803-8783-4906-82E0-FBA1924B7CF1}"/>
              </a:ext>
            </a:extLst>
          </p:cNvPr>
          <p:cNvSpPr txBox="1"/>
          <p:nvPr/>
        </p:nvSpPr>
        <p:spPr>
          <a:xfrm>
            <a:off x="1465218" y="524001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D911A1-D42D-4ADC-84C1-A38D3BBC5ACC}"/>
              </a:ext>
            </a:extLst>
          </p:cNvPr>
          <p:cNvSpPr/>
          <p:nvPr/>
        </p:nvSpPr>
        <p:spPr>
          <a:xfrm>
            <a:off x="924950" y="5199054"/>
            <a:ext cx="1100538" cy="492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861B1E-F417-4B2B-99A1-F3D41F83C516}"/>
              </a:ext>
            </a:extLst>
          </p:cNvPr>
          <p:cNvSpPr/>
          <p:nvPr/>
        </p:nvSpPr>
        <p:spPr>
          <a:xfrm>
            <a:off x="895408" y="5854414"/>
            <a:ext cx="1100538" cy="615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BB503-5559-42BF-86FF-F6A5F7B288CC}"/>
              </a:ext>
            </a:extLst>
          </p:cNvPr>
          <p:cNvSpPr txBox="1"/>
          <p:nvPr/>
        </p:nvSpPr>
        <p:spPr>
          <a:xfrm>
            <a:off x="9423216" y="861766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GB" dirty="0">
                <a:solidFill>
                  <a:srgbClr val="FF0000"/>
                </a:solidFill>
              </a:rPr>
              <a:t>i: SNCA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892E1A-8268-4012-A5E7-56E452868F30}"/>
              </a:ext>
            </a:extLst>
          </p:cNvPr>
          <p:cNvSpPr txBox="1"/>
          <p:nvPr/>
        </p:nvSpPr>
        <p:spPr>
          <a:xfrm>
            <a:off x="9429434" y="113066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GB" dirty="0">
                <a:solidFill>
                  <a:srgbClr val="FF0000"/>
                </a:solidFill>
              </a:rPr>
              <a:t>i: GBA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C38E46-0667-4961-9D60-B291B780C319}"/>
              </a:ext>
            </a:extLst>
          </p:cNvPr>
          <p:cNvSpPr txBox="1"/>
          <p:nvPr/>
        </p:nvSpPr>
        <p:spPr>
          <a:xfrm>
            <a:off x="10382675" y="353935"/>
            <a:ext cx="169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Expression z scores</a:t>
            </a:r>
          </a:p>
          <a:p>
            <a:r>
              <a:rPr lang="en-GB" dirty="0">
                <a:solidFill>
                  <a:srgbClr val="FF0000"/>
                </a:solidFill>
              </a:rPr>
              <a:t>Standard</a:t>
            </a:r>
          </a:p>
          <a:p>
            <a:r>
              <a:rPr lang="en-GB" dirty="0">
                <a:solidFill>
                  <a:srgbClr val="FF0000"/>
                </a:solidFill>
              </a:rPr>
              <a:t>Normal </a:t>
            </a:r>
          </a:p>
          <a:p>
            <a:r>
              <a:rPr lang="en-GB" dirty="0">
                <a:solidFill>
                  <a:srgbClr val="FF0000"/>
                </a:solidFill>
              </a:rPr>
              <a:t>Cumulative</a:t>
            </a:r>
          </a:p>
          <a:p>
            <a:r>
              <a:rPr lang="en-GB" dirty="0">
                <a:solidFill>
                  <a:srgbClr val="FF0000"/>
                </a:solidFill>
              </a:rPr>
              <a:t>Distribution</a:t>
            </a:r>
            <a:endParaRPr lang="en-I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6C1F21-ABA1-4D30-A8AA-0981C938C67B}"/>
                  </a:ext>
                </a:extLst>
              </p:cNvPr>
              <p:cNvSpPr txBox="1"/>
              <p:nvPr/>
            </p:nvSpPr>
            <p:spPr>
              <a:xfrm>
                <a:off x="9507448" y="2163772"/>
                <a:ext cx="2508572" cy="875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𝑓𝑖𝑏𝑒𝑟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𝑡𝑟𝑎𝑐𝑡</m:t>
                    </m:r>
                  </m:oMath>
                </a14:m>
                <a:r>
                  <a:rPr lang="en-IE" dirty="0"/>
                  <a:t> i-j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6C1F21-ABA1-4D30-A8AA-0981C938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448" y="2163772"/>
                <a:ext cx="2508572" cy="875561"/>
              </a:xfrm>
              <a:prstGeom prst="rect">
                <a:avLst/>
              </a:prstGeom>
              <a:blipFill>
                <a:blip r:embed="rId5"/>
                <a:stretch>
                  <a:fillRect l="-4380" b="-1458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20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C1D7-D038-4393-BAFF-F4A5D8BB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650"/>
            <a:ext cx="10515600" cy="1325563"/>
          </a:xfrm>
        </p:spPr>
        <p:txBody>
          <a:bodyPr/>
          <a:lstStyle/>
          <a:p>
            <a:r>
              <a:rPr lang="en-GB" dirty="0"/>
              <a:t>Construction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4C4729-26C4-4395-8940-09FC9FDA7526}"/>
                  </a:ext>
                </a:extLst>
              </p:cNvPr>
              <p:cNvSpPr txBox="1"/>
              <p:nvPr/>
            </p:nvSpPr>
            <p:spPr>
              <a:xfrm>
                <a:off x="744614" y="1344459"/>
                <a:ext cx="1070277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Structural Connectivity</a:t>
                </a:r>
              </a:p>
              <a:p>
                <a:pPr algn="l"/>
                <a:r>
                  <a:rPr lang="en-GB" dirty="0" err="1"/>
                  <a:t>dwMRI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IE" sz="1800" b="0" i="0" u="none" strike="noStrike" baseline="0" dirty="0">
                    <a:latin typeface="MinionPro-Regular"/>
                  </a:rPr>
                  <a:t>source: Human </a:t>
                </a:r>
                <a:r>
                  <a:rPr lang="en-GB" sz="1800" b="0" i="0" u="none" strike="noStrike" baseline="0" dirty="0">
                    <a:latin typeface="MinionPro-Regular"/>
                  </a:rPr>
                  <a:t>Connectome Project, 2017 S1200 release</a:t>
                </a:r>
              </a:p>
              <a:p>
                <a:pPr algn="l"/>
                <a:r>
                  <a:rPr lang="en-GB" dirty="0">
                    <a:latin typeface="MinionPro-Regular"/>
                  </a:rPr>
                  <a:t>Replacement </a:t>
                </a:r>
                <a:r>
                  <a:rPr lang="en-GB" dirty="0">
                    <a:latin typeface="MinionPro-Regular"/>
                    <a:sym typeface="Wingdings" panose="05000000000000000000" pitchFamily="2" charset="2"/>
                  </a:rPr>
                  <a:t> Mouse connectivity Brain from ABA</a:t>
                </a:r>
              </a:p>
              <a:p>
                <a:pPr algn="l"/>
                <a:endParaRPr lang="en-GB" dirty="0">
                  <a:latin typeface="MinionPro-Regular"/>
                  <a:sym typeface="Wingdings" panose="05000000000000000000" pitchFamily="2" charset="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MinionPro-Regular"/>
                    <a:sym typeface="Wingdings" panose="05000000000000000000" pitchFamily="2" charset="2"/>
                  </a:rPr>
                  <a:t>Functional Connectivity Map</a:t>
                </a:r>
              </a:p>
              <a:p>
                <a:pPr algn="l"/>
                <a:endParaRPr lang="en-GB" dirty="0">
                  <a:latin typeface="MinionPro-Regular"/>
                  <a:sym typeface="Wingdings" panose="05000000000000000000" pitchFamily="2" charset="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MinionPro-Regular"/>
                    <a:sym typeface="Wingdings" panose="05000000000000000000" pitchFamily="2" charset="2"/>
                  </a:rPr>
                  <a:t>Gene expression  Allen </a:t>
                </a:r>
                <a:r>
                  <a:rPr lang="en-GB" b="1" dirty="0">
                    <a:latin typeface="MinionPro-Regular"/>
                    <a:sym typeface="Wingdings" panose="05000000000000000000" pitchFamily="2" charset="2"/>
                  </a:rPr>
                  <a:t>Human </a:t>
                </a:r>
                <a:r>
                  <a:rPr lang="en-GB" dirty="0">
                    <a:latin typeface="MinionPro-Regular"/>
                    <a:sym typeface="Wingdings" panose="05000000000000000000" pitchFamily="2" charset="2"/>
                  </a:rPr>
                  <a:t>Brain Atlas  Average among samples</a:t>
                </a:r>
              </a:p>
              <a:p>
                <a:pPr algn="l"/>
                <a:endParaRPr lang="en-GB" dirty="0">
                  <a:latin typeface="MinionPro-Regular"/>
                  <a:sym typeface="Wingdings" panose="05000000000000000000" pitchFamily="2" charset="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MinionPro-Regular"/>
                    <a:sym typeface="Wingdings" panose="05000000000000000000" pitchFamily="2" charset="2"/>
                  </a:rPr>
                  <a:t>Atrophy  Derived from T1-weighted MRI scans</a:t>
                </a:r>
              </a:p>
              <a:p>
                <a:pPr algn="l"/>
                <a:r>
                  <a:rPr lang="en-GB" dirty="0">
                    <a:latin typeface="MinionPro-Regular"/>
                    <a:sym typeface="Wingdings" panose="05000000000000000000" pitchFamily="2" charset="2"/>
                  </a:rPr>
                  <a:t>Replacement  Measurement of lesions ?</a:t>
                </a:r>
              </a:p>
              <a:p>
                <a:pPr algn="l"/>
                <a:endParaRPr lang="en-IE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IE" dirty="0"/>
                  <a:t>Synuclein Propagation </a:t>
                </a:r>
                <a:r>
                  <a:rPr lang="en-IE" dirty="0">
                    <a:sym typeface="Wingdings" panose="05000000000000000000" pitchFamily="2" charset="2"/>
                  </a:rPr>
                  <a:t> H. Regional endo levels of a-</a:t>
                </a:r>
                <a:r>
                  <a:rPr lang="en-IE" dirty="0" err="1">
                    <a:sym typeface="Wingdings" panose="05000000000000000000" pitchFamily="2" charset="2"/>
                  </a:rPr>
                  <a:t>syn</a:t>
                </a:r>
                <a:r>
                  <a:rPr lang="en-IE" dirty="0">
                    <a:sym typeface="Wingdings" panose="05000000000000000000" pitchFamily="2" charset="2"/>
                  </a:rPr>
                  <a:t> already existing in the brain may bias trajectory of misfolded a-</a:t>
                </a:r>
                <a:r>
                  <a:rPr lang="en-IE" dirty="0" err="1">
                    <a:sym typeface="Wingdings" panose="05000000000000000000" pitchFamily="2" charset="2"/>
                  </a:rPr>
                  <a:t>syn</a:t>
                </a:r>
                <a:r>
                  <a:rPr lang="en-IE" dirty="0">
                    <a:sym typeface="Wingdings" panose="05000000000000000000" pitchFamily="2" charset="2"/>
                  </a:rPr>
                  <a:t>   Solution: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IE" dirty="0">
                  <a:sym typeface="Wingdings" panose="05000000000000000000" pitchFamily="2" charset="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IE" dirty="0">
                    <a:sym typeface="Wingdings" panose="05000000000000000000" pitchFamily="2" charset="2"/>
                  </a:rPr>
                  <a:t>Synuclein misfolding  Seed region SN  Previous rules of spreading were adapted from </a:t>
                </a:r>
                <a:r>
                  <a:rPr lang="en-IE" i="1" dirty="0">
                    <a:sym typeface="Wingdings" panose="05000000000000000000" pitchFamily="2" charset="2"/>
                  </a:rPr>
                  <a:t>Synuclein Propagation</a:t>
                </a:r>
                <a:r>
                  <a:rPr lang="en-IE" dirty="0">
                    <a:sym typeface="Wingdings" panose="05000000000000000000" pitchFamily="2" charset="2"/>
                  </a:rPr>
                  <a:t> </a:t>
                </a:r>
                <a:r>
                  <a:rPr lang="en-IE" b="1" dirty="0">
                    <a:sym typeface="Wingdings" panose="05000000000000000000" pitchFamily="2" charset="2"/>
                  </a:rPr>
                  <a:t>With another rule</a:t>
                </a:r>
                <a:r>
                  <a:rPr lang="en-IE" dirty="0">
                    <a:sym typeface="Wingdings" panose="05000000000000000000" pitchFamily="2" charset="2"/>
                  </a:rPr>
                  <a:t>  Agents in region </a:t>
                </a:r>
                <a:r>
                  <a:rPr lang="en-IE" i="1" dirty="0" err="1">
                    <a:sym typeface="Wingdings" panose="05000000000000000000" pitchFamily="2" charset="2"/>
                  </a:rPr>
                  <a:t>i</a:t>
                </a:r>
                <a:r>
                  <a:rPr lang="en-IE" i="1" dirty="0">
                    <a:sym typeface="Wingdings" panose="05000000000000000000" pitchFamily="2" charset="2"/>
                  </a:rPr>
                  <a:t> </a:t>
                </a:r>
                <a:r>
                  <a:rPr lang="en-IE" dirty="0">
                    <a:sym typeface="Wingdings" panose="05000000000000000000" pitchFamily="2" charset="2"/>
                  </a:rPr>
                  <a:t> that survive </a:t>
                </a:r>
                <a:r>
                  <a:rPr lang="en-IE" dirty="0" err="1">
                    <a:sym typeface="Wingdings" panose="05000000000000000000" pitchFamily="2" charset="2"/>
                  </a:rPr>
                  <a:t>degradationcan</a:t>
                </a:r>
                <a:r>
                  <a:rPr lang="en-IE" dirty="0">
                    <a:sym typeface="Wingdings" panose="05000000000000000000" pitchFamily="2" charset="2"/>
                  </a:rPr>
                  <a:t> be infected with a </a:t>
                </a:r>
                <a:r>
                  <a:rPr lang="en-IE" dirty="0" err="1">
                    <a:sym typeface="Wingdings" panose="05000000000000000000" pitchFamily="2" charset="2"/>
                  </a:rPr>
                  <a:t>proba</a:t>
                </a:r>
                <a:endParaRPr lang="en-IE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i="1" smtClean="0">
                              <a:effectLst/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DengXian" panose="020B0503020204020204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DengXian" panose="020B0503020204020204" pitchFamily="2" charset="-122"/>
                          <a:cs typeface="Times New Roman" panose="020206030504050203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sSubSup>
                                <m:sSubSup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  <a:ea typeface="DengXian" panose="020B0503020204020204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B0503020204020204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B0503020204020204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B0503020204020204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B0503020204020204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B0503020204020204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E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4C4729-26C4-4395-8940-09FC9FDA7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4" y="1344459"/>
                <a:ext cx="10702771" cy="4801314"/>
              </a:xfrm>
              <a:prstGeom prst="rect">
                <a:avLst/>
              </a:prstGeom>
              <a:blipFill>
                <a:blip r:embed="rId2"/>
                <a:stretch>
                  <a:fillRect l="-456" t="-762" b="-101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59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4A4A-247B-4FB1-9729-B7325A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9C599-D871-45DE-9ADB-F230CF09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55" y="485364"/>
            <a:ext cx="583964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4A4A-247B-4FB1-9729-B7325A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48B2D-F94D-4EA4-BB5E-E9DA58CE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92" y="156963"/>
            <a:ext cx="5792008" cy="2848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4C9FF-6933-48B6-95AC-809A7846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64" y="3014333"/>
            <a:ext cx="583011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4A4A-247B-4FB1-9729-B7325A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11BCF-34C8-4CFF-A940-919966A9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5" y="2176287"/>
            <a:ext cx="586821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1EF89-881E-4EB3-B5FE-EEAB900C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93" y="2319182"/>
            <a:ext cx="977401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56-3F31-4CE6-ACFC-BF2436CD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Construction</a:t>
            </a:r>
            <a:endParaRPr lang="en-I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0BE15B-405A-4FFB-91DC-5A9D51DC3D17}"/>
              </a:ext>
            </a:extLst>
          </p:cNvPr>
          <p:cNvSpPr/>
          <p:nvPr/>
        </p:nvSpPr>
        <p:spPr>
          <a:xfrm>
            <a:off x="3745070" y="2047135"/>
            <a:ext cx="4701860" cy="40889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A6F862-011F-40B1-A961-9BD1AE10A967}"/>
              </a:ext>
            </a:extLst>
          </p:cNvPr>
          <p:cNvSpPr/>
          <p:nvPr/>
        </p:nvSpPr>
        <p:spPr>
          <a:xfrm>
            <a:off x="5238492" y="5426758"/>
            <a:ext cx="1715016" cy="6048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2EE78-E3C1-4ADC-8852-5B02AA40F30D}"/>
              </a:ext>
            </a:extLst>
          </p:cNvPr>
          <p:cNvSpPr txBox="1"/>
          <p:nvPr/>
        </p:nvSpPr>
        <p:spPr>
          <a:xfrm>
            <a:off x="5564688" y="5531183"/>
            <a:ext cx="11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AGENT(s)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AD06F-082A-4C9D-988F-CD77D9051C9B}"/>
              </a:ext>
            </a:extLst>
          </p:cNvPr>
          <p:cNvSpPr txBox="1"/>
          <p:nvPr/>
        </p:nvSpPr>
        <p:spPr>
          <a:xfrm>
            <a:off x="5675155" y="21812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</a:t>
            </a:r>
            <a:endParaRPr lang="en-I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21DEF7-61C6-4BD8-93B8-825C5F90F660}"/>
              </a:ext>
            </a:extLst>
          </p:cNvPr>
          <p:cNvSpPr/>
          <p:nvPr/>
        </p:nvSpPr>
        <p:spPr>
          <a:xfrm>
            <a:off x="4639046" y="3952875"/>
            <a:ext cx="2999632" cy="21831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AA48D-CAA8-4D33-B3F1-23A2E52F2EB4}"/>
              </a:ext>
            </a:extLst>
          </p:cNvPr>
          <p:cNvSpPr txBox="1"/>
          <p:nvPr/>
        </p:nvSpPr>
        <p:spPr>
          <a:xfrm>
            <a:off x="5679917" y="3938112"/>
            <a:ext cx="14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GRID</a:t>
            </a:r>
            <a:br>
              <a:rPr lang="en-GB" dirty="0"/>
            </a:br>
            <a:r>
              <a:rPr lang="en-GB" dirty="0"/>
              <a:t>NETWORK</a:t>
            </a:r>
          </a:p>
          <a:p>
            <a:r>
              <a:rPr lang="en-GB" dirty="0"/>
              <a:t>SPACE</a:t>
            </a:r>
            <a:endParaRPr lang="en-I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081347-5D5D-4F83-BD5E-E32AD9918FC0}"/>
              </a:ext>
            </a:extLst>
          </p:cNvPr>
          <p:cNvSpPr/>
          <p:nvPr/>
        </p:nvSpPr>
        <p:spPr>
          <a:xfrm>
            <a:off x="1200150" y="3543300"/>
            <a:ext cx="24288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80102D-6509-43B6-A311-FECD5EABBEFE}"/>
              </a:ext>
            </a:extLst>
          </p:cNvPr>
          <p:cNvSpPr/>
          <p:nvPr/>
        </p:nvSpPr>
        <p:spPr>
          <a:xfrm>
            <a:off x="8679549" y="3685699"/>
            <a:ext cx="24288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B1E59-1016-4E6C-835B-F35965180B91}"/>
              </a:ext>
            </a:extLst>
          </p:cNvPr>
          <p:cNvSpPr/>
          <p:nvPr/>
        </p:nvSpPr>
        <p:spPr>
          <a:xfrm>
            <a:off x="914400" y="1866900"/>
            <a:ext cx="10515600" cy="44481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1D165-3954-4C99-9969-0C043811AB72}"/>
              </a:ext>
            </a:extLst>
          </p:cNvPr>
          <p:cNvSpPr txBox="1"/>
          <p:nvPr/>
        </p:nvSpPr>
        <p:spPr>
          <a:xfrm>
            <a:off x="973295" y="187502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EXPERIMENT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764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E5D9-0F31-4377-B0E9-2CDCC876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31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243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MinionPro-Regular</vt:lpstr>
      <vt:lpstr>Office Theme</vt:lpstr>
      <vt:lpstr>PowerPoint Presentation</vt:lpstr>
      <vt:lpstr>Construction</vt:lpstr>
      <vt:lpstr>Construction</vt:lpstr>
      <vt:lpstr>Parameters</vt:lpstr>
      <vt:lpstr>Parameters</vt:lpstr>
      <vt:lpstr>Parameters</vt:lpstr>
      <vt:lpstr>PowerPoint Presentation</vt:lpstr>
      <vt:lpstr>Construction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Paul</dc:creator>
  <cp:lastModifiedBy>Thomas Paul</cp:lastModifiedBy>
  <cp:revision>11</cp:revision>
  <dcterms:created xsi:type="dcterms:W3CDTF">2021-06-29T07:37:09Z</dcterms:created>
  <dcterms:modified xsi:type="dcterms:W3CDTF">2021-06-29T15:41:05Z</dcterms:modified>
</cp:coreProperties>
</file>