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Roboto Mono"/>
      <p:regular r:id="rId47"/>
      <p:bold r:id="rId48"/>
      <p:italic r:id="rId49"/>
      <p:boldItalic r:id="rId50"/>
    </p:embeddedFont>
    <p:embeddedFont>
      <p:font typeface="Merriweather"/>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regular.fntdata"/><Relationship Id="rId50" Type="http://schemas.openxmlformats.org/officeDocument/2006/relationships/font" Target="fonts/RobotoMono-boldItalic.fntdata"/><Relationship Id="rId53" Type="http://schemas.openxmlformats.org/officeDocument/2006/relationships/font" Target="fonts/Merriweather-italic.fntdata"/><Relationship Id="rId52"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dee54066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dee54066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dee54066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dee54066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dee54066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dee54066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dee54066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dee54066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fc26c69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fc26c69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fc26c692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fc26c692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fc26c692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fc26c692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205fc919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205fc919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205fc919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205fc91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205fc91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205fc91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e4f6ebd5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e4f6ebd5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205fc919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205fc919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205fc919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205fc919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205fc919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205fc919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205fc919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205fc919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205fc919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205fc919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205fc919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205fc919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205fc919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205fc919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205fc919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205fc919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205fc919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205fc919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205fc919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205fc919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e4f6ebd5a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e4f6ebd5a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205fc919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205fc919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205fc919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d205fc919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b37b0de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db37b0de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b37b0de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db37b0de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b37b0de2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b37b0de2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b37b0de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b37b0de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b37b0de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b37b0de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b37b0de2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b37b0de2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e4f6ebd5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e4f6ebd5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d92ab5f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d92ab5f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d92ab5fc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d92ab5fc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d92ab5fc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d92ab5fc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dee5406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dee5406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dee54066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dee54066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4201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Projet 4 -Construisez un modèle de scoring</a:t>
            </a:r>
            <a:endParaRPr/>
          </a:p>
        </p:txBody>
      </p:sp>
      <p:sp>
        <p:nvSpPr>
          <p:cNvPr id="65" name="Google Shape;65;p13"/>
          <p:cNvSpPr txBox="1"/>
          <p:nvPr>
            <p:ph idx="1" type="subTitle"/>
          </p:nvPr>
        </p:nvSpPr>
        <p:spPr>
          <a:xfrm>
            <a:off x="329400" y="170261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Mathieu Bosse</a:t>
            </a:r>
            <a:endParaRPr/>
          </a:p>
        </p:txBody>
      </p:sp>
      <p:pic>
        <p:nvPicPr>
          <p:cNvPr id="66" name="Google Shape;66;p13"/>
          <p:cNvPicPr preferRelativeResize="0"/>
          <p:nvPr/>
        </p:nvPicPr>
        <p:blipFill>
          <a:blip r:embed="rId3">
            <a:alphaModFix/>
          </a:blip>
          <a:stretch>
            <a:fillRect/>
          </a:stretch>
        </p:blipFill>
        <p:spPr>
          <a:xfrm>
            <a:off x="2066225" y="2377610"/>
            <a:ext cx="5608205" cy="22218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2.1.3 Analyse des caractéristiques</a:t>
            </a:r>
            <a:endParaRPr/>
          </a:p>
        </p:txBody>
      </p:sp>
      <p:sp>
        <p:nvSpPr>
          <p:cNvPr id="130" name="Google Shape;130;p22"/>
          <p:cNvSpPr txBox="1"/>
          <p:nvPr>
            <p:ph idx="1" type="body"/>
          </p:nvPr>
        </p:nvSpPr>
        <p:spPr>
          <a:xfrm>
            <a:off x="311725" y="1371150"/>
            <a:ext cx="3999900" cy="3652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852"/>
              <a:buNone/>
            </a:pPr>
            <a:r>
              <a:rPr lang="en-GB" sz="1030">
                <a:solidFill>
                  <a:schemeClr val="dk1"/>
                </a:solidFill>
              </a:rPr>
              <a:t>Examinons le nombre de colonnes pour chaque type de données. Les variables `int64` et `float64` sont numériques (pouvant être soit discrètes, soit continues). Les colonnes de type `object` contiennent des chaînes de caractères et représentent des caractéristiques catégorielles.</a:t>
            </a:r>
            <a:endParaRPr sz="1030">
              <a:solidFill>
                <a:schemeClr val="dk1"/>
              </a:solidFill>
            </a:endParaRPr>
          </a:p>
          <a:p>
            <a:pPr indent="0" lvl="0" marL="0" rtl="0" algn="l">
              <a:lnSpc>
                <a:spcPct val="90000"/>
              </a:lnSpc>
              <a:spcBef>
                <a:spcPts val="0"/>
              </a:spcBef>
              <a:spcAft>
                <a:spcPts val="0"/>
              </a:spcAft>
              <a:buSzPts val="852"/>
              <a:buNone/>
            </a:pPr>
            <a:r>
              <a:t/>
            </a:r>
            <a:endParaRPr sz="875">
              <a:solidFill>
                <a:schemeClr val="dk1"/>
              </a:solidFill>
            </a:endParaRPr>
          </a:p>
          <a:p>
            <a:pPr indent="0" lvl="0" marL="0" rtl="0" algn="l">
              <a:lnSpc>
                <a:spcPct val="125714"/>
              </a:lnSpc>
              <a:spcBef>
                <a:spcPts val="0"/>
              </a:spcBef>
              <a:spcAft>
                <a:spcPts val="0"/>
              </a:spcAft>
              <a:buSzPts val="852"/>
              <a:buNone/>
            </a:pPr>
            <a:r>
              <a:rPr lang="en-GB" sz="858">
                <a:solidFill>
                  <a:srgbClr val="008000"/>
                </a:solidFill>
                <a:highlight>
                  <a:srgbClr val="F7F7F7"/>
                </a:highlight>
                <a:latin typeface="Courier New"/>
                <a:ea typeface="Courier New"/>
                <a:cs typeface="Courier New"/>
                <a:sym typeface="Courier New"/>
              </a:rPr>
              <a:t># Nombre de chaque type de colonne</a:t>
            </a:r>
            <a:endParaRPr sz="858">
              <a:solidFill>
                <a:srgbClr val="008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SzPts val="852"/>
              <a:buNone/>
            </a:pPr>
            <a:r>
              <a:rPr lang="en-GB" sz="858">
                <a:solidFill>
                  <a:srgbClr val="000000"/>
                </a:solidFill>
                <a:highlight>
                  <a:srgbClr val="F7F7F7"/>
                </a:highlight>
                <a:latin typeface="Courier New"/>
                <a:ea typeface="Courier New"/>
                <a:cs typeface="Courier New"/>
                <a:sym typeface="Courier New"/>
              </a:rPr>
              <a:t>app_train.dtypes.value_counts()</a:t>
            </a:r>
            <a:endParaRPr sz="958">
              <a:solidFill>
                <a:srgbClr val="000000"/>
              </a:solidFill>
              <a:highlight>
                <a:srgbClr val="F7F7F7"/>
              </a:highlight>
              <a:latin typeface="Courier New"/>
              <a:ea typeface="Courier New"/>
              <a:cs typeface="Courier New"/>
              <a:sym typeface="Courier New"/>
            </a:endParaRPr>
          </a:p>
          <a:p>
            <a:pPr indent="0" lvl="0" marL="0" rtl="0" algn="l">
              <a:lnSpc>
                <a:spcPct val="90000"/>
              </a:lnSpc>
              <a:spcBef>
                <a:spcPts val="0"/>
              </a:spcBef>
              <a:spcAft>
                <a:spcPts val="0"/>
              </a:spcAft>
              <a:buSzPts val="852"/>
              <a:buNone/>
            </a:pPr>
            <a:r>
              <a:t/>
            </a:r>
            <a:endParaRPr sz="1030">
              <a:solidFill>
                <a:schemeClr val="dk1"/>
              </a:solidFill>
            </a:endParaRPr>
          </a:p>
          <a:p>
            <a:pPr indent="0" lvl="0" marL="0" rtl="0" algn="l">
              <a:lnSpc>
                <a:spcPct val="90000"/>
              </a:lnSpc>
              <a:spcBef>
                <a:spcPts val="0"/>
              </a:spcBef>
              <a:spcAft>
                <a:spcPts val="0"/>
              </a:spcAft>
              <a:buSzPts val="852"/>
              <a:buNone/>
            </a:pPr>
            <a:r>
              <a:rPr lang="en-GB" sz="1030">
                <a:solidFill>
                  <a:schemeClr val="dk1"/>
                </a:solidFill>
              </a:rPr>
              <a:t>L'output indique la répartition des types de données dans le DataFrame `app_train`. On observe que :</a:t>
            </a:r>
            <a:endParaRPr sz="1030">
              <a:solidFill>
                <a:schemeClr val="dk1"/>
              </a:solidFill>
            </a:endParaRPr>
          </a:p>
          <a:p>
            <a:pPr indent="0" lvl="0" marL="0" rtl="0" algn="l">
              <a:lnSpc>
                <a:spcPct val="90000"/>
              </a:lnSpc>
              <a:spcBef>
                <a:spcPts val="0"/>
              </a:spcBef>
              <a:spcAft>
                <a:spcPts val="0"/>
              </a:spcAft>
              <a:buSzPts val="852"/>
              <a:buNone/>
            </a:pPr>
            <a:r>
              <a:t/>
            </a:r>
            <a:endParaRPr sz="1030">
              <a:solidFill>
                <a:schemeClr val="dk1"/>
              </a:solidFill>
            </a:endParaRPr>
          </a:p>
          <a:p>
            <a:pPr indent="-294005" lvl="0" marL="457200" rtl="0" algn="l">
              <a:lnSpc>
                <a:spcPct val="90000"/>
              </a:lnSpc>
              <a:spcBef>
                <a:spcPts val="0"/>
              </a:spcBef>
              <a:spcAft>
                <a:spcPts val="0"/>
              </a:spcAft>
              <a:buClr>
                <a:schemeClr val="dk1"/>
              </a:buClr>
              <a:buSzPts val="1030"/>
              <a:buFont typeface="Roboto"/>
              <a:buChar char="●"/>
            </a:pPr>
            <a:r>
              <a:rPr lang="en-GB" sz="1030">
                <a:solidFill>
                  <a:schemeClr val="dk1"/>
                </a:solidFill>
              </a:rPr>
              <a:t>- Il y a 65 colonnes de type `float64`, ce qui suggère la présence de nombreuses variables numériques continues ou décimales.</a:t>
            </a:r>
            <a:endParaRPr sz="1030">
              <a:solidFill>
                <a:schemeClr val="dk1"/>
              </a:solidFill>
            </a:endParaRPr>
          </a:p>
          <a:p>
            <a:pPr indent="-294005" lvl="0" marL="457200" rtl="0" algn="l">
              <a:lnSpc>
                <a:spcPct val="90000"/>
              </a:lnSpc>
              <a:spcBef>
                <a:spcPts val="0"/>
              </a:spcBef>
              <a:spcAft>
                <a:spcPts val="0"/>
              </a:spcAft>
              <a:buClr>
                <a:schemeClr val="dk1"/>
              </a:buClr>
              <a:buSzPts val="1030"/>
              <a:buFont typeface="Roboto"/>
              <a:buChar char="●"/>
            </a:pPr>
            <a:r>
              <a:rPr lang="en-GB" sz="1030">
                <a:solidFill>
                  <a:schemeClr val="dk1"/>
                </a:solidFill>
              </a:rPr>
              <a:t>- Il y a 41 colonnes de type `int64`, indiquant la présence de variables numériques discrètes.</a:t>
            </a:r>
            <a:endParaRPr sz="1030">
              <a:solidFill>
                <a:schemeClr val="dk1"/>
              </a:solidFill>
            </a:endParaRPr>
          </a:p>
          <a:p>
            <a:pPr indent="-294005" lvl="0" marL="457200" rtl="0" algn="l">
              <a:lnSpc>
                <a:spcPct val="90000"/>
              </a:lnSpc>
              <a:spcBef>
                <a:spcPts val="0"/>
              </a:spcBef>
              <a:spcAft>
                <a:spcPts val="0"/>
              </a:spcAft>
              <a:buClr>
                <a:schemeClr val="dk1"/>
              </a:buClr>
              <a:buSzPts val="1030"/>
              <a:buFont typeface="Roboto"/>
              <a:buChar char="●"/>
            </a:pPr>
            <a:r>
              <a:rPr lang="en-GB" sz="1030">
                <a:solidFill>
                  <a:schemeClr val="dk1"/>
                </a:solidFill>
              </a:rPr>
              <a:t>- Enfin, il y a 16 colonnes de type `object`, ce qui suggère la présence de variables catégorielles ou de chaînes de caractères.</a:t>
            </a:r>
            <a:endParaRPr i="1" sz="1030">
              <a:solidFill>
                <a:schemeClr val="dk1"/>
              </a:solidFill>
            </a:endParaRPr>
          </a:p>
          <a:p>
            <a:pPr indent="0" lvl="0" marL="0" rtl="0" algn="l">
              <a:lnSpc>
                <a:spcPct val="90000"/>
              </a:lnSpc>
              <a:spcBef>
                <a:spcPts val="0"/>
              </a:spcBef>
              <a:spcAft>
                <a:spcPts val="0"/>
              </a:spcAft>
              <a:buSzPts val="852"/>
              <a:buNone/>
            </a:pPr>
            <a:r>
              <a:t/>
            </a:r>
            <a:endParaRPr sz="1030">
              <a:solidFill>
                <a:schemeClr val="dk1"/>
              </a:solidFill>
            </a:endParaRPr>
          </a:p>
          <a:p>
            <a:pPr indent="0" lvl="0" marL="0" rtl="0" algn="l">
              <a:lnSpc>
                <a:spcPct val="105000"/>
              </a:lnSpc>
              <a:spcBef>
                <a:spcPts val="0"/>
              </a:spcBef>
              <a:spcAft>
                <a:spcPts val="1200"/>
              </a:spcAft>
              <a:buSzPts val="852"/>
              <a:buNone/>
            </a:pPr>
            <a:r>
              <a:t/>
            </a:r>
            <a:endParaRPr sz="1107"/>
          </a:p>
        </p:txBody>
      </p:sp>
      <p:sp>
        <p:nvSpPr>
          <p:cNvPr id="131" name="Google Shape;131;p22"/>
          <p:cNvSpPr txBox="1"/>
          <p:nvPr>
            <p:ph idx="1" type="body"/>
          </p:nvPr>
        </p:nvSpPr>
        <p:spPr>
          <a:xfrm>
            <a:off x="4620800" y="1371150"/>
            <a:ext cx="3999900" cy="3652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852"/>
              <a:buNone/>
            </a:pPr>
            <a:r>
              <a:rPr lang="en-GB" sz="1030">
                <a:solidFill>
                  <a:schemeClr val="dk1"/>
                </a:solidFill>
              </a:rPr>
              <a:t>Regardons maintenant le nombre d'entrées uniques dans chacune des colonnes de type object (catégoriel).</a:t>
            </a:r>
            <a:endParaRPr sz="1030">
              <a:solidFill>
                <a:schemeClr val="dk1"/>
              </a:solidFill>
            </a:endParaRPr>
          </a:p>
          <a:p>
            <a:pPr indent="0" lvl="0" marL="0" rtl="0" algn="l">
              <a:lnSpc>
                <a:spcPct val="90000"/>
              </a:lnSpc>
              <a:spcBef>
                <a:spcPts val="0"/>
              </a:spcBef>
              <a:spcAft>
                <a:spcPts val="0"/>
              </a:spcAft>
              <a:buSzPts val="852"/>
              <a:buNone/>
            </a:pPr>
            <a:r>
              <a:t/>
            </a:r>
            <a:endParaRPr sz="875">
              <a:solidFill>
                <a:schemeClr val="dk1"/>
              </a:solidFill>
            </a:endParaRPr>
          </a:p>
          <a:p>
            <a:pPr indent="0" lvl="0" marL="0" rtl="0" algn="l">
              <a:lnSpc>
                <a:spcPct val="125714"/>
              </a:lnSpc>
              <a:spcBef>
                <a:spcPts val="0"/>
              </a:spcBef>
              <a:spcAft>
                <a:spcPts val="0"/>
              </a:spcAft>
              <a:buSzPts val="1018"/>
              <a:buNone/>
            </a:pPr>
            <a:r>
              <a:rPr lang="en-GB" sz="886">
                <a:solidFill>
                  <a:srgbClr val="008000"/>
                </a:solidFill>
                <a:highlight>
                  <a:srgbClr val="F7F7F7"/>
                </a:highlight>
                <a:latin typeface="Courier New"/>
                <a:ea typeface="Courier New"/>
                <a:cs typeface="Courier New"/>
                <a:sym typeface="Courier New"/>
              </a:rPr>
              <a:t># Number of unique classes in each object column</a:t>
            </a:r>
            <a:endParaRPr sz="886">
              <a:solidFill>
                <a:srgbClr val="008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SzPts val="1018"/>
              <a:buNone/>
            </a:pPr>
            <a:r>
              <a:rPr lang="en-GB" sz="886">
                <a:solidFill>
                  <a:srgbClr val="000000"/>
                </a:solidFill>
                <a:highlight>
                  <a:srgbClr val="F7F7F7"/>
                </a:highlight>
                <a:latin typeface="Courier New"/>
                <a:ea typeface="Courier New"/>
                <a:cs typeface="Courier New"/>
                <a:sym typeface="Courier New"/>
              </a:rPr>
              <a:t>app_train.select_dtypes(</a:t>
            </a:r>
            <a:r>
              <a:rPr lang="en-GB" sz="886">
                <a:solidFill>
                  <a:srgbClr val="A31515"/>
                </a:solidFill>
                <a:highlight>
                  <a:srgbClr val="F7F7F7"/>
                </a:highlight>
                <a:latin typeface="Courier New"/>
                <a:ea typeface="Courier New"/>
                <a:cs typeface="Courier New"/>
                <a:sym typeface="Courier New"/>
              </a:rPr>
              <a:t>'object'</a:t>
            </a:r>
            <a:r>
              <a:rPr lang="en-GB" sz="886">
                <a:solidFill>
                  <a:srgbClr val="000000"/>
                </a:solidFill>
                <a:highlight>
                  <a:srgbClr val="F7F7F7"/>
                </a:highlight>
                <a:latin typeface="Courier New"/>
                <a:ea typeface="Courier New"/>
                <a:cs typeface="Courier New"/>
                <a:sym typeface="Courier New"/>
              </a:rPr>
              <a:t>).apply(pd.Series.nunique, axis = </a:t>
            </a:r>
            <a:r>
              <a:rPr lang="en-GB" sz="886">
                <a:solidFill>
                  <a:srgbClr val="116644"/>
                </a:solidFill>
                <a:highlight>
                  <a:srgbClr val="F7F7F7"/>
                </a:highlight>
                <a:latin typeface="Courier New"/>
                <a:ea typeface="Courier New"/>
                <a:cs typeface="Courier New"/>
                <a:sym typeface="Courier New"/>
              </a:rPr>
              <a:t>0</a:t>
            </a:r>
            <a:r>
              <a:rPr lang="en-GB" sz="886">
                <a:solidFill>
                  <a:srgbClr val="000000"/>
                </a:solidFill>
                <a:highlight>
                  <a:srgbClr val="F7F7F7"/>
                </a:highlight>
                <a:latin typeface="Courier New"/>
                <a:ea typeface="Courier New"/>
                <a:cs typeface="Courier New"/>
                <a:sym typeface="Courier New"/>
              </a:rPr>
              <a:t>)</a:t>
            </a:r>
            <a:endParaRPr sz="858">
              <a:solidFill>
                <a:srgbClr val="008000"/>
              </a:solidFill>
              <a:highlight>
                <a:srgbClr val="F7F7F7"/>
              </a:highlight>
              <a:latin typeface="Courier New"/>
              <a:ea typeface="Courier New"/>
              <a:cs typeface="Courier New"/>
              <a:sym typeface="Courier New"/>
            </a:endParaRPr>
          </a:p>
          <a:p>
            <a:pPr indent="0" lvl="0" marL="0" rtl="0" algn="l">
              <a:lnSpc>
                <a:spcPct val="90000"/>
              </a:lnSpc>
              <a:spcBef>
                <a:spcPts val="0"/>
              </a:spcBef>
              <a:spcAft>
                <a:spcPts val="0"/>
              </a:spcAft>
              <a:buSzPts val="852"/>
              <a:buNone/>
            </a:pPr>
            <a:r>
              <a:t/>
            </a:r>
            <a:endParaRPr sz="1030">
              <a:solidFill>
                <a:schemeClr val="dk1"/>
              </a:solidFill>
            </a:endParaRPr>
          </a:p>
          <a:p>
            <a:pPr indent="0" lvl="0" marL="0" rtl="0" algn="l">
              <a:lnSpc>
                <a:spcPct val="90000"/>
              </a:lnSpc>
              <a:spcBef>
                <a:spcPts val="0"/>
              </a:spcBef>
              <a:spcAft>
                <a:spcPts val="0"/>
              </a:spcAft>
              <a:buNone/>
            </a:pPr>
            <a:r>
              <a:rPr lang="en-GB" sz="1030">
                <a:solidFill>
                  <a:schemeClr val="dk1"/>
                </a:solidFill>
              </a:rPr>
              <a:t>Le résultat montre le nombre d'entrées uniques dans chaque colonne de type object (catégoriel). Par exemple :</a:t>
            </a:r>
            <a:endParaRPr sz="1030">
              <a:solidFill>
                <a:schemeClr val="dk1"/>
              </a:solidFill>
            </a:endParaRPr>
          </a:p>
          <a:p>
            <a:pPr indent="0" lvl="0" marL="0" rtl="0" algn="l">
              <a:lnSpc>
                <a:spcPct val="90000"/>
              </a:lnSpc>
              <a:spcBef>
                <a:spcPts val="0"/>
              </a:spcBef>
              <a:spcAft>
                <a:spcPts val="0"/>
              </a:spcAft>
              <a:buNone/>
            </a:pPr>
            <a:r>
              <a:t/>
            </a:r>
            <a:endParaRPr sz="1030">
              <a:solidFill>
                <a:schemeClr val="dk1"/>
              </a:solidFill>
            </a:endParaRPr>
          </a:p>
          <a:p>
            <a:pPr indent="-294005" lvl="0" marL="457200" rtl="0" algn="l">
              <a:lnSpc>
                <a:spcPct val="90000"/>
              </a:lnSpc>
              <a:spcBef>
                <a:spcPts val="0"/>
              </a:spcBef>
              <a:spcAft>
                <a:spcPts val="0"/>
              </a:spcAft>
              <a:buClr>
                <a:schemeClr val="dk1"/>
              </a:buClr>
              <a:buSzPts val="1030"/>
              <a:buFont typeface="Roboto"/>
              <a:buChar char="●"/>
            </a:pPr>
            <a:r>
              <a:rPr lang="en-GB" sz="1030">
                <a:solidFill>
                  <a:schemeClr val="dk1"/>
                </a:solidFill>
              </a:rPr>
              <a:t>NAME_CONTRACT_TYPE a 2 entrées uniques.</a:t>
            </a:r>
            <a:endParaRPr sz="1030">
              <a:solidFill>
                <a:schemeClr val="dk1"/>
              </a:solidFill>
            </a:endParaRPr>
          </a:p>
          <a:p>
            <a:pPr indent="-294005" lvl="0" marL="457200" rtl="0" algn="l">
              <a:lnSpc>
                <a:spcPct val="90000"/>
              </a:lnSpc>
              <a:spcBef>
                <a:spcPts val="0"/>
              </a:spcBef>
              <a:spcAft>
                <a:spcPts val="0"/>
              </a:spcAft>
              <a:buClr>
                <a:schemeClr val="dk1"/>
              </a:buClr>
              <a:buSzPts val="1030"/>
              <a:buFont typeface="Roboto"/>
              <a:buChar char="●"/>
            </a:pPr>
            <a:r>
              <a:rPr lang="en-GB" sz="1030">
                <a:solidFill>
                  <a:schemeClr val="dk1"/>
                </a:solidFill>
              </a:rPr>
              <a:t>CODE_GENDER a 3 entrées uniques.</a:t>
            </a:r>
            <a:endParaRPr sz="1030">
              <a:solidFill>
                <a:schemeClr val="dk1"/>
              </a:solidFill>
            </a:endParaRPr>
          </a:p>
          <a:p>
            <a:pPr indent="-294005" lvl="0" marL="457200" rtl="0" algn="l">
              <a:lnSpc>
                <a:spcPct val="90000"/>
              </a:lnSpc>
              <a:spcBef>
                <a:spcPts val="0"/>
              </a:spcBef>
              <a:spcAft>
                <a:spcPts val="0"/>
              </a:spcAft>
              <a:buClr>
                <a:schemeClr val="dk1"/>
              </a:buClr>
              <a:buSzPts val="1030"/>
              <a:buFont typeface="Roboto"/>
              <a:buChar char="●"/>
            </a:pPr>
            <a:r>
              <a:rPr lang="en-GB" sz="1030">
                <a:solidFill>
                  <a:schemeClr val="dk1"/>
                </a:solidFill>
              </a:rPr>
              <a:t>FLAG_OWN_CAR a 2 entrées uniques.</a:t>
            </a:r>
            <a:endParaRPr sz="1030">
              <a:solidFill>
                <a:schemeClr val="dk1"/>
              </a:solidFill>
            </a:endParaRPr>
          </a:p>
          <a:p>
            <a:pPr indent="0" lvl="0" marL="0" rtl="0" algn="l">
              <a:lnSpc>
                <a:spcPct val="90000"/>
              </a:lnSpc>
              <a:spcBef>
                <a:spcPts val="0"/>
              </a:spcBef>
              <a:spcAft>
                <a:spcPts val="0"/>
              </a:spcAft>
              <a:buSzPts val="852"/>
              <a:buNone/>
            </a:pPr>
            <a:r>
              <a:t/>
            </a:r>
            <a:endParaRPr sz="1030">
              <a:solidFill>
                <a:schemeClr val="dk1"/>
              </a:solidFill>
            </a:endParaRPr>
          </a:p>
          <a:p>
            <a:pPr indent="0" lvl="0" marL="0" rtl="0" algn="l">
              <a:lnSpc>
                <a:spcPct val="90000"/>
              </a:lnSpc>
              <a:spcBef>
                <a:spcPts val="0"/>
              </a:spcBef>
              <a:spcAft>
                <a:spcPts val="0"/>
              </a:spcAft>
              <a:buSzPts val="852"/>
              <a:buNone/>
            </a:pPr>
            <a:r>
              <a:rPr lang="en-GB" sz="1030">
                <a:solidFill>
                  <a:schemeClr val="dk1"/>
                </a:solidFill>
              </a:rPr>
              <a:t>Ces informations sont importantes pour comprendre la diversité des catégories présentes dans les colonnes catégorielles. Cela peut influencer les choix de traitement et d'analyse des données catégorielles, tels que l'encodage ou la gestion des catégories rares.</a:t>
            </a:r>
            <a:endParaRPr sz="1030">
              <a:solidFill>
                <a:schemeClr val="dk1"/>
              </a:solidFill>
            </a:endParaRPr>
          </a:p>
          <a:p>
            <a:pPr indent="0" lvl="0" marL="0" rtl="0" algn="l">
              <a:lnSpc>
                <a:spcPct val="90000"/>
              </a:lnSpc>
              <a:spcBef>
                <a:spcPts val="0"/>
              </a:spcBef>
              <a:spcAft>
                <a:spcPts val="0"/>
              </a:spcAft>
              <a:buSzPts val="852"/>
              <a:buNone/>
            </a:pPr>
            <a:r>
              <a:t/>
            </a:r>
            <a:endParaRPr i="1" sz="1030">
              <a:solidFill>
                <a:schemeClr val="dk1"/>
              </a:solidFill>
            </a:endParaRPr>
          </a:p>
          <a:p>
            <a:pPr indent="0" lvl="0" marL="0" rtl="0" algn="l">
              <a:lnSpc>
                <a:spcPct val="90000"/>
              </a:lnSpc>
              <a:spcBef>
                <a:spcPts val="0"/>
              </a:spcBef>
              <a:spcAft>
                <a:spcPts val="0"/>
              </a:spcAft>
              <a:buSzPts val="852"/>
              <a:buNone/>
            </a:pPr>
            <a:r>
              <a:rPr i="1" lang="en-GB" sz="1030">
                <a:solidFill>
                  <a:schemeClr val="dk1"/>
                </a:solidFill>
              </a:rPr>
              <a:t>La plupart des variables catégorielles ont un nombre relativement restreint d'entrées uniques. Nous trouverons une méthode appropriée pour traiter ces variables catégorielles.</a:t>
            </a:r>
            <a:endParaRPr i="1" sz="1030">
              <a:solidFill>
                <a:schemeClr val="dk1"/>
              </a:solidFill>
            </a:endParaRPr>
          </a:p>
          <a:p>
            <a:pPr indent="0" lvl="0" marL="0" rtl="0" algn="l">
              <a:lnSpc>
                <a:spcPct val="90000"/>
              </a:lnSpc>
              <a:spcBef>
                <a:spcPts val="0"/>
              </a:spcBef>
              <a:spcAft>
                <a:spcPts val="0"/>
              </a:spcAft>
              <a:buSzPts val="852"/>
              <a:buNone/>
            </a:pPr>
            <a:r>
              <a:t/>
            </a:r>
            <a:endParaRPr sz="1030">
              <a:solidFill>
                <a:schemeClr val="dk1"/>
              </a:solidFill>
            </a:endParaRPr>
          </a:p>
          <a:p>
            <a:pPr indent="0" lvl="0" marL="0" rtl="0" algn="l">
              <a:lnSpc>
                <a:spcPct val="105000"/>
              </a:lnSpc>
              <a:spcBef>
                <a:spcPts val="0"/>
              </a:spcBef>
              <a:spcAft>
                <a:spcPts val="1200"/>
              </a:spcAft>
              <a:buSzPts val="852"/>
              <a:buNone/>
            </a:pPr>
            <a:r>
              <a:t/>
            </a:r>
            <a:endParaRPr sz="1107"/>
          </a:p>
        </p:txBody>
      </p:sp>
      <p:cxnSp>
        <p:nvCxnSpPr>
          <p:cNvPr id="132" name="Google Shape;132;p22"/>
          <p:cNvCxnSpPr/>
          <p:nvPr/>
        </p:nvCxnSpPr>
        <p:spPr>
          <a:xfrm>
            <a:off x="4418325" y="1433250"/>
            <a:ext cx="0" cy="3528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2.1.4 Traitement des valeurs aberrantes</a:t>
            </a:r>
            <a:endParaRPr/>
          </a:p>
        </p:txBody>
      </p:sp>
      <p:sp>
        <p:nvSpPr>
          <p:cNvPr id="138" name="Google Shape;138;p23"/>
          <p:cNvSpPr txBox="1"/>
          <p:nvPr/>
        </p:nvSpPr>
        <p:spPr>
          <a:xfrm>
            <a:off x="142525" y="1532600"/>
            <a:ext cx="88590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D0D0D"/>
                </a:solidFill>
                <a:highlight>
                  <a:srgbClr val="FFFFFF"/>
                </a:highlight>
                <a:latin typeface="Roboto"/>
                <a:ea typeface="Roboto"/>
                <a:cs typeface="Roboto"/>
                <a:sym typeface="Roboto"/>
              </a:rPr>
              <a:t>Ce code explore les valeurs uniques des colonnes catégorielles dans notre ensemble de données. Il fournit une visualisation claire de la diversité des catégories présentes, ce qui est essentiel pour comprendre la structure de nos données  :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35714"/>
              </a:lnSpc>
              <a:spcBef>
                <a:spcPts val="0"/>
              </a:spcBef>
              <a:spcAft>
                <a:spcPts val="0"/>
              </a:spcAft>
              <a:buNone/>
            </a:pPr>
            <a:r>
              <a:rPr lang="en-GB" sz="750">
                <a:solidFill>
                  <a:srgbClr val="AF00DB"/>
                </a:solidFill>
                <a:highlight>
                  <a:srgbClr val="F7F7F7"/>
                </a:highlight>
                <a:latin typeface="Courier New"/>
                <a:ea typeface="Courier New"/>
                <a:cs typeface="Courier New"/>
                <a:sym typeface="Courier New"/>
              </a:rPr>
              <a:t>from</a:t>
            </a:r>
            <a:r>
              <a:rPr lang="en-GB" sz="750">
                <a:highlight>
                  <a:srgbClr val="F7F7F7"/>
                </a:highlight>
                <a:latin typeface="Courier New"/>
                <a:ea typeface="Courier New"/>
                <a:cs typeface="Courier New"/>
                <a:sym typeface="Courier New"/>
              </a:rPr>
              <a:t> tabulate </a:t>
            </a:r>
            <a:r>
              <a:rPr lang="en-GB" sz="750">
                <a:solidFill>
                  <a:srgbClr val="AF00DB"/>
                </a:solidFill>
                <a:highlight>
                  <a:srgbClr val="F7F7F7"/>
                </a:highlight>
                <a:latin typeface="Courier New"/>
                <a:ea typeface="Courier New"/>
                <a:cs typeface="Courier New"/>
                <a:sym typeface="Courier New"/>
              </a:rPr>
              <a:t>import</a:t>
            </a:r>
            <a:r>
              <a:rPr lang="en-GB" sz="750">
                <a:highlight>
                  <a:srgbClr val="F7F7F7"/>
                </a:highlight>
                <a:latin typeface="Courier New"/>
                <a:ea typeface="Courier New"/>
                <a:cs typeface="Courier New"/>
                <a:sym typeface="Courier New"/>
              </a:rPr>
              <a:t> tabulate</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008000"/>
                </a:solidFill>
                <a:highlight>
                  <a:srgbClr val="F7F7F7"/>
                </a:highlight>
                <a:latin typeface="Courier New"/>
                <a:ea typeface="Courier New"/>
                <a:cs typeface="Courier New"/>
                <a:sym typeface="Courier New"/>
              </a:rPr>
              <a:t># Sélection des colonnes catégorielles</a:t>
            </a:r>
            <a:endParaRPr sz="7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highlight>
                  <a:srgbClr val="F7F7F7"/>
                </a:highlight>
                <a:latin typeface="Courier New"/>
                <a:ea typeface="Courier New"/>
                <a:cs typeface="Courier New"/>
                <a:sym typeface="Courier New"/>
              </a:rPr>
              <a:t>categorical_columns = app_train.select_dtypes(include=</a:t>
            </a:r>
            <a:r>
              <a:rPr lang="en-GB" sz="750">
                <a:solidFill>
                  <a:srgbClr val="A31515"/>
                </a:solidFill>
                <a:highlight>
                  <a:srgbClr val="F7F7F7"/>
                </a:highlight>
                <a:latin typeface="Courier New"/>
                <a:ea typeface="Courier New"/>
                <a:cs typeface="Courier New"/>
                <a:sym typeface="Courier New"/>
              </a:rPr>
              <a:t>'object'</a:t>
            </a:r>
            <a:r>
              <a:rPr lang="en-GB" sz="750">
                <a:highlight>
                  <a:srgbClr val="F7F7F7"/>
                </a:highlight>
                <a:latin typeface="Courier New"/>
                <a:ea typeface="Courier New"/>
                <a:cs typeface="Courier New"/>
                <a:sym typeface="Courier New"/>
              </a:rPr>
              <a:t>).columns</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008000"/>
                </a:solidFill>
                <a:highlight>
                  <a:srgbClr val="F7F7F7"/>
                </a:highlight>
                <a:latin typeface="Courier New"/>
                <a:ea typeface="Courier New"/>
                <a:cs typeface="Courier New"/>
                <a:sym typeface="Courier New"/>
              </a:rPr>
              <a:t># Affichage des valeurs uniques catégorielles dans un tableau</a:t>
            </a:r>
            <a:endParaRPr sz="7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AF00DB"/>
                </a:solidFill>
                <a:highlight>
                  <a:srgbClr val="F7F7F7"/>
                </a:highlight>
                <a:latin typeface="Courier New"/>
                <a:ea typeface="Courier New"/>
                <a:cs typeface="Courier New"/>
                <a:sym typeface="Courier New"/>
              </a:rPr>
              <a:t>for</a:t>
            </a:r>
            <a:r>
              <a:rPr lang="en-GB" sz="750">
                <a:highlight>
                  <a:srgbClr val="F7F7F7"/>
                </a:highlight>
                <a:latin typeface="Courier New"/>
                <a:ea typeface="Courier New"/>
                <a:cs typeface="Courier New"/>
                <a:sym typeface="Courier New"/>
              </a:rPr>
              <a:t> col </a:t>
            </a:r>
            <a:r>
              <a:rPr lang="en-GB" sz="750">
                <a:solidFill>
                  <a:srgbClr val="0000FF"/>
                </a:solidFill>
                <a:highlight>
                  <a:srgbClr val="F7F7F7"/>
                </a:highlight>
                <a:latin typeface="Courier New"/>
                <a:ea typeface="Courier New"/>
                <a:cs typeface="Courier New"/>
                <a:sym typeface="Courier New"/>
              </a:rPr>
              <a:t>in</a:t>
            </a:r>
            <a:r>
              <a:rPr lang="en-GB" sz="750">
                <a:highlight>
                  <a:srgbClr val="F7F7F7"/>
                </a:highlight>
                <a:latin typeface="Courier New"/>
                <a:ea typeface="Courier New"/>
                <a:cs typeface="Courier New"/>
                <a:sym typeface="Courier New"/>
              </a:rPr>
              <a:t> categorical_columns:</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highlight>
                  <a:srgbClr val="F7F7F7"/>
                </a:highlight>
                <a:latin typeface="Courier New"/>
                <a:ea typeface="Courier New"/>
                <a:cs typeface="Courier New"/>
                <a:sym typeface="Courier New"/>
              </a:rPr>
              <a:t>    unique_values = app_train[col].unique()</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highlight>
                  <a:srgbClr val="F7F7F7"/>
                </a:highlight>
                <a:latin typeface="Courier New"/>
                <a:ea typeface="Courier New"/>
                <a:cs typeface="Courier New"/>
                <a:sym typeface="Courier New"/>
              </a:rPr>
              <a:t>    </a:t>
            </a:r>
            <a:r>
              <a:rPr lang="en-GB" sz="750">
                <a:solidFill>
                  <a:srgbClr val="795E26"/>
                </a:solidFill>
                <a:highlight>
                  <a:srgbClr val="F7F7F7"/>
                </a:highlight>
                <a:latin typeface="Courier New"/>
                <a:ea typeface="Courier New"/>
                <a:cs typeface="Courier New"/>
                <a:sym typeface="Courier New"/>
              </a:rPr>
              <a:t>print</a:t>
            </a:r>
            <a:r>
              <a:rPr lang="en-GB" sz="750">
                <a:highlight>
                  <a:srgbClr val="F7F7F7"/>
                </a:highlight>
                <a:latin typeface="Courier New"/>
                <a:ea typeface="Courier New"/>
                <a:cs typeface="Courier New"/>
                <a:sym typeface="Courier New"/>
              </a:rPr>
              <a:t>(</a:t>
            </a:r>
            <a:r>
              <a:rPr lang="en-GB" sz="750">
                <a:solidFill>
                  <a:srgbClr val="0000FF"/>
                </a:solidFill>
                <a:highlight>
                  <a:srgbClr val="F7F7F7"/>
                </a:highlight>
                <a:latin typeface="Courier New"/>
                <a:ea typeface="Courier New"/>
                <a:cs typeface="Courier New"/>
                <a:sym typeface="Courier New"/>
              </a:rPr>
              <a:t>f</a:t>
            </a:r>
            <a:r>
              <a:rPr lang="en-GB" sz="750">
                <a:solidFill>
                  <a:srgbClr val="A31515"/>
                </a:solidFill>
                <a:highlight>
                  <a:srgbClr val="F7F7F7"/>
                </a:highlight>
                <a:latin typeface="Courier New"/>
                <a:ea typeface="Courier New"/>
                <a:cs typeface="Courier New"/>
                <a:sym typeface="Courier New"/>
              </a:rPr>
              <a:t>"\n</a:t>
            </a:r>
            <a:r>
              <a:rPr lang="en-GB" sz="750">
                <a:highlight>
                  <a:srgbClr val="F7F7F7"/>
                </a:highlight>
                <a:latin typeface="Courier New"/>
                <a:ea typeface="Courier New"/>
                <a:cs typeface="Courier New"/>
                <a:sym typeface="Courier New"/>
              </a:rPr>
              <a:t>{col}</a:t>
            </a:r>
            <a:r>
              <a:rPr lang="en-GB" sz="750">
                <a:solidFill>
                  <a:srgbClr val="A31515"/>
                </a:solidFill>
                <a:highlight>
                  <a:srgbClr val="F7F7F7"/>
                </a:highlight>
                <a:latin typeface="Courier New"/>
                <a:ea typeface="Courier New"/>
                <a:cs typeface="Courier New"/>
                <a:sym typeface="Courier New"/>
              </a:rPr>
              <a:t>:\n"</a:t>
            </a:r>
            <a:r>
              <a:rPr lang="en-GB" sz="750">
                <a:highlight>
                  <a:srgbClr val="F7F7F7"/>
                </a:highlight>
                <a:latin typeface="Courier New"/>
                <a:ea typeface="Courier New"/>
                <a:cs typeface="Courier New"/>
                <a:sym typeface="Courier New"/>
              </a:rPr>
              <a:t>)</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highlight>
                  <a:srgbClr val="F7F7F7"/>
                </a:highlight>
                <a:latin typeface="Courier New"/>
                <a:ea typeface="Courier New"/>
                <a:cs typeface="Courier New"/>
                <a:sym typeface="Courier New"/>
              </a:rPr>
              <a:t>    </a:t>
            </a:r>
            <a:r>
              <a:rPr lang="en-GB" sz="750">
                <a:solidFill>
                  <a:srgbClr val="795E26"/>
                </a:solidFill>
                <a:highlight>
                  <a:srgbClr val="F7F7F7"/>
                </a:highlight>
                <a:latin typeface="Courier New"/>
                <a:ea typeface="Courier New"/>
                <a:cs typeface="Courier New"/>
                <a:sym typeface="Courier New"/>
              </a:rPr>
              <a:t>print</a:t>
            </a:r>
            <a:r>
              <a:rPr lang="en-GB" sz="750">
                <a:highlight>
                  <a:srgbClr val="F7F7F7"/>
                </a:highlight>
                <a:latin typeface="Courier New"/>
                <a:ea typeface="Courier New"/>
                <a:cs typeface="Courier New"/>
                <a:sym typeface="Courier New"/>
              </a:rPr>
              <a:t>(tabulate(</a:t>
            </a:r>
            <a:r>
              <a:rPr lang="en-GB" sz="750">
                <a:solidFill>
                  <a:srgbClr val="795E26"/>
                </a:solidFill>
                <a:highlight>
                  <a:srgbClr val="F7F7F7"/>
                </a:highlight>
                <a:latin typeface="Courier New"/>
                <a:ea typeface="Courier New"/>
                <a:cs typeface="Courier New"/>
                <a:sym typeface="Courier New"/>
              </a:rPr>
              <a:t>enumerate</a:t>
            </a:r>
            <a:r>
              <a:rPr lang="en-GB" sz="750">
                <a:highlight>
                  <a:srgbClr val="F7F7F7"/>
                </a:highlight>
                <a:latin typeface="Courier New"/>
                <a:ea typeface="Courier New"/>
                <a:cs typeface="Courier New"/>
                <a:sym typeface="Courier New"/>
              </a:rPr>
              <a:t>(unique_values, </a:t>
            </a:r>
            <a:r>
              <a:rPr lang="en-GB" sz="750">
                <a:solidFill>
                  <a:srgbClr val="116644"/>
                </a:solidFill>
                <a:highlight>
                  <a:srgbClr val="F7F7F7"/>
                </a:highlight>
                <a:latin typeface="Courier New"/>
                <a:ea typeface="Courier New"/>
                <a:cs typeface="Courier New"/>
                <a:sym typeface="Courier New"/>
              </a:rPr>
              <a:t>1</a:t>
            </a:r>
            <a:r>
              <a:rPr lang="en-GB" sz="750">
                <a:highlight>
                  <a:srgbClr val="F7F7F7"/>
                </a:highlight>
                <a:latin typeface="Courier New"/>
                <a:ea typeface="Courier New"/>
                <a:cs typeface="Courier New"/>
                <a:sym typeface="Courier New"/>
              </a:rPr>
              <a:t>), headers=[</a:t>
            </a:r>
            <a:r>
              <a:rPr lang="en-GB" sz="750">
                <a:solidFill>
                  <a:srgbClr val="A31515"/>
                </a:solidFill>
                <a:highlight>
                  <a:srgbClr val="F7F7F7"/>
                </a:highlight>
                <a:latin typeface="Courier New"/>
                <a:ea typeface="Courier New"/>
                <a:cs typeface="Courier New"/>
                <a:sym typeface="Courier New"/>
              </a:rPr>
              <a:t>'Index'</a:t>
            </a:r>
            <a:r>
              <a:rPr lang="en-GB" sz="750">
                <a:highlight>
                  <a:srgbClr val="F7F7F7"/>
                </a:highlight>
                <a:latin typeface="Courier New"/>
                <a:ea typeface="Courier New"/>
                <a:cs typeface="Courier New"/>
                <a:sym typeface="Courier New"/>
              </a:rPr>
              <a:t>, </a:t>
            </a:r>
            <a:r>
              <a:rPr lang="en-GB" sz="750">
                <a:solidFill>
                  <a:srgbClr val="A31515"/>
                </a:solidFill>
                <a:highlight>
                  <a:srgbClr val="F7F7F7"/>
                </a:highlight>
                <a:latin typeface="Courier New"/>
                <a:ea typeface="Courier New"/>
                <a:cs typeface="Courier New"/>
                <a:sym typeface="Courier New"/>
              </a:rPr>
              <a:t>'Valeur'</a:t>
            </a:r>
            <a:r>
              <a:rPr lang="en-GB" sz="750">
                <a:highlight>
                  <a:srgbClr val="F7F7F7"/>
                </a:highlight>
                <a:latin typeface="Courier New"/>
                <a:ea typeface="Courier New"/>
                <a:cs typeface="Courier New"/>
                <a:sym typeface="Courier New"/>
              </a:rPr>
              <a:t>], tablefmt=</a:t>
            </a:r>
            <a:r>
              <a:rPr lang="en-GB" sz="750">
                <a:solidFill>
                  <a:srgbClr val="A31515"/>
                </a:solidFill>
                <a:highlight>
                  <a:srgbClr val="F7F7F7"/>
                </a:highlight>
                <a:latin typeface="Courier New"/>
                <a:ea typeface="Courier New"/>
                <a:cs typeface="Courier New"/>
                <a:sym typeface="Courier New"/>
              </a:rPr>
              <a:t>'pretty'</a:t>
            </a:r>
            <a:r>
              <a:rPr lang="en-GB" sz="750">
                <a:highlight>
                  <a:srgbClr val="F7F7F7"/>
                </a:highlight>
                <a:latin typeface="Courier New"/>
                <a:ea typeface="Courier New"/>
                <a:cs typeface="Courier New"/>
                <a:sym typeface="Courier New"/>
              </a:rPr>
              <a:t>))</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50">
              <a:highlight>
                <a:srgbClr val="F7F7F7"/>
              </a:highlight>
              <a:latin typeface="Courier New"/>
              <a:ea typeface="Courier New"/>
              <a:cs typeface="Courier New"/>
              <a:sym typeface="Courier New"/>
            </a:endParaRPr>
          </a:p>
          <a:p>
            <a:pPr indent="0" lvl="0" marL="0" rtl="0" algn="l">
              <a:spcBef>
                <a:spcPts val="0"/>
              </a:spcBef>
              <a:spcAft>
                <a:spcPts val="0"/>
              </a:spcAft>
              <a:buNone/>
            </a:pPr>
            <a:r>
              <a:rPr b="1" lang="en-GB" sz="1200">
                <a:solidFill>
                  <a:srgbClr val="0D0D0D"/>
                </a:solidFill>
                <a:highlight>
                  <a:srgbClr val="FFFFFF"/>
                </a:highlight>
                <a:latin typeface="Roboto"/>
                <a:ea typeface="Roboto"/>
                <a:cs typeface="Roboto"/>
                <a:sym typeface="Roboto"/>
              </a:rPr>
              <a:t>Interprétation :</a:t>
            </a:r>
            <a:r>
              <a:rPr lang="en-GB" sz="1200">
                <a:solidFill>
                  <a:srgbClr val="0D0D0D"/>
                </a:solidFill>
                <a:highlight>
                  <a:srgbClr val="FFFFFF"/>
                </a:highlight>
                <a:latin typeface="Roboto"/>
                <a:ea typeface="Roboto"/>
                <a:cs typeface="Roboto"/>
                <a:sym typeface="Roboto"/>
              </a:rPr>
              <a:t> Toutes les valeurs uniques dans les colonnes catégorielles semblent être conformes et ne présentent pas d'aberrations apparentes. Cela suggère une cohérence dans la nature des données catégorielles, sans valeurs inattendues.</a:t>
            </a:r>
            <a:endParaRPr sz="750">
              <a:highlight>
                <a:srgbClr val="F7F7F7"/>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2.1.4 Traitement des valeurs aberrantes</a:t>
            </a:r>
            <a:endParaRPr/>
          </a:p>
        </p:txBody>
      </p:sp>
      <p:sp>
        <p:nvSpPr>
          <p:cNvPr id="144" name="Google Shape;144;p24"/>
          <p:cNvSpPr txBox="1"/>
          <p:nvPr/>
        </p:nvSpPr>
        <p:spPr>
          <a:xfrm>
            <a:off x="142525" y="1532600"/>
            <a:ext cx="88590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D0D0D"/>
                </a:solidFill>
                <a:highlight>
                  <a:srgbClr val="FFFFFF"/>
                </a:highlight>
                <a:latin typeface="Roboto"/>
                <a:ea typeface="Roboto"/>
                <a:cs typeface="Roboto"/>
                <a:sym typeface="Roboto"/>
              </a:rPr>
              <a:t>On effectue ensuite une analyse descriptive sur les colonnes numériques de notre ensemble de données. Il calcule les statistiques clés telles que la moyenne, l'écart type, le minimum, le 25e percentile, la médiane, le 75e percentile et le maximum.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sz="1200">
                <a:solidFill>
                  <a:srgbClr val="0D0D0D"/>
                </a:solidFill>
                <a:highlight>
                  <a:srgbClr val="FFFFFF"/>
                </a:highlight>
                <a:latin typeface="Roboto"/>
                <a:ea typeface="Roboto"/>
                <a:cs typeface="Roboto"/>
                <a:sym typeface="Roboto"/>
              </a:rPr>
              <a:t>⇒ </a:t>
            </a:r>
            <a:r>
              <a:rPr i="1" lang="en-GB" sz="1200">
                <a:solidFill>
                  <a:srgbClr val="0D0D0D"/>
                </a:solidFill>
                <a:highlight>
                  <a:srgbClr val="FFFFFF"/>
                </a:highlight>
                <a:latin typeface="Roboto"/>
                <a:ea typeface="Roboto"/>
                <a:cs typeface="Roboto"/>
                <a:sym typeface="Roboto"/>
              </a:rPr>
              <a:t>Consultez code complet dans le Jupyter Notebook, car sa longueur dépasse la capacité d'une seule diapositive. Le code effectue une analyse descriptive détaillée des colonnes numériques, fournissant des statistiques essentielles pour comprendre la distribution de nos données.</a:t>
            </a:r>
            <a:endParaRPr i="1"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i="1"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u="sng">
              <a:solidFill>
                <a:srgbClr val="0D0D0D"/>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GB" sz="1300" u="sng">
                <a:solidFill>
                  <a:srgbClr val="0D0D0D"/>
                </a:solidFill>
                <a:highlight>
                  <a:srgbClr val="FFFFFF"/>
                </a:highlight>
                <a:latin typeface="Merriweather"/>
                <a:ea typeface="Merriweather"/>
                <a:cs typeface="Merriweather"/>
                <a:sym typeface="Merriweather"/>
              </a:rPr>
              <a:t>Extrait du résultat : </a:t>
            </a:r>
            <a:endParaRPr sz="1300" u="sng">
              <a:solidFill>
                <a:srgbClr val="0D0D0D"/>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300" u="sng">
              <a:solidFill>
                <a:srgbClr val="0D0D0D"/>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sz="1200">
                <a:solidFill>
                  <a:srgbClr val="0D0D0D"/>
                </a:solidFill>
                <a:highlight>
                  <a:srgbClr val="FFFFFF"/>
                </a:highlight>
                <a:latin typeface="Roboto"/>
                <a:ea typeface="Roboto"/>
                <a:cs typeface="Roboto"/>
                <a:sym typeface="Roboto"/>
              </a:rPr>
              <a:t>Les statistiques descriptives des variables suivantes ont retenu mon attention en raison de valeurs extrêmes potentielles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35714"/>
              </a:lnSpc>
              <a:spcBef>
                <a:spcPts val="0"/>
              </a:spcBef>
              <a:spcAft>
                <a:spcPts val="0"/>
              </a:spcAft>
              <a:buNone/>
            </a:pPr>
            <a:r>
              <a:rPr lang="en-GB" sz="1000">
                <a:solidFill>
                  <a:srgbClr val="0000FF"/>
                </a:solidFill>
                <a:highlight>
                  <a:srgbClr val="F7F7F7"/>
                </a:highlight>
                <a:latin typeface="Roboto"/>
                <a:ea typeface="Roboto"/>
                <a:cs typeface="Roboto"/>
                <a:sym typeface="Roboto"/>
              </a:rPr>
              <a:t>- </a:t>
            </a:r>
            <a:r>
              <a:rPr b="1" lang="en-GB" sz="1000">
                <a:highlight>
                  <a:srgbClr val="F7F7F7"/>
                </a:highlight>
                <a:latin typeface="Roboto"/>
                <a:ea typeface="Roboto"/>
                <a:cs typeface="Roboto"/>
                <a:sym typeface="Roboto"/>
              </a:rPr>
              <a:t>**OBS_30_CNT_SOCIAL_CIRCLE**</a:t>
            </a:r>
            <a:r>
              <a:rPr lang="en-GB" sz="1000">
                <a:highlight>
                  <a:srgbClr val="F7F7F7"/>
                </a:highlight>
                <a:latin typeface="Roboto"/>
                <a:ea typeface="Roboto"/>
                <a:cs typeface="Roboto"/>
                <a:sym typeface="Roboto"/>
              </a:rPr>
              <a:t>: Nombre d'observations dans l'entourage social du client avec un retard observable de 30 jours (jours de retard).</a:t>
            </a:r>
            <a:endParaRPr sz="1000">
              <a:highlight>
                <a:srgbClr val="F7F7F7"/>
              </a:highlight>
              <a:latin typeface="Roboto"/>
              <a:ea typeface="Roboto"/>
              <a:cs typeface="Roboto"/>
              <a:sym typeface="Roboto"/>
            </a:endParaRPr>
          </a:p>
          <a:p>
            <a:pPr indent="0" lvl="0" marL="0" rtl="0" algn="l">
              <a:lnSpc>
                <a:spcPct val="135714"/>
              </a:lnSpc>
              <a:spcBef>
                <a:spcPts val="0"/>
              </a:spcBef>
              <a:spcAft>
                <a:spcPts val="0"/>
              </a:spcAft>
              <a:buNone/>
            </a:pPr>
            <a:r>
              <a:rPr lang="en-GB" sz="1000">
                <a:solidFill>
                  <a:srgbClr val="0000FF"/>
                </a:solidFill>
                <a:highlight>
                  <a:srgbClr val="F7F7F7"/>
                </a:highlight>
                <a:latin typeface="Roboto"/>
                <a:ea typeface="Roboto"/>
                <a:cs typeface="Roboto"/>
                <a:sym typeface="Roboto"/>
              </a:rPr>
              <a:t>- </a:t>
            </a:r>
            <a:r>
              <a:rPr b="1" lang="en-GB" sz="1000">
                <a:highlight>
                  <a:srgbClr val="F7F7F7"/>
                </a:highlight>
                <a:latin typeface="Roboto"/>
                <a:ea typeface="Roboto"/>
                <a:cs typeface="Roboto"/>
                <a:sym typeface="Roboto"/>
              </a:rPr>
              <a:t>**DEF_30_CNT_SOCIAL_CIRCLE**</a:t>
            </a:r>
            <a:r>
              <a:rPr lang="en-GB" sz="1000">
                <a:highlight>
                  <a:srgbClr val="F7F7F7"/>
                </a:highlight>
                <a:latin typeface="Roboto"/>
                <a:ea typeface="Roboto"/>
                <a:cs typeface="Roboto"/>
                <a:sym typeface="Roboto"/>
              </a:rPr>
              <a:t>: Nombre d'observations dans l'entourage social du client ayant fait défaut sur 30 jours (jours de retard).</a:t>
            </a:r>
            <a:endParaRPr sz="1000">
              <a:highlight>
                <a:srgbClr val="F7F7F7"/>
              </a:highlight>
              <a:latin typeface="Roboto"/>
              <a:ea typeface="Roboto"/>
              <a:cs typeface="Roboto"/>
              <a:sym typeface="Roboto"/>
            </a:endParaRPr>
          </a:p>
          <a:p>
            <a:pPr indent="0" lvl="0" marL="0" rtl="0" algn="l">
              <a:lnSpc>
                <a:spcPct val="135714"/>
              </a:lnSpc>
              <a:spcBef>
                <a:spcPts val="0"/>
              </a:spcBef>
              <a:spcAft>
                <a:spcPts val="0"/>
              </a:spcAft>
              <a:buNone/>
            </a:pPr>
            <a:r>
              <a:rPr lang="en-GB" sz="1000">
                <a:solidFill>
                  <a:srgbClr val="0000FF"/>
                </a:solidFill>
                <a:highlight>
                  <a:srgbClr val="F7F7F7"/>
                </a:highlight>
                <a:latin typeface="Roboto"/>
                <a:ea typeface="Roboto"/>
                <a:cs typeface="Roboto"/>
                <a:sym typeface="Roboto"/>
              </a:rPr>
              <a:t>- </a:t>
            </a:r>
            <a:r>
              <a:rPr b="1" lang="en-GB" sz="1000">
                <a:highlight>
                  <a:srgbClr val="F7F7F7"/>
                </a:highlight>
                <a:latin typeface="Roboto"/>
                <a:ea typeface="Roboto"/>
                <a:cs typeface="Roboto"/>
                <a:sym typeface="Roboto"/>
              </a:rPr>
              <a:t>**OBS_60_CNT_SOCIAL_CIRCLE**</a:t>
            </a:r>
            <a:r>
              <a:rPr lang="en-GB" sz="1000">
                <a:highlight>
                  <a:srgbClr val="F7F7F7"/>
                </a:highlight>
                <a:latin typeface="Roboto"/>
                <a:ea typeface="Roboto"/>
                <a:cs typeface="Roboto"/>
                <a:sym typeface="Roboto"/>
              </a:rPr>
              <a:t>: Nombre d'observations dans l'entourage social du client avec un retard observable de 60 jours (jours de retard).</a:t>
            </a:r>
            <a:endParaRPr sz="1000">
              <a:highlight>
                <a:srgbClr val="F7F7F7"/>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pic>
        <p:nvPicPr>
          <p:cNvPr id="145" name="Google Shape;145;p24"/>
          <p:cNvPicPr preferRelativeResize="0"/>
          <p:nvPr/>
        </p:nvPicPr>
        <p:blipFill>
          <a:blip r:embed="rId3">
            <a:alphaModFix/>
          </a:blip>
          <a:stretch>
            <a:fillRect/>
          </a:stretch>
        </p:blipFill>
        <p:spPr>
          <a:xfrm>
            <a:off x="1883962" y="2912287"/>
            <a:ext cx="6612775" cy="442325"/>
          </a:xfrm>
          <a:prstGeom prst="rect">
            <a:avLst/>
          </a:prstGeom>
          <a:noFill/>
          <a:ln>
            <a:noFill/>
          </a:ln>
        </p:spPr>
      </p:pic>
      <p:sp>
        <p:nvSpPr>
          <p:cNvPr id="146" name="Google Shape;146;p24"/>
          <p:cNvSpPr/>
          <p:nvPr/>
        </p:nvSpPr>
        <p:spPr>
          <a:xfrm>
            <a:off x="1883900" y="2866875"/>
            <a:ext cx="6612900" cy="533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2.1.4 Traitement des valeurs aberrantes</a:t>
            </a:r>
            <a:endParaRPr/>
          </a:p>
        </p:txBody>
      </p:sp>
      <p:sp>
        <p:nvSpPr>
          <p:cNvPr id="152" name="Google Shape;152;p25"/>
          <p:cNvSpPr txBox="1"/>
          <p:nvPr/>
        </p:nvSpPr>
        <p:spPr>
          <a:xfrm>
            <a:off x="142525" y="1532600"/>
            <a:ext cx="88590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D0D0D"/>
                </a:solidFill>
                <a:highlight>
                  <a:srgbClr val="FFFFFF"/>
                </a:highlight>
                <a:latin typeface="Roboto"/>
                <a:ea typeface="Roboto"/>
                <a:cs typeface="Roboto"/>
                <a:sym typeface="Roboto"/>
              </a:rPr>
              <a:t>On explore visuellement plusieurs variables d'intérêt à l'aide de Seaborn. Pour chaque variable sélectionnée, un histogramme et un diagramme à moustaches sont générés. Les commentaires intégrés fournissent un contexte spécifique à chaque variable, aidant ainsi à interpréter les résultats. Cette approche permet d'identifier rapidement les tendances et les valeurs aberrantes éventuelles dans les données.</a:t>
            </a:r>
            <a:endParaRPr sz="1000">
              <a:highlight>
                <a:srgbClr val="F7F7F7"/>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pic>
        <p:nvPicPr>
          <p:cNvPr id="153" name="Google Shape;153;p25"/>
          <p:cNvPicPr preferRelativeResize="0"/>
          <p:nvPr/>
        </p:nvPicPr>
        <p:blipFill>
          <a:blip r:embed="rId3">
            <a:alphaModFix/>
          </a:blip>
          <a:stretch>
            <a:fillRect/>
          </a:stretch>
        </p:blipFill>
        <p:spPr>
          <a:xfrm>
            <a:off x="4156895" y="2639050"/>
            <a:ext cx="4578224" cy="2170075"/>
          </a:xfrm>
          <a:prstGeom prst="rect">
            <a:avLst/>
          </a:prstGeom>
          <a:noFill/>
          <a:ln>
            <a:noFill/>
          </a:ln>
        </p:spPr>
      </p:pic>
      <p:sp>
        <p:nvSpPr>
          <p:cNvPr id="154" name="Google Shape;154;p25"/>
          <p:cNvSpPr txBox="1"/>
          <p:nvPr/>
        </p:nvSpPr>
        <p:spPr>
          <a:xfrm>
            <a:off x="4884900" y="2325150"/>
            <a:ext cx="32865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Roboto"/>
                <a:ea typeface="Roboto"/>
                <a:cs typeface="Roboto"/>
                <a:sym typeface="Roboto"/>
              </a:rPr>
              <a:t>Histogramme et Diagramme à moustache</a:t>
            </a:r>
            <a:endParaRPr sz="1300">
              <a:solidFill>
                <a:schemeClr val="dk2"/>
              </a:solidFill>
              <a:latin typeface="Roboto"/>
              <a:ea typeface="Roboto"/>
              <a:cs typeface="Roboto"/>
              <a:sym typeface="Roboto"/>
            </a:endParaRPr>
          </a:p>
        </p:txBody>
      </p:sp>
      <p:sp>
        <p:nvSpPr>
          <p:cNvPr id="155" name="Google Shape;155;p25"/>
          <p:cNvSpPr txBox="1"/>
          <p:nvPr/>
        </p:nvSpPr>
        <p:spPr>
          <a:xfrm>
            <a:off x="194375" y="2571750"/>
            <a:ext cx="3872400" cy="23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900">
                <a:solidFill>
                  <a:schemeClr val="dk2"/>
                </a:solidFill>
                <a:latin typeface="Roboto"/>
                <a:ea typeface="Roboto"/>
                <a:cs typeface="Roboto"/>
                <a:sym typeface="Roboto"/>
              </a:rPr>
              <a:t>Analyse des graphiques :</a:t>
            </a:r>
            <a:endParaRPr b="1" sz="900">
              <a:solidFill>
                <a:schemeClr val="dk2"/>
              </a:solidFill>
              <a:latin typeface="Roboto"/>
              <a:ea typeface="Roboto"/>
              <a:cs typeface="Roboto"/>
              <a:sym typeface="Roboto"/>
            </a:endParaRPr>
          </a:p>
          <a:p>
            <a:pPr indent="0" lvl="0" marL="0" rtl="0" algn="l">
              <a:spcBef>
                <a:spcPts val="0"/>
              </a:spcBef>
              <a:spcAft>
                <a:spcPts val="0"/>
              </a:spcAft>
              <a:buNone/>
            </a:pPr>
            <a:r>
              <a:t/>
            </a:r>
            <a:endParaRPr sz="900">
              <a:solidFill>
                <a:schemeClr val="dk2"/>
              </a:solidFill>
              <a:latin typeface="Roboto"/>
              <a:ea typeface="Roboto"/>
              <a:cs typeface="Roboto"/>
              <a:sym typeface="Roboto"/>
            </a:endParaRPr>
          </a:p>
          <a:p>
            <a:pPr indent="0" lvl="0" marL="0" rtl="0" algn="l">
              <a:spcBef>
                <a:spcPts val="0"/>
              </a:spcBef>
              <a:spcAft>
                <a:spcPts val="0"/>
              </a:spcAft>
              <a:buNone/>
            </a:pPr>
            <a:r>
              <a:rPr lang="en-GB" sz="900">
                <a:solidFill>
                  <a:schemeClr val="dk2"/>
                </a:solidFill>
                <a:latin typeface="Roboto"/>
                <a:ea typeface="Roboto"/>
                <a:cs typeface="Roboto"/>
                <a:sym typeface="Roboto"/>
              </a:rPr>
              <a:t>En observant les diagrammes à moustaches pour les variables `CNT_CHILDREN`, `OBS_30_CNT_SOCIAL_CIRCLE`, `DEF_30_CNT_SOCIAL_CIRCLE`, `OBS_60_CNT_SOCIAL_CIRCLE`, et `DEF_60_CNT_SOCIAL_CIRCLE`, plusieurs points méritent notre attention :</a:t>
            </a:r>
            <a:endParaRPr sz="900">
              <a:solidFill>
                <a:schemeClr val="dk2"/>
              </a:solidFill>
              <a:latin typeface="Roboto"/>
              <a:ea typeface="Roboto"/>
              <a:cs typeface="Roboto"/>
              <a:sym typeface="Roboto"/>
            </a:endParaRPr>
          </a:p>
          <a:p>
            <a:pPr indent="0" lvl="0" marL="457200" rtl="0" algn="l">
              <a:spcBef>
                <a:spcPts val="0"/>
              </a:spcBef>
              <a:spcAft>
                <a:spcPts val="0"/>
              </a:spcAft>
              <a:buNone/>
            </a:pPr>
            <a:r>
              <a:t/>
            </a:r>
            <a:endParaRPr sz="900">
              <a:solidFill>
                <a:schemeClr val="dk2"/>
              </a:solidFill>
              <a:latin typeface="Roboto"/>
              <a:ea typeface="Roboto"/>
              <a:cs typeface="Roboto"/>
              <a:sym typeface="Roboto"/>
            </a:endParaRPr>
          </a:p>
          <a:p>
            <a:pPr indent="-285750" lvl="0" marL="457200" rtl="0" algn="l">
              <a:spcBef>
                <a:spcPts val="0"/>
              </a:spcBef>
              <a:spcAft>
                <a:spcPts val="0"/>
              </a:spcAft>
              <a:buClr>
                <a:schemeClr val="dk2"/>
              </a:buClr>
              <a:buSzPts val="900"/>
              <a:buFont typeface="Roboto"/>
              <a:buChar char="●"/>
            </a:pPr>
            <a:r>
              <a:rPr lang="en-GB" sz="900">
                <a:solidFill>
                  <a:schemeClr val="dk2"/>
                </a:solidFill>
                <a:latin typeface="Roboto"/>
                <a:ea typeface="Roboto"/>
                <a:cs typeface="Roboto"/>
                <a:sym typeface="Roboto"/>
              </a:rPr>
              <a:t>La variable `CNT_CHILDREN` semble avoir quelques valeurs aberrantes.</a:t>
            </a:r>
            <a:endParaRPr sz="900">
              <a:solidFill>
                <a:schemeClr val="dk2"/>
              </a:solidFill>
              <a:latin typeface="Roboto"/>
              <a:ea typeface="Roboto"/>
              <a:cs typeface="Roboto"/>
              <a:sym typeface="Roboto"/>
            </a:endParaRPr>
          </a:p>
          <a:p>
            <a:pPr indent="-285750" lvl="0" marL="457200" rtl="0" algn="l">
              <a:spcBef>
                <a:spcPts val="0"/>
              </a:spcBef>
              <a:spcAft>
                <a:spcPts val="0"/>
              </a:spcAft>
              <a:buClr>
                <a:schemeClr val="dk2"/>
              </a:buClr>
              <a:buSzPts val="900"/>
              <a:buFont typeface="Roboto"/>
              <a:buChar char="●"/>
            </a:pPr>
            <a:r>
              <a:rPr lang="en-GB" sz="900">
                <a:solidFill>
                  <a:schemeClr val="dk2"/>
                </a:solidFill>
                <a:latin typeface="Roboto"/>
                <a:ea typeface="Roboto"/>
                <a:cs typeface="Roboto"/>
                <a:sym typeface="Roboto"/>
              </a:rPr>
              <a:t>Pour les variables liées à l'entourage social (`OBS_30_CNT_SOCIAL_CIRCLE`, `DEF_30_CNT_SOCIAL_CIRCLE`, `OBS_60_CNT_SOCIAL_CIRCLE`, `DEF_60_CNT_SOCIAL_CIRCLE`), des valeurs extrêmes ont été identifiées.</a:t>
            </a:r>
            <a:endParaRPr sz="9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25" y="224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2.1.4 Traitement des valeurs aberrantes</a:t>
            </a:r>
            <a:endParaRPr/>
          </a:p>
        </p:txBody>
      </p:sp>
      <p:sp>
        <p:nvSpPr>
          <p:cNvPr id="161" name="Google Shape;161;p26"/>
          <p:cNvSpPr txBox="1"/>
          <p:nvPr/>
        </p:nvSpPr>
        <p:spPr>
          <a:xfrm>
            <a:off x="142500" y="1255975"/>
            <a:ext cx="44295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900">
                <a:solidFill>
                  <a:srgbClr val="0D0D0D"/>
                </a:solidFill>
                <a:highlight>
                  <a:srgbClr val="FFFFFF"/>
                </a:highlight>
                <a:latin typeface="Roboto"/>
                <a:ea typeface="Roboto"/>
                <a:cs typeface="Roboto"/>
                <a:sym typeface="Roboto"/>
              </a:rPr>
              <a:t>Et en ce qui concerne la durée d'emploi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sz="900">
                <a:solidFill>
                  <a:srgbClr val="212121"/>
                </a:solidFill>
                <a:highlight>
                  <a:srgbClr val="FFFFFF"/>
                </a:highlight>
                <a:latin typeface="Roboto"/>
                <a:ea typeface="Roboto"/>
                <a:cs typeface="Roboto"/>
                <a:sym typeface="Roboto"/>
              </a:rPr>
              <a:t>La valeur maximale (en plus d'être positive) représente environ 1000 ans !</a:t>
            </a:r>
            <a:endParaRPr sz="9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212121"/>
              </a:solidFill>
              <a:highlight>
                <a:srgbClr val="FFFFFF"/>
              </a:highlight>
              <a:latin typeface="Roboto"/>
              <a:ea typeface="Roboto"/>
              <a:cs typeface="Roboto"/>
              <a:sym typeface="Roboto"/>
            </a:endParaRPr>
          </a:p>
          <a:p>
            <a:pPr indent="-285750" lvl="0" marL="457200" rtl="0" algn="l">
              <a:spcBef>
                <a:spcPts val="0"/>
              </a:spcBef>
              <a:spcAft>
                <a:spcPts val="0"/>
              </a:spcAft>
              <a:buClr>
                <a:srgbClr val="212121"/>
              </a:buClr>
              <a:buSzPts val="900"/>
              <a:buFont typeface="Roboto"/>
              <a:buChar char="●"/>
            </a:pPr>
            <a:r>
              <a:rPr lang="en-GB" sz="900">
                <a:solidFill>
                  <a:srgbClr val="212121"/>
                </a:solidFill>
                <a:highlight>
                  <a:srgbClr val="FFFFFF"/>
                </a:highlight>
                <a:latin typeface="Roboto"/>
                <a:ea typeface="Roboto"/>
                <a:cs typeface="Roboto"/>
                <a:sym typeface="Roboto"/>
              </a:rPr>
              <a:t>Gestion des anomalies : Il n'y a pas de règles fixes, dépend de la situation.</a:t>
            </a:r>
            <a:endParaRPr sz="900">
              <a:solidFill>
                <a:srgbClr val="212121"/>
              </a:solidFill>
              <a:highlight>
                <a:srgbClr val="FFFFFF"/>
              </a:highlight>
              <a:latin typeface="Roboto"/>
              <a:ea typeface="Roboto"/>
              <a:cs typeface="Roboto"/>
              <a:sym typeface="Roboto"/>
            </a:endParaRPr>
          </a:p>
          <a:p>
            <a:pPr indent="-285750" lvl="0" marL="457200" rtl="0" algn="l">
              <a:spcBef>
                <a:spcPts val="0"/>
              </a:spcBef>
              <a:spcAft>
                <a:spcPts val="0"/>
              </a:spcAft>
              <a:buClr>
                <a:srgbClr val="212121"/>
              </a:buClr>
              <a:buSzPts val="900"/>
              <a:buFont typeface="Roboto"/>
              <a:buChar char="●"/>
            </a:pPr>
            <a:r>
              <a:rPr lang="en-GB" sz="900">
                <a:solidFill>
                  <a:srgbClr val="212121"/>
                </a:solidFill>
                <a:highlight>
                  <a:srgbClr val="FFFFFF"/>
                </a:highlight>
                <a:latin typeface="Roboto"/>
                <a:ea typeface="Roboto"/>
                <a:cs typeface="Roboto"/>
                <a:sym typeface="Roboto"/>
              </a:rPr>
              <a:t>Approche sûre : Définir les anomalies comme des valeurs manquantes et les remplir via l'imputation avant l'apprentissage automatique.</a:t>
            </a:r>
            <a:endParaRPr sz="900">
              <a:solidFill>
                <a:srgbClr val="212121"/>
              </a:solidFill>
              <a:highlight>
                <a:srgbClr val="FFFFFF"/>
              </a:highlight>
              <a:latin typeface="Roboto"/>
              <a:ea typeface="Roboto"/>
              <a:cs typeface="Roboto"/>
              <a:sym typeface="Roboto"/>
            </a:endParaRPr>
          </a:p>
          <a:p>
            <a:pPr indent="-285750" lvl="0" marL="457200" rtl="0" algn="l">
              <a:spcBef>
                <a:spcPts val="0"/>
              </a:spcBef>
              <a:spcAft>
                <a:spcPts val="0"/>
              </a:spcAft>
              <a:buClr>
                <a:srgbClr val="212121"/>
              </a:buClr>
              <a:buSzPts val="900"/>
              <a:buFont typeface="Roboto"/>
              <a:buChar char="●"/>
            </a:pPr>
            <a:r>
              <a:rPr lang="en-GB" sz="900">
                <a:solidFill>
                  <a:srgbClr val="212121"/>
                </a:solidFill>
                <a:highlight>
                  <a:srgbClr val="FFFFFF"/>
                </a:highlight>
                <a:latin typeface="Roboto"/>
                <a:ea typeface="Roboto"/>
                <a:cs typeface="Roboto"/>
                <a:sym typeface="Roboto"/>
              </a:rPr>
              <a:t>Uniformité des valeurs anormales : Remplir toutes les anomalies avec la même valeur pour les prêts partageant des caractéristiques communes.</a:t>
            </a:r>
            <a:endParaRPr sz="900">
              <a:solidFill>
                <a:srgbClr val="212121"/>
              </a:solidFill>
              <a:highlight>
                <a:srgbClr val="FFFFFF"/>
              </a:highlight>
              <a:latin typeface="Roboto"/>
              <a:ea typeface="Roboto"/>
              <a:cs typeface="Roboto"/>
              <a:sym typeface="Roboto"/>
            </a:endParaRPr>
          </a:p>
          <a:p>
            <a:pPr indent="-285750" lvl="0" marL="457200" rtl="0" algn="l">
              <a:spcBef>
                <a:spcPts val="0"/>
              </a:spcBef>
              <a:spcAft>
                <a:spcPts val="0"/>
              </a:spcAft>
              <a:buClr>
                <a:srgbClr val="212121"/>
              </a:buClr>
              <a:buSzPts val="900"/>
              <a:buFont typeface="Roboto"/>
              <a:buChar char="●"/>
            </a:pPr>
            <a:r>
              <a:rPr lang="en-GB" sz="900">
                <a:solidFill>
                  <a:srgbClr val="212121"/>
                </a:solidFill>
                <a:highlight>
                  <a:srgbClr val="FFFFFF"/>
                </a:highlight>
                <a:latin typeface="Roboto"/>
                <a:ea typeface="Roboto"/>
                <a:cs typeface="Roboto"/>
                <a:sym typeface="Roboto"/>
              </a:rPr>
              <a:t>Importance des valeurs anormales : Indiquer au modèle si les valeurs ont été remplies.</a:t>
            </a:r>
            <a:endParaRPr sz="900">
              <a:solidFill>
                <a:srgbClr val="212121"/>
              </a:solidFill>
              <a:highlight>
                <a:srgbClr val="FFFFFF"/>
              </a:highlight>
              <a:latin typeface="Roboto"/>
              <a:ea typeface="Roboto"/>
              <a:cs typeface="Roboto"/>
              <a:sym typeface="Roboto"/>
            </a:endParaRPr>
          </a:p>
        </p:txBody>
      </p:sp>
      <p:sp>
        <p:nvSpPr>
          <p:cNvPr id="162" name="Google Shape;162;p26"/>
          <p:cNvSpPr txBox="1"/>
          <p:nvPr>
            <p:ph type="title"/>
          </p:nvPr>
        </p:nvSpPr>
        <p:spPr>
          <a:xfrm>
            <a:off x="508400" y="755075"/>
            <a:ext cx="8057700" cy="2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420"/>
              <a:t>Durée de l’emploi</a:t>
            </a:r>
            <a:endParaRPr sz="1420"/>
          </a:p>
        </p:txBody>
      </p:sp>
      <p:pic>
        <p:nvPicPr>
          <p:cNvPr id="163" name="Google Shape;163;p26"/>
          <p:cNvPicPr preferRelativeResize="0"/>
          <p:nvPr/>
        </p:nvPicPr>
        <p:blipFill>
          <a:blip r:embed="rId3">
            <a:alphaModFix/>
          </a:blip>
          <a:stretch>
            <a:fillRect/>
          </a:stretch>
        </p:blipFill>
        <p:spPr>
          <a:xfrm>
            <a:off x="762550" y="2968450"/>
            <a:ext cx="2563300" cy="1953601"/>
          </a:xfrm>
          <a:prstGeom prst="rect">
            <a:avLst/>
          </a:prstGeom>
          <a:noFill/>
          <a:ln>
            <a:noFill/>
          </a:ln>
        </p:spPr>
      </p:pic>
      <p:sp>
        <p:nvSpPr>
          <p:cNvPr id="164" name="Google Shape;164;p26"/>
          <p:cNvSpPr txBox="1"/>
          <p:nvPr/>
        </p:nvSpPr>
        <p:spPr>
          <a:xfrm>
            <a:off x="4714500" y="1255975"/>
            <a:ext cx="44295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900">
                <a:solidFill>
                  <a:srgbClr val="212121"/>
                </a:solidFill>
                <a:highlight>
                  <a:srgbClr val="FFFFFF"/>
                </a:highlight>
                <a:latin typeface="Roboto"/>
                <a:ea typeface="Roboto"/>
                <a:cs typeface="Roboto"/>
                <a:sym typeface="Roboto"/>
              </a:rPr>
              <a:t>Solution : </a:t>
            </a:r>
            <a:r>
              <a:rPr b="1" lang="en-GB" sz="900">
                <a:solidFill>
                  <a:srgbClr val="212121"/>
                </a:solidFill>
                <a:highlight>
                  <a:srgbClr val="FFFFFF"/>
                </a:highlight>
                <a:latin typeface="Roboto"/>
                <a:ea typeface="Roboto"/>
                <a:cs typeface="Roboto"/>
                <a:sym typeface="Roboto"/>
              </a:rPr>
              <a:t>Remplir les valeurs anormales avec np.nan.</a:t>
            </a:r>
            <a:endParaRPr b="1" sz="9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285750" lvl="0" marL="457200" rtl="0" algn="l">
              <a:spcBef>
                <a:spcPts val="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Distribution conforme : La distribution des données semble alignée avec les attentes.</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sz="900">
                <a:solidFill>
                  <a:srgbClr val="0D0D0D"/>
                </a:solidFill>
                <a:highlight>
                  <a:srgbClr val="FFFFFF"/>
                </a:highlight>
                <a:latin typeface="Roboto"/>
                <a:ea typeface="Roboto"/>
                <a:cs typeface="Roboto"/>
                <a:sym typeface="Roboto"/>
              </a:rPr>
              <a:t>Note : nous devons également appliquer le traitement sur les données de test pour être “consistant” dans notre traitement.</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212121"/>
              </a:solidFill>
              <a:highlight>
                <a:srgbClr val="FFFFFF"/>
              </a:highlight>
              <a:latin typeface="Roboto"/>
              <a:ea typeface="Roboto"/>
              <a:cs typeface="Roboto"/>
              <a:sym typeface="Roboto"/>
            </a:endParaRPr>
          </a:p>
        </p:txBody>
      </p:sp>
      <p:pic>
        <p:nvPicPr>
          <p:cNvPr id="165" name="Google Shape;165;p26"/>
          <p:cNvPicPr preferRelativeResize="0"/>
          <p:nvPr/>
        </p:nvPicPr>
        <p:blipFill>
          <a:blip r:embed="rId4">
            <a:alphaModFix/>
          </a:blip>
          <a:stretch>
            <a:fillRect/>
          </a:stretch>
        </p:blipFill>
        <p:spPr>
          <a:xfrm>
            <a:off x="5270600" y="1674600"/>
            <a:ext cx="2697874" cy="2056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25" y="224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2.1.5 One hot encoding</a:t>
            </a:r>
            <a:endParaRPr/>
          </a:p>
        </p:txBody>
      </p:sp>
      <p:sp>
        <p:nvSpPr>
          <p:cNvPr id="171" name="Google Shape;171;p27"/>
          <p:cNvSpPr txBox="1"/>
          <p:nvPr/>
        </p:nvSpPr>
        <p:spPr>
          <a:xfrm>
            <a:off x="146425" y="1371775"/>
            <a:ext cx="8851200" cy="3536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Label encoding :</a:t>
            </a:r>
            <a:endParaRPr b="1"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rPr lang="en-GB" sz="1200">
                <a:solidFill>
                  <a:srgbClr val="0D0D0D"/>
                </a:solidFill>
                <a:highlight>
                  <a:srgbClr val="FFFFFF"/>
                </a:highlight>
                <a:latin typeface="Roboto"/>
                <a:ea typeface="Roboto"/>
                <a:cs typeface="Roboto"/>
                <a:sym typeface="Roboto"/>
              </a:rPr>
              <a:t>  - Appliqué aux variables catégorielles avec exactement 2 catégories uniques.</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rPr lang="en-GB" sz="1200">
                <a:solidFill>
                  <a:srgbClr val="0D0D0D"/>
                </a:solidFill>
                <a:highlight>
                  <a:srgbClr val="FFFFFF"/>
                </a:highlight>
                <a:latin typeface="Roboto"/>
                <a:ea typeface="Roboto"/>
                <a:cs typeface="Roboto"/>
                <a:sym typeface="Roboto"/>
              </a:rPr>
              <a:t>  - Utilisation du LabelEncoder de Scikit-Learn.</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One-hot encoding :</a:t>
            </a:r>
            <a:endParaRPr b="1"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rPr lang="en-GB" sz="1200">
                <a:solidFill>
                  <a:srgbClr val="0D0D0D"/>
                </a:solidFill>
                <a:highlight>
                  <a:srgbClr val="FFFFFF"/>
                </a:highlight>
                <a:latin typeface="Roboto"/>
                <a:ea typeface="Roboto"/>
                <a:cs typeface="Roboto"/>
                <a:sym typeface="Roboto"/>
              </a:rPr>
              <a:t>  - Appliqué aux variables catégorielles avec plus de 2 catégories uniques.</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rPr lang="en-GB" sz="1200">
                <a:solidFill>
                  <a:srgbClr val="0D0D0D"/>
                </a:solidFill>
                <a:highlight>
                  <a:srgbClr val="FFFFFF"/>
                </a:highlight>
                <a:latin typeface="Roboto"/>
                <a:ea typeface="Roboto"/>
                <a:cs typeface="Roboto"/>
                <a:sym typeface="Roboto"/>
              </a:rPr>
              <a:t>  - Utilisation de la fonction get_dummies(df) de pandas.</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rPr b="1" lang="en-GB" sz="1300">
                <a:solidFill>
                  <a:srgbClr val="0D0D0D"/>
                </a:solidFill>
                <a:highlight>
                  <a:srgbClr val="FFFFFF"/>
                </a:highlight>
                <a:latin typeface="Roboto"/>
                <a:ea typeface="Roboto"/>
                <a:cs typeface="Roboto"/>
                <a:sym typeface="Roboto"/>
              </a:rPr>
              <a:t>⇒ Forme des caractéristiques d'entraînement :  (307511, 247)</a:t>
            </a:r>
            <a:endParaRPr b="1" sz="13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rPr b="1" lang="en-GB" sz="1300">
                <a:solidFill>
                  <a:srgbClr val="0D0D0D"/>
                </a:solidFill>
                <a:highlight>
                  <a:srgbClr val="FFFFFF"/>
                </a:highlight>
                <a:latin typeface="Roboto"/>
                <a:ea typeface="Roboto"/>
                <a:cs typeface="Roboto"/>
                <a:sym typeface="Roboto"/>
              </a:rPr>
              <a:t>⇒ Forme des caractéristiques de test :  (48744, 243)</a:t>
            </a:r>
            <a:endParaRPr b="1" sz="13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25" y="224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2.1.6 Corrélations</a:t>
            </a:r>
            <a:endParaRPr/>
          </a:p>
        </p:txBody>
      </p:sp>
      <p:sp>
        <p:nvSpPr>
          <p:cNvPr id="177" name="Google Shape;177;p28"/>
          <p:cNvSpPr txBox="1"/>
          <p:nvPr/>
        </p:nvSpPr>
        <p:spPr>
          <a:xfrm>
            <a:off x="142500" y="1270925"/>
            <a:ext cx="44295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0D0D0D"/>
                </a:solidFill>
                <a:highlight>
                  <a:srgbClr val="FFFFFF"/>
                </a:highlight>
                <a:latin typeface="Roboto"/>
                <a:ea typeface="Roboto"/>
                <a:cs typeface="Roboto"/>
                <a:sym typeface="Roboto"/>
              </a:rPr>
              <a:t>Analyse des corrélations</a:t>
            </a:r>
            <a:endParaRPr sz="11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sz="900">
                <a:solidFill>
                  <a:srgbClr val="212121"/>
                </a:solidFill>
                <a:highlight>
                  <a:srgbClr val="FFFFFF"/>
                </a:highlight>
                <a:latin typeface="Roboto"/>
                <a:ea typeface="Roboto"/>
                <a:cs typeface="Roboto"/>
                <a:sym typeface="Roboto"/>
              </a:rPr>
              <a:t>Une façon de comprendre les données est de rechercher des corrélations entre les caractéristiques et la cible. Nous pouvons calculer le coefficient de corrélation de Pearson entre chaque variable et la cible.</a:t>
            </a:r>
            <a:endParaRPr sz="9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212121"/>
              </a:solidFill>
              <a:highlight>
                <a:srgbClr val="FFFFFF"/>
              </a:highlight>
              <a:latin typeface="Roboto"/>
              <a:ea typeface="Roboto"/>
              <a:cs typeface="Roboto"/>
              <a:sym typeface="Roboto"/>
            </a:endParaRPr>
          </a:p>
          <a:p>
            <a:pPr indent="-292100" lvl="0" marL="457200" rtl="0" algn="l">
              <a:spcBef>
                <a:spcPts val="0"/>
              </a:spcBef>
              <a:spcAft>
                <a:spcPts val="0"/>
              </a:spcAft>
              <a:buClr>
                <a:srgbClr val="212121"/>
              </a:buClr>
              <a:buSzPts val="1000"/>
              <a:buFont typeface="Roboto"/>
              <a:buChar char="●"/>
            </a:pPr>
            <a:r>
              <a:rPr b="1" lang="en-GB" sz="1000">
                <a:solidFill>
                  <a:srgbClr val="212121"/>
                </a:solidFill>
                <a:highlight>
                  <a:srgbClr val="FFFFFF"/>
                </a:highlight>
                <a:latin typeface="Roboto"/>
                <a:ea typeface="Roboto"/>
                <a:cs typeface="Roboto"/>
                <a:sym typeface="Roboto"/>
              </a:rPr>
              <a:t>Interprétation des coefficients :</a:t>
            </a:r>
            <a:endParaRPr b="1" sz="1000">
              <a:solidFill>
                <a:srgbClr val="212121"/>
              </a:solidFill>
              <a:highlight>
                <a:srgbClr val="FFFFFF"/>
              </a:highlight>
              <a:latin typeface="Roboto"/>
              <a:ea typeface="Roboto"/>
              <a:cs typeface="Roboto"/>
              <a:sym typeface="Roboto"/>
            </a:endParaRPr>
          </a:p>
          <a:p>
            <a:pPr indent="0" lvl="0" marL="914400" rtl="0" algn="l">
              <a:spcBef>
                <a:spcPts val="0"/>
              </a:spcBef>
              <a:spcAft>
                <a:spcPts val="0"/>
              </a:spcAft>
              <a:buNone/>
            </a:pPr>
            <a:r>
              <a:t/>
            </a:r>
            <a:endParaRPr sz="900">
              <a:solidFill>
                <a:srgbClr val="212121"/>
              </a:solidFill>
              <a:highlight>
                <a:srgbClr val="FFFFFF"/>
              </a:highlight>
              <a:latin typeface="Roboto"/>
              <a:ea typeface="Roboto"/>
              <a:cs typeface="Roboto"/>
              <a:sym typeface="Roboto"/>
            </a:endParaRPr>
          </a:p>
          <a:p>
            <a:pPr indent="-285750" lvl="1" marL="914400" rtl="0" algn="l">
              <a:lnSpc>
                <a:spcPct val="115000"/>
              </a:lnSpc>
              <a:spcBef>
                <a:spcPts val="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.00-.19 : "très faible"</a:t>
            </a:r>
            <a:endParaRPr sz="900">
              <a:solidFill>
                <a:srgbClr val="0D0D0D"/>
              </a:solidFill>
              <a:highlight>
                <a:srgbClr val="FFFFFF"/>
              </a:highlight>
              <a:latin typeface="Roboto"/>
              <a:ea typeface="Roboto"/>
              <a:cs typeface="Roboto"/>
              <a:sym typeface="Roboto"/>
            </a:endParaRPr>
          </a:p>
          <a:p>
            <a:pPr indent="-285750" lvl="1" marL="914400" rtl="0" algn="l">
              <a:lnSpc>
                <a:spcPct val="115000"/>
              </a:lnSpc>
              <a:spcBef>
                <a:spcPts val="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.20-.39 : "faible"</a:t>
            </a:r>
            <a:endParaRPr sz="900">
              <a:solidFill>
                <a:srgbClr val="0D0D0D"/>
              </a:solidFill>
              <a:highlight>
                <a:srgbClr val="FFFFFF"/>
              </a:highlight>
              <a:latin typeface="Roboto"/>
              <a:ea typeface="Roboto"/>
              <a:cs typeface="Roboto"/>
              <a:sym typeface="Roboto"/>
            </a:endParaRPr>
          </a:p>
          <a:p>
            <a:pPr indent="-285750" lvl="1" marL="914400" rtl="0" algn="l">
              <a:lnSpc>
                <a:spcPct val="115000"/>
              </a:lnSpc>
              <a:spcBef>
                <a:spcPts val="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.40-.59 : "modéré"</a:t>
            </a:r>
            <a:endParaRPr sz="900">
              <a:solidFill>
                <a:srgbClr val="0D0D0D"/>
              </a:solidFill>
              <a:highlight>
                <a:srgbClr val="FFFFFF"/>
              </a:highlight>
              <a:latin typeface="Roboto"/>
              <a:ea typeface="Roboto"/>
              <a:cs typeface="Roboto"/>
              <a:sym typeface="Roboto"/>
            </a:endParaRPr>
          </a:p>
          <a:p>
            <a:pPr indent="-285750" lvl="1" marL="914400" rtl="0" algn="l">
              <a:lnSpc>
                <a:spcPct val="115000"/>
              </a:lnSpc>
              <a:spcBef>
                <a:spcPts val="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.60-.79 : "fort"</a:t>
            </a:r>
            <a:endParaRPr sz="900">
              <a:solidFill>
                <a:srgbClr val="0D0D0D"/>
              </a:solidFill>
              <a:highlight>
                <a:srgbClr val="FFFFFF"/>
              </a:highlight>
              <a:latin typeface="Roboto"/>
              <a:ea typeface="Roboto"/>
              <a:cs typeface="Roboto"/>
              <a:sym typeface="Roboto"/>
            </a:endParaRPr>
          </a:p>
          <a:p>
            <a:pPr indent="-285750" lvl="1" marL="914400" rtl="0" algn="l">
              <a:lnSpc>
                <a:spcPct val="115000"/>
              </a:lnSpc>
              <a:spcBef>
                <a:spcPts val="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.80-1.0 : "très fort"</a:t>
            </a:r>
            <a:endParaRPr sz="9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900">
              <a:solidFill>
                <a:srgbClr val="0D0D0D"/>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0D0D0D"/>
              </a:buClr>
              <a:buSzPts val="1000"/>
              <a:buFont typeface="Roboto"/>
              <a:buChar char="●"/>
            </a:pPr>
            <a:r>
              <a:rPr b="1" lang="en-GB" sz="1000">
                <a:solidFill>
                  <a:srgbClr val="0D0D0D"/>
                </a:solidFill>
                <a:highlight>
                  <a:srgbClr val="FFFFFF"/>
                </a:highlight>
                <a:latin typeface="Roboto"/>
                <a:ea typeface="Roboto"/>
                <a:cs typeface="Roboto"/>
                <a:sym typeface="Roboto"/>
              </a:rPr>
              <a:t>Principales Corrélations :</a:t>
            </a:r>
            <a:endParaRPr b="1" sz="10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GB" sz="900">
                <a:solidFill>
                  <a:srgbClr val="0D0D0D"/>
                </a:solidFill>
                <a:highlight>
                  <a:srgbClr val="FFFFFF"/>
                </a:highlight>
                <a:latin typeface="Roboto"/>
                <a:ea typeface="Roboto"/>
                <a:cs typeface="Roboto"/>
                <a:sym typeface="Roboto"/>
              </a:rPr>
              <a:t>	</a:t>
            </a:r>
            <a:endParaRPr sz="900">
              <a:solidFill>
                <a:srgbClr val="0D0D0D"/>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Impact de l</a:t>
            </a:r>
            <a:r>
              <a:rPr b="1" lang="en-GB" sz="900">
                <a:solidFill>
                  <a:srgbClr val="0D0D0D"/>
                </a:solidFill>
                <a:highlight>
                  <a:srgbClr val="FFFFFF"/>
                </a:highlight>
                <a:latin typeface="Roboto"/>
                <a:ea typeface="Roboto"/>
                <a:cs typeface="Roboto"/>
                <a:sym typeface="Roboto"/>
              </a:rPr>
              <a:t>'âge sur le remboursement de l'emprunt :</a:t>
            </a:r>
            <a:endParaRPr b="1" sz="900">
              <a:solidFill>
                <a:srgbClr val="0D0D0D"/>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rPr lang="en-GB" sz="900">
                <a:solidFill>
                  <a:srgbClr val="0D0D0D"/>
                </a:solidFill>
                <a:highlight>
                  <a:srgbClr val="FFFFFF"/>
                </a:highlight>
                <a:latin typeface="Roboto"/>
                <a:ea typeface="Roboto"/>
                <a:cs typeface="Roboto"/>
                <a:sym typeface="Roboto"/>
              </a:rPr>
              <a:t>La variable DAYS_BIRTH présente la corrélation la plus positive.</a:t>
            </a:r>
            <a:endParaRPr sz="900">
              <a:solidFill>
                <a:srgbClr val="0D0D0D"/>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rPr lang="en-GB" sz="900">
                <a:solidFill>
                  <a:srgbClr val="0D0D0D"/>
                </a:solidFill>
                <a:highlight>
                  <a:srgbClr val="FFFFFF"/>
                </a:highlight>
                <a:latin typeface="Roboto"/>
                <a:ea typeface="Roboto"/>
                <a:cs typeface="Roboto"/>
                <a:sym typeface="Roboto"/>
              </a:rPr>
              <a:t>Plus le client vieillit, moins il est susceptible de faire défaut sur son prêt.</a:t>
            </a:r>
            <a:endParaRPr sz="9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9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rgbClr val="212121"/>
              </a:solidFill>
              <a:highlight>
                <a:srgbClr val="FFFFFF"/>
              </a:highlight>
              <a:latin typeface="Roboto"/>
              <a:ea typeface="Roboto"/>
              <a:cs typeface="Roboto"/>
              <a:sym typeface="Roboto"/>
            </a:endParaRPr>
          </a:p>
        </p:txBody>
      </p:sp>
      <p:pic>
        <p:nvPicPr>
          <p:cNvPr id="178" name="Google Shape;178;p28"/>
          <p:cNvPicPr preferRelativeResize="0"/>
          <p:nvPr/>
        </p:nvPicPr>
        <p:blipFill>
          <a:blip r:embed="rId3">
            <a:alphaModFix/>
          </a:blip>
          <a:stretch>
            <a:fillRect/>
          </a:stretch>
        </p:blipFill>
        <p:spPr>
          <a:xfrm>
            <a:off x="5085267" y="1739075"/>
            <a:ext cx="3175759" cy="1141425"/>
          </a:xfrm>
          <a:prstGeom prst="rect">
            <a:avLst/>
          </a:prstGeom>
          <a:noFill/>
          <a:ln>
            <a:noFill/>
          </a:ln>
        </p:spPr>
      </p:pic>
      <p:pic>
        <p:nvPicPr>
          <p:cNvPr id="179" name="Google Shape;179;p28"/>
          <p:cNvPicPr preferRelativeResize="0"/>
          <p:nvPr/>
        </p:nvPicPr>
        <p:blipFill>
          <a:blip r:embed="rId4">
            <a:alphaModFix/>
          </a:blip>
          <a:stretch>
            <a:fillRect/>
          </a:stretch>
        </p:blipFill>
        <p:spPr>
          <a:xfrm>
            <a:off x="5047900" y="3083825"/>
            <a:ext cx="3775400" cy="114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2.2 Feature engineering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25" y="224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2.2.1 Fonctionnalité simple</a:t>
            </a:r>
            <a:endParaRPr/>
          </a:p>
        </p:txBody>
      </p:sp>
      <p:sp>
        <p:nvSpPr>
          <p:cNvPr id="190" name="Google Shape;190;p30"/>
          <p:cNvSpPr txBox="1"/>
          <p:nvPr/>
        </p:nvSpPr>
        <p:spPr>
          <a:xfrm>
            <a:off x="142500" y="1270925"/>
            <a:ext cx="8866200" cy="353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GB" sz="1300">
                <a:solidFill>
                  <a:srgbClr val="0D0D0D"/>
                </a:solidFill>
                <a:highlight>
                  <a:srgbClr val="FFFFFF"/>
                </a:highlight>
                <a:latin typeface="Roboto"/>
                <a:ea typeface="Roboto"/>
                <a:cs typeface="Roboto"/>
                <a:sym typeface="Roboto"/>
              </a:rPr>
              <a:t>Introduction aux Fonctionnalités Polynomiale</a:t>
            </a:r>
            <a:r>
              <a:rPr b="1" lang="en-GB" sz="1200">
                <a:solidFill>
                  <a:srgbClr val="0D0D0D"/>
                </a:solidFill>
                <a:highlight>
                  <a:srgbClr val="FFFFFF"/>
                </a:highlight>
                <a:latin typeface="Roboto"/>
                <a:ea typeface="Roboto"/>
                <a:cs typeface="Roboto"/>
                <a:sym typeface="Roboto"/>
              </a:rPr>
              <a:t>s</a:t>
            </a:r>
            <a:endParaRPr sz="1000">
              <a:solidFill>
                <a:srgbClr val="212121"/>
              </a:solidFill>
              <a:highlight>
                <a:srgbClr val="FFFFFF"/>
              </a:highlight>
              <a:latin typeface="Roboto"/>
              <a:ea typeface="Roboto"/>
              <a:cs typeface="Roboto"/>
              <a:sym typeface="Roboto"/>
            </a:endParaRPr>
          </a:p>
          <a:p>
            <a:pPr indent="-304800" lvl="0" marL="457200" rtl="0" algn="l">
              <a:lnSpc>
                <a:spcPct val="115000"/>
              </a:lnSpc>
              <a:spcBef>
                <a:spcPts val="20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Une méthode simple de construction de fonctionnalités pour l'analyse de données.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Création de nouvelles fonctionnalités sous forme de puissances et de termes d'interaction entre les fonctionnalités existantes.</a:t>
            </a:r>
            <a:endParaRPr sz="1200">
              <a:solidFill>
                <a:srgbClr val="0D0D0D"/>
              </a:solidFill>
              <a:highlight>
                <a:srgbClr val="FFFFFF"/>
              </a:highlight>
              <a:latin typeface="Roboto"/>
              <a:ea typeface="Roboto"/>
              <a:cs typeface="Roboto"/>
              <a:sym typeface="Roboto"/>
            </a:endParaRPr>
          </a:p>
          <a:p>
            <a:pPr indent="0" lvl="0" marL="0" rtl="0" algn="l">
              <a:lnSpc>
                <a:spcPct val="150000"/>
              </a:lnSpc>
              <a:spcBef>
                <a:spcPts val="1200"/>
              </a:spcBef>
              <a:spcAft>
                <a:spcPts val="0"/>
              </a:spcAft>
              <a:buNone/>
            </a:pPr>
            <a:r>
              <a:rPr b="1" lang="en-GB" sz="1300">
                <a:solidFill>
                  <a:srgbClr val="0D0D0D"/>
                </a:solidFill>
                <a:highlight>
                  <a:srgbClr val="FFFFFF"/>
                </a:highlight>
                <a:latin typeface="Roboto"/>
                <a:ea typeface="Roboto"/>
                <a:cs typeface="Roboto"/>
                <a:sym typeface="Roboto"/>
              </a:rPr>
              <a:t>Exemple d'Application</a:t>
            </a:r>
            <a:endParaRPr b="1" sz="1300">
              <a:solidFill>
                <a:srgbClr val="0D0D0D"/>
              </a:solidFill>
              <a:highlight>
                <a:srgbClr val="FFFFFF"/>
              </a:highlight>
              <a:latin typeface="Roboto"/>
              <a:ea typeface="Roboto"/>
              <a:cs typeface="Roboto"/>
              <a:sym typeface="Roboto"/>
            </a:endParaRPr>
          </a:p>
          <a:p>
            <a:pPr indent="-311150" lvl="0" marL="457200" rtl="0" algn="l">
              <a:lnSpc>
                <a:spcPct val="115000"/>
              </a:lnSpc>
              <a:spcBef>
                <a:spcPts val="200"/>
              </a:spcBef>
              <a:spcAft>
                <a:spcPts val="0"/>
              </a:spcAft>
              <a:buClr>
                <a:srgbClr val="0D0D0D"/>
              </a:buClr>
              <a:buSzPts val="1300"/>
              <a:buFont typeface="Roboto"/>
              <a:buChar char="●"/>
            </a:pPr>
            <a:r>
              <a:rPr lang="en-GB" sz="1300">
                <a:solidFill>
                  <a:srgbClr val="0D0D0D"/>
                </a:solidFill>
                <a:highlight>
                  <a:srgbClr val="FFFFFF"/>
                </a:highlight>
                <a:latin typeface="Roboto"/>
                <a:ea typeface="Roboto"/>
                <a:cs typeface="Roboto"/>
                <a:sym typeface="Roboto"/>
              </a:rPr>
              <a:t>Génération de fonctionnalités complexes pour capturer les interactions entre les variables.</a:t>
            </a:r>
            <a:endParaRPr b="1" sz="1300">
              <a:solidFill>
                <a:srgbClr val="0D0D0D"/>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0D0D0D"/>
              </a:buClr>
              <a:buSzPts val="1300"/>
              <a:buFont typeface="Roboto"/>
              <a:buChar char="●"/>
            </a:pPr>
            <a:r>
              <a:rPr lang="en-GB" sz="1300">
                <a:solidFill>
                  <a:srgbClr val="0D0D0D"/>
                </a:solidFill>
                <a:highlight>
                  <a:srgbClr val="FFFFFF"/>
                </a:highlight>
                <a:latin typeface="Roboto"/>
                <a:ea typeface="Roboto"/>
                <a:cs typeface="Roboto"/>
                <a:sym typeface="Roboto"/>
              </a:rPr>
              <a:t>Création de variables telles que EXT_SOURCE_1^2 et EXT_SOURCE_2^2.</a:t>
            </a:r>
            <a:endParaRPr sz="1300">
              <a:solidFill>
                <a:srgbClr val="0D0D0D"/>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0D0D0D"/>
              </a:buClr>
              <a:buSzPts val="1300"/>
              <a:buFont typeface="Roboto"/>
              <a:buChar char="●"/>
            </a:pPr>
            <a:r>
              <a:rPr lang="en-GB" sz="1300">
                <a:solidFill>
                  <a:srgbClr val="0D0D0D"/>
                </a:solidFill>
                <a:highlight>
                  <a:srgbClr val="FFFFFF"/>
                </a:highlight>
                <a:latin typeface="Roboto"/>
                <a:ea typeface="Roboto"/>
                <a:cs typeface="Roboto"/>
                <a:sym typeface="Roboto"/>
              </a:rPr>
              <a:t>Dans notre cas, nous allons créer des fonctionnalités polynomiales jusqu'au degré 3.</a:t>
            </a:r>
            <a:endParaRPr sz="13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300">
                <a:solidFill>
                  <a:srgbClr val="212121"/>
                </a:solidFill>
                <a:highlight>
                  <a:srgbClr val="FFFFFF"/>
                </a:highlight>
                <a:latin typeface="Roboto"/>
                <a:ea typeface="Roboto"/>
                <a:cs typeface="Roboto"/>
                <a:sym typeface="Roboto"/>
              </a:rPr>
              <a:t>Il y a 35 fonctionnalités avec des fonctionnalités individuelles élevées à des puissances jusqu'au degré 3 et des termes d'interaction. Maintenant, nous pouvons voir si certaines de ces nouvelles fonctionnalités sont corrélées avec la cible.</a:t>
            </a:r>
            <a:endParaRPr sz="13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GB" sz="1300">
                <a:solidFill>
                  <a:srgbClr val="212121"/>
                </a:solidFill>
                <a:highlight>
                  <a:srgbClr val="FFFFFF"/>
                </a:highlight>
                <a:latin typeface="Roboto"/>
                <a:ea typeface="Roboto"/>
                <a:cs typeface="Roboto"/>
                <a:sym typeface="Roboto"/>
              </a:rPr>
              <a:t>⇒ Ajout de ces caractéristiques à une copie des données d'entraînement et de test.</a:t>
            </a:r>
            <a:endParaRPr sz="13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25" y="224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2.2.1 Fonctionnalité polynomiale</a:t>
            </a:r>
            <a:endParaRPr/>
          </a:p>
        </p:txBody>
      </p:sp>
      <p:sp>
        <p:nvSpPr>
          <p:cNvPr id="196" name="Google Shape;196;p31"/>
          <p:cNvSpPr txBox="1"/>
          <p:nvPr/>
        </p:nvSpPr>
        <p:spPr>
          <a:xfrm>
            <a:off x="142500" y="1270925"/>
            <a:ext cx="88662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D0D0D"/>
                </a:solidFill>
                <a:highlight>
                  <a:srgbClr val="FFFFFF"/>
                </a:highlight>
                <a:latin typeface="Roboto"/>
                <a:ea typeface="Roboto"/>
                <a:cs typeface="Roboto"/>
                <a:sym typeface="Roboto"/>
              </a:rPr>
              <a:t>Nouvelles Caractéristiques Améliorées</a:t>
            </a:r>
            <a:endParaRPr b="1">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Introduction</a:t>
            </a:r>
            <a:endParaRPr b="1"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Intégration de nouvelles caractéristiques pour enrichir les données et améliorer la performance du modèle.</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Ces caractéristiques sont conçues pour capturer des relations importantes et augmenter la richesse des informations disponibles.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Méthodologie</a:t>
            </a:r>
            <a:endParaRPr b="1"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Génération de caractéristiques à partir de variables soigneusement sélectionnées.</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Création de caractéristiques basées sur des pourcentages pour améliorer la capacité du modèle à généraliser et à prédire avec précision</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Ajout de Nouvelles Caractéristiques</a:t>
            </a:r>
            <a:endParaRPr b="1"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Calcul de caractéristiques telles que DAYS_EMPLOYED_PERC, INCOME_CREDIT_PERC, INCOME_PER_PERSON, ANNUITY_INCOME_PERC, PAYMENT_RATE.</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Intégration de ces caractéristiques aux données d'entraînement et de test pour enrichir l'ensemble de données.</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Plan</a:t>
            </a:r>
            <a:endParaRPr/>
          </a:p>
        </p:txBody>
      </p:sp>
      <p:sp>
        <p:nvSpPr>
          <p:cNvPr id="72" name="Google Shape;72;p14"/>
          <p:cNvSpPr txBox="1"/>
          <p:nvPr/>
        </p:nvSpPr>
        <p:spPr>
          <a:xfrm>
            <a:off x="142050" y="1487725"/>
            <a:ext cx="8859000" cy="3536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Roboto"/>
              <a:buAutoNum type="arabicPeriod"/>
            </a:pPr>
            <a:r>
              <a:rPr lang="en-GB" sz="1500">
                <a:solidFill>
                  <a:schemeClr val="dk2"/>
                </a:solidFill>
                <a:latin typeface="Roboto"/>
                <a:ea typeface="Roboto"/>
                <a:cs typeface="Roboto"/>
                <a:sym typeface="Roboto"/>
              </a:rPr>
              <a:t>Contexte et Présentation du jeu de données</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GB" sz="1500">
                <a:solidFill>
                  <a:schemeClr val="dk2"/>
                </a:solidFill>
                <a:latin typeface="Roboto"/>
                <a:ea typeface="Roboto"/>
                <a:cs typeface="Roboto"/>
                <a:sym typeface="Roboto"/>
              </a:rPr>
              <a:t>Analyse exploratoire et Feature engineering</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GB" sz="1500">
                <a:solidFill>
                  <a:schemeClr val="dk2"/>
                </a:solidFill>
                <a:latin typeface="Roboto"/>
                <a:ea typeface="Roboto"/>
                <a:cs typeface="Roboto"/>
                <a:sym typeface="Roboto"/>
              </a:rPr>
              <a:t>Algorithme de classification</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GB" sz="1500">
                <a:solidFill>
                  <a:schemeClr val="dk2"/>
                </a:solidFill>
                <a:latin typeface="Roboto"/>
                <a:ea typeface="Roboto"/>
                <a:cs typeface="Roboto"/>
                <a:sym typeface="Roboto"/>
              </a:rPr>
              <a:t>Analyse de la feature importance</a:t>
            </a:r>
            <a:endParaRPr sz="15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675" y="798600"/>
            <a:ext cx="71643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3. Algorithme de classification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3.1 Regression logistique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25" y="224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3.1</a:t>
            </a:r>
            <a:r>
              <a:rPr lang="en-GB"/>
              <a:t> Régression logistique de base</a:t>
            </a:r>
            <a:endParaRPr/>
          </a:p>
        </p:txBody>
      </p:sp>
      <p:sp>
        <p:nvSpPr>
          <p:cNvPr id="212" name="Google Shape;212;p34"/>
          <p:cNvSpPr txBox="1"/>
          <p:nvPr/>
        </p:nvSpPr>
        <p:spPr>
          <a:xfrm>
            <a:off x="142500" y="1270925"/>
            <a:ext cx="88662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D0D0D"/>
                </a:solidFill>
                <a:highlight>
                  <a:srgbClr val="FFFFFF"/>
                </a:highlight>
                <a:latin typeface="Roboto"/>
                <a:ea typeface="Roboto"/>
                <a:cs typeface="Roboto"/>
                <a:sym typeface="Roboto"/>
              </a:rPr>
              <a:t>Modèle de Régression Logistique Simple</a:t>
            </a:r>
            <a:endParaRPr b="1">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GB" sz="1300">
                <a:solidFill>
                  <a:srgbClr val="0D0D0D"/>
                </a:solidFill>
                <a:highlight>
                  <a:srgbClr val="FFFFFF"/>
                </a:highlight>
                <a:latin typeface="Roboto"/>
                <a:ea typeface="Roboto"/>
                <a:cs typeface="Roboto"/>
                <a:sym typeface="Roboto"/>
              </a:rPr>
              <a:t>Prétraitement des données: Imputation des valeurs manquantes et normalisation des données numériques.</a:t>
            </a:r>
            <a:endParaRPr sz="1300">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GB" sz="1300">
                <a:solidFill>
                  <a:srgbClr val="0D0D0D"/>
                </a:solidFill>
                <a:highlight>
                  <a:srgbClr val="FFFFFF"/>
                </a:highlight>
                <a:latin typeface="Roboto"/>
                <a:ea typeface="Roboto"/>
                <a:cs typeface="Roboto"/>
                <a:sym typeface="Roboto"/>
              </a:rPr>
              <a:t>Entraînement du modèle sur les données d'entraînement.</a:t>
            </a:r>
            <a:endParaRPr sz="1300">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GB" sz="1300">
                <a:solidFill>
                  <a:srgbClr val="0D0D0D"/>
                </a:solidFill>
                <a:highlight>
                  <a:srgbClr val="FFFFFF"/>
                </a:highlight>
                <a:latin typeface="Roboto"/>
                <a:ea typeface="Roboto"/>
                <a:cs typeface="Roboto"/>
                <a:sym typeface="Roboto"/>
              </a:rPr>
              <a:t>Évaluation des performances sur l'ensemble de validation.</a:t>
            </a:r>
            <a:endParaRPr sz="13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GB" sz="1200">
                <a:solidFill>
                  <a:srgbClr val="0D0D0D"/>
                </a:solidFill>
                <a:highlight>
                  <a:srgbClr val="FFFFFF"/>
                </a:highlight>
                <a:latin typeface="Roboto"/>
                <a:ea typeface="Roboto"/>
                <a:cs typeface="Roboto"/>
                <a:sym typeface="Roboto"/>
              </a:rPr>
              <a:t>Métriques :</a:t>
            </a:r>
            <a:endParaRPr b="1"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GB" sz="1300">
                <a:solidFill>
                  <a:srgbClr val="0D0D0D"/>
                </a:solidFill>
                <a:highlight>
                  <a:srgbClr val="FFFFFF"/>
                </a:highlight>
                <a:latin typeface="Roboto"/>
                <a:ea typeface="Roboto"/>
                <a:cs typeface="Roboto"/>
                <a:sym typeface="Roboto"/>
              </a:rPr>
              <a:t>Accuracy: 0.9195</a:t>
            </a:r>
            <a:endParaRPr sz="1300">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GB" sz="1300">
                <a:solidFill>
                  <a:srgbClr val="0D0D0D"/>
                </a:solidFill>
                <a:highlight>
                  <a:srgbClr val="FFFFFF"/>
                </a:highlight>
                <a:latin typeface="Roboto"/>
                <a:ea typeface="Roboto"/>
                <a:cs typeface="Roboto"/>
                <a:sym typeface="Roboto"/>
              </a:rPr>
              <a:t>Precision: 0.0</a:t>
            </a:r>
            <a:endParaRPr sz="1300">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GB" sz="1300">
                <a:solidFill>
                  <a:srgbClr val="0D0D0D"/>
                </a:solidFill>
                <a:highlight>
                  <a:srgbClr val="FFFFFF"/>
                </a:highlight>
                <a:latin typeface="Roboto"/>
                <a:ea typeface="Roboto"/>
                <a:cs typeface="Roboto"/>
                <a:sym typeface="Roboto"/>
              </a:rPr>
              <a:t>Recall: 0.0</a:t>
            </a:r>
            <a:endParaRPr sz="1300">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GB" sz="1300">
                <a:solidFill>
                  <a:srgbClr val="0D0D0D"/>
                </a:solidFill>
                <a:highlight>
                  <a:srgbClr val="FFFFFF"/>
                </a:highlight>
                <a:latin typeface="Roboto"/>
                <a:ea typeface="Roboto"/>
                <a:cs typeface="Roboto"/>
                <a:sym typeface="Roboto"/>
              </a:rPr>
              <a:t>F1 Score: 0.0</a:t>
            </a:r>
            <a:endParaRPr sz="1300">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Clr>
                <a:srgbClr val="0D0D0D"/>
              </a:buClr>
              <a:buSzPts val="1300"/>
              <a:buFont typeface="Roboto"/>
              <a:buChar char="❏"/>
            </a:pPr>
            <a:r>
              <a:rPr lang="en-GB" sz="1300">
                <a:solidFill>
                  <a:srgbClr val="0D0D0D"/>
                </a:solidFill>
                <a:highlight>
                  <a:srgbClr val="FFFFFF"/>
                </a:highlight>
                <a:latin typeface="Roboto"/>
                <a:ea typeface="Roboto"/>
                <a:cs typeface="Roboto"/>
                <a:sym typeface="Roboto"/>
              </a:rPr>
              <a:t>AUC Score: 0.7443</a:t>
            </a:r>
            <a:endParaRPr sz="13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3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sz="1300">
                <a:solidFill>
                  <a:srgbClr val="0D0D0D"/>
                </a:solidFill>
                <a:highlight>
                  <a:srgbClr val="FFFFFF"/>
                </a:highlight>
                <a:latin typeface="Roboto"/>
                <a:ea typeface="Roboto"/>
                <a:cs typeface="Roboto"/>
                <a:sym typeface="Roboto"/>
              </a:rPr>
              <a:t>Interprétation : </a:t>
            </a:r>
            <a:endParaRPr sz="13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sz="1300">
                <a:solidFill>
                  <a:srgbClr val="0D0D0D"/>
                </a:solidFill>
                <a:highlight>
                  <a:srgbClr val="FFFFFF"/>
                </a:highlight>
                <a:latin typeface="Roboto"/>
                <a:ea typeface="Roboto"/>
                <a:cs typeface="Roboto"/>
                <a:sym typeface="Roboto"/>
              </a:rPr>
              <a:t>Le modèle ne parvient pas à identifier les instances positives de classe</a:t>
            </a:r>
            <a:endParaRPr sz="13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2317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3.2 Decision Tree Classifier</a:t>
            </a:r>
            <a:endParaRPr/>
          </a:p>
        </p:txBody>
      </p:sp>
      <p:sp>
        <p:nvSpPr>
          <p:cNvPr id="218" name="Google Shape;218;p3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9" name="Google Shape;219;p3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5"/>
          <p:cNvPicPr preferRelativeResize="0"/>
          <p:nvPr/>
        </p:nvPicPr>
        <p:blipFill>
          <a:blip r:embed="rId3">
            <a:alphaModFix/>
          </a:blip>
          <a:stretch>
            <a:fillRect/>
          </a:stretch>
        </p:blipFill>
        <p:spPr>
          <a:xfrm>
            <a:off x="552318" y="1379175"/>
            <a:ext cx="3608369" cy="3076200"/>
          </a:xfrm>
          <a:prstGeom prst="rect">
            <a:avLst/>
          </a:prstGeom>
          <a:noFill/>
          <a:ln>
            <a:noFill/>
          </a:ln>
        </p:spPr>
      </p:pic>
      <p:pic>
        <p:nvPicPr>
          <p:cNvPr id="221" name="Google Shape;221;p35"/>
          <p:cNvPicPr preferRelativeResize="0"/>
          <p:nvPr/>
        </p:nvPicPr>
        <p:blipFill>
          <a:blip r:embed="rId4">
            <a:alphaModFix/>
          </a:blip>
          <a:stretch>
            <a:fillRect/>
          </a:stretch>
        </p:blipFill>
        <p:spPr>
          <a:xfrm>
            <a:off x="4848525" y="1421538"/>
            <a:ext cx="3967625" cy="2810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25" y="224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3.2</a:t>
            </a:r>
            <a:r>
              <a:rPr lang="en-GB"/>
              <a:t> Régression logistique amélioré</a:t>
            </a:r>
            <a:endParaRPr/>
          </a:p>
        </p:txBody>
      </p:sp>
      <p:sp>
        <p:nvSpPr>
          <p:cNvPr id="227" name="Google Shape;227;p36"/>
          <p:cNvSpPr txBox="1"/>
          <p:nvPr/>
        </p:nvSpPr>
        <p:spPr>
          <a:xfrm>
            <a:off x="142500" y="1270925"/>
            <a:ext cx="88662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0D0D0D"/>
                </a:solidFill>
                <a:highlight>
                  <a:srgbClr val="FFFFFF"/>
                </a:highlight>
                <a:latin typeface="Roboto"/>
                <a:ea typeface="Roboto"/>
                <a:cs typeface="Roboto"/>
                <a:sym typeface="Roboto"/>
              </a:rPr>
              <a:t>Modèle de Régression Logistique avec </a:t>
            </a:r>
            <a:r>
              <a:rPr b="1" lang="en-GB" sz="1600">
                <a:solidFill>
                  <a:srgbClr val="212121"/>
                </a:solidFill>
                <a:highlight>
                  <a:srgbClr val="FFFFFF"/>
                </a:highlight>
                <a:latin typeface="Roboto"/>
                <a:ea typeface="Roboto"/>
                <a:cs typeface="Roboto"/>
                <a:sym typeface="Roboto"/>
              </a:rPr>
              <a:t>scorer dans GridSearchCV et best_treshold en dehors</a:t>
            </a:r>
            <a:endParaRPr b="1" sz="16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GB" sz="1300">
                <a:solidFill>
                  <a:srgbClr val="0D0D0D"/>
                </a:solidFill>
                <a:highlight>
                  <a:srgbClr val="FFFFFF"/>
                </a:highlight>
                <a:latin typeface="Roboto"/>
                <a:ea typeface="Roboto"/>
                <a:cs typeface="Roboto"/>
                <a:sym typeface="Roboto"/>
              </a:rPr>
              <a:t>Méthodologie</a:t>
            </a:r>
            <a:endParaRPr b="1" sz="13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b="1" lang="en-GB" sz="1200">
                <a:solidFill>
                  <a:srgbClr val="0D0D0D"/>
                </a:solidFill>
                <a:highlight>
                  <a:srgbClr val="FFFFFF"/>
                </a:highlight>
                <a:latin typeface="Roboto"/>
                <a:ea typeface="Roboto"/>
                <a:cs typeface="Roboto"/>
                <a:sym typeface="Roboto"/>
              </a:rPr>
              <a:t>Définition des Métriques Personnalisées:</a:t>
            </a:r>
            <a:endParaRPr b="1" sz="1200">
              <a:solidFill>
                <a:srgbClr val="0D0D0D"/>
              </a:solidFill>
              <a:highlight>
                <a:srgbClr val="FFFFFF"/>
              </a:highlight>
              <a:latin typeface="Roboto"/>
              <a:ea typeface="Roboto"/>
              <a:cs typeface="Roboto"/>
              <a:sym typeface="Roboto"/>
            </a:endParaRPr>
          </a:p>
          <a:p>
            <a:pPr indent="-304800" lvl="0"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Score métier personnalisé tenant compte des coûts associés aux erreurs de classification.</a:t>
            </a:r>
            <a:endParaRPr sz="1200">
              <a:solidFill>
                <a:srgbClr val="0D0D0D"/>
              </a:solidFill>
              <a:highlight>
                <a:srgbClr val="FFFFFF"/>
              </a:highlight>
              <a:latin typeface="Roboto"/>
              <a:ea typeface="Roboto"/>
              <a:cs typeface="Roboto"/>
              <a:sym typeface="Roboto"/>
            </a:endParaRPr>
          </a:p>
          <a:p>
            <a:pPr indent="-304800" lvl="0"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Utilisation de scorers adaptés pour GridSearchCV.</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b="1" lang="en-GB" sz="1200">
                <a:solidFill>
                  <a:srgbClr val="0D0D0D"/>
                </a:solidFill>
                <a:highlight>
                  <a:srgbClr val="FFFFFF"/>
                </a:highlight>
                <a:latin typeface="Roboto"/>
                <a:ea typeface="Roboto"/>
                <a:cs typeface="Roboto"/>
                <a:sym typeface="Roboto"/>
              </a:rPr>
              <a:t>Prétraitement des Données:</a:t>
            </a:r>
            <a:endParaRPr b="1" sz="1200">
              <a:solidFill>
                <a:srgbClr val="0D0D0D"/>
              </a:solidFill>
              <a:highlight>
                <a:srgbClr val="FFFFFF"/>
              </a:highlight>
              <a:latin typeface="Roboto"/>
              <a:ea typeface="Roboto"/>
              <a:cs typeface="Roboto"/>
              <a:sym typeface="Roboto"/>
            </a:endParaRPr>
          </a:p>
          <a:p>
            <a:pPr indent="-304800" lvl="0"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 Division des données en ensembles d'entraînement et de validation avec `train_test_split`.</a:t>
            </a:r>
            <a:endParaRPr sz="1200">
              <a:solidFill>
                <a:srgbClr val="0D0D0D"/>
              </a:solidFill>
              <a:highlight>
                <a:srgbClr val="FFFFFF"/>
              </a:highlight>
              <a:latin typeface="Roboto"/>
              <a:ea typeface="Roboto"/>
              <a:cs typeface="Roboto"/>
              <a:sym typeface="Roboto"/>
            </a:endParaRPr>
          </a:p>
          <a:p>
            <a:pPr indent="-304800" lvl="0"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 Construction d'un pipeline pour l'imputation des valeurs manquantes et la mise à l'échelle des caractéristiques.</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b="1" lang="en-GB" sz="1200">
                <a:solidFill>
                  <a:srgbClr val="0D0D0D"/>
                </a:solidFill>
                <a:highlight>
                  <a:srgbClr val="FFFFFF"/>
                </a:highlight>
                <a:latin typeface="Roboto"/>
                <a:ea typeface="Roboto"/>
                <a:cs typeface="Roboto"/>
                <a:sym typeface="Roboto"/>
              </a:rPr>
              <a:t>Recherche sur GridSearchCV:</a:t>
            </a:r>
            <a:endParaRPr b="1" sz="1200">
              <a:solidFill>
                <a:srgbClr val="0D0D0D"/>
              </a:solidFill>
              <a:highlight>
                <a:srgbClr val="FFFFFF"/>
              </a:highlight>
              <a:latin typeface="Roboto"/>
              <a:ea typeface="Roboto"/>
              <a:cs typeface="Roboto"/>
              <a:sym typeface="Roboto"/>
            </a:endParaRPr>
          </a:p>
          <a:p>
            <a:pPr indent="-304800" lvl="0"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Utilisation de StratifiedKFold pour la validation croisée.</a:t>
            </a:r>
            <a:endParaRPr sz="1200">
              <a:solidFill>
                <a:srgbClr val="0D0D0D"/>
              </a:solidFill>
              <a:highlight>
                <a:srgbClr val="FFFFFF"/>
              </a:highlight>
              <a:latin typeface="Roboto"/>
              <a:ea typeface="Roboto"/>
              <a:cs typeface="Roboto"/>
              <a:sym typeface="Roboto"/>
            </a:endParaRPr>
          </a:p>
          <a:p>
            <a:pPr indent="-304800" lvl="0"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GridSearchCV pour trouver les meilleurs hyperparamètres.</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b="1" lang="en-GB" sz="1200">
                <a:solidFill>
                  <a:srgbClr val="0D0D0D"/>
                </a:solidFill>
                <a:highlight>
                  <a:srgbClr val="FFFFFF"/>
                </a:highlight>
                <a:latin typeface="Roboto"/>
                <a:ea typeface="Roboto"/>
                <a:cs typeface="Roboto"/>
                <a:sym typeface="Roboto"/>
              </a:rPr>
              <a:t>Évaluation du Modèle:</a:t>
            </a:r>
            <a:endParaRPr b="1" sz="1200">
              <a:solidFill>
                <a:srgbClr val="0D0D0D"/>
              </a:solidFill>
              <a:highlight>
                <a:srgbClr val="FFFFFF"/>
              </a:highlight>
              <a:latin typeface="Roboto"/>
              <a:ea typeface="Roboto"/>
              <a:cs typeface="Roboto"/>
              <a:sym typeface="Roboto"/>
            </a:endParaRPr>
          </a:p>
          <a:p>
            <a:pPr indent="-304800" lvl="0"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Performance du meilleur modèle évaluée sur l'ensemble de validation avec accuracy, précision, recall et F1 Score.</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2317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3.2</a:t>
            </a:r>
            <a:r>
              <a:rPr lang="en-GB"/>
              <a:t> Régression logistique amélioré</a:t>
            </a:r>
            <a:endParaRPr/>
          </a:p>
        </p:txBody>
      </p:sp>
      <p:sp>
        <p:nvSpPr>
          <p:cNvPr id="233" name="Google Shape;233;p3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4" name="Google Shape;234;p3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37"/>
          <p:cNvPicPr preferRelativeResize="0"/>
          <p:nvPr/>
        </p:nvPicPr>
        <p:blipFill>
          <a:blip r:embed="rId3">
            <a:alphaModFix/>
          </a:blip>
          <a:stretch>
            <a:fillRect/>
          </a:stretch>
        </p:blipFill>
        <p:spPr>
          <a:xfrm>
            <a:off x="448971" y="1383071"/>
            <a:ext cx="3580200" cy="3034400"/>
          </a:xfrm>
          <a:prstGeom prst="rect">
            <a:avLst/>
          </a:prstGeom>
          <a:noFill/>
          <a:ln>
            <a:noFill/>
          </a:ln>
        </p:spPr>
      </p:pic>
      <p:pic>
        <p:nvPicPr>
          <p:cNvPr id="236" name="Google Shape;236;p37"/>
          <p:cNvPicPr preferRelativeResize="0"/>
          <p:nvPr/>
        </p:nvPicPr>
        <p:blipFill>
          <a:blip r:embed="rId4">
            <a:alphaModFix/>
          </a:blip>
          <a:stretch>
            <a:fillRect/>
          </a:stretch>
        </p:blipFill>
        <p:spPr>
          <a:xfrm>
            <a:off x="4832400" y="1429875"/>
            <a:ext cx="3879276" cy="278556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25" y="224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3.2</a:t>
            </a:r>
            <a:r>
              <a:rPr lang="en-GB"/>
              <a:t> Régression logistique amélioré</a:t>
            </a:r>
            <a:endParaRPr/>
          </a:p>
        </p:txBody>
      </p:sp>
      <p:sp>
        <p:nvSpPr>
          <p:cNvPr id="242" name="Google Shape;242;p38"/>
          <p:cNvSpPr txBox="1"/>
          <p:nvPr/>
        </p:nvSpPr>
        <p:spPr>
          <a:xfrm>
            <a:off x="142500" y="1270925"/>
            <a:ext cx="8866200" cy="353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1000">
                <a:solidFill>
                  <a:srgbClr val="212121"/>
                </a:solidFill>
                <a:highlight>
                  <a:srgbClr val="FFFFFF"/>
                </a:highlight>
                <a:latin typeface="Roboto"/>
                <a:ea typeface="Roboto"/>
                <a:cs typeface="Roboto"/>
                <a:sym typeface="Roboto"/>
              </a:rPr>
              <a:t>Après l'exécution du modèle de régression logistique et l'évaluation sur l'ensemble de validation, les résultats suivants ont été obtenus :</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b="1" lang="en-GB" sz="1000">
                <a:solidFill>
                  <a:srgbClr val="212121"/>
                </a:solidFill>
                <a:highlight>
                  <a:srgbClr val="FFFFFF"/>
                </a:highlight>
                <a:latin typeface="Roboto"/>
                <a:ea typeface="Roboto"/>
                <a:cs typeface="Roboto"/>
                <a:sym typeface="Roboto"/>
              </a:rPr>
              <a:t>Accuracy :</a:t>
            </a:r>
            <a:r>
              <a:rPr lang="en-GB" sz="1000">
                <a:solidFill>
                  <a:srgbClr val="212121"/>
                </a:solidFill>
                <a:highlight>
                  <a:srgbClr val="FFFFFF"/>
                </a:highlight>
                <a:latin typeface="Roboto"/>
                <a:ea typeface="Roboto"/>
                <a:cs typeface="Roboto"/>
                <a:sym typeface="Roboto"/>
              </a:rPr>
              <a:t> </a:t>
            </a:r>
            <a:r>
              <a:rPr lang="en-GB" sz="1000">
                <a:solidFill>
                  <a:srgbClr val="212121"/>
                </a:solidFill>
                <a:highlight>
                  <a:srgbClr val="FFFFFF"/>
                </a:highlight>
                <a:latin typeface="Roboto"/>
                <a:ea typeface="Roboto"/>
                <a:cs typeface="Roboto"/>
                <a:sym typeface="Roboto"/>
              </a:rPr>
              <a:t>0.703</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b="1" lang="en-GB" sz="1000">
                <a:solidFill>
                  <a:srgbClr val="212121"/>
                </a:solidFill>
                <a:highlight>
                  <a:srgbClr val="FFFFFF"/>
                </a:highlight>
                <a:latin typeface="Roboto"/>
                <a:ea typeface="Roboto"/>
                <a:cs typeface="Roboto"/>
                <a:sym typeface="Roboto"/>
              </a:rPr>
              <a:t>Precision :</a:t>
            </a:r>
            <a:r>
              <a:rPr lang="en-GB" sz="1000">
                <a:solidFill>
                  <a:srgbClr val="212121"/>
                </a:solidFill>
                <a:highlight>
                  <a:srgbClr val="FFFFFF"/>
                </a:highlight>
                <a:latin typeface="Roboto"/>
                <a:ea typeface="Roboto"/>
                <a:cs typeface="Roboto"/>
                <a:sym typeface="Roboto"/>
              </a:rPr>
              <a:t> 0.164</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b="1" lang="en-GB" sz="1000">
                <a:solidFill>
                  <a:srgbClr val="212121"/>
                </a:solidFill>
                <a:highlight>
                  <a:srgbClr val="FFFFFF"/>
                </a:highlight>
                <a:latin typeface="Roboto"/>
                <a:ea typeface="Roboto"/>
                <a:cs typeface="Roboto"/>
                <a:sym typeface="Roboto"/>
              </a:rPr>
              <a:t>Recall :</a:t>
            </a:r>
            <a:r>
              <a:rPr lang="en-GB" sz="1000">
                <a:solidFill>
                  <a:srgbClr val="212121"/>
                </a:solidFill>
                <a:highlight>
                  <a:srgbClr val="FFFFFF"/>
                </a:highlight>
                <a:latin typeface="Roboto"/>
                <a:ea typeface="Roboto"/>
                <a:cs typeface="Roboto"/>
                <a:sym typeface="Roboto"/>
              </a:rPr>
              <a:t> 0.658</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b="1" lang="en-GB" sz="1000">
                <a:solidFill>
                  <a:srgbClr val="212121"/>
                </a:solidFill>
                <a:highlight>
                  <a:srgbClr val="FFFFFF"/>
                </a:highlight>
                <a:latin typeface="Roboto"/>
                <a:ea typeface="Roboto"/>
                <a:cs typeface="Roboto"/>
                <a:sym typeface="Roboto"/>
              </a:rPr>
              <a:t>F1 Score :</a:t>
            </a:r>
            <a:r>
              <a:rPr lang="en-GB" sz="1000">
                <a:solidFill>
                  <a:srgbClr val="212121"/>
                </a:solidFill>
                <a:highlight>
                  <a:srgbClr val="FFFFFF"/>
                </a:highlight>
                <a:latin typeface="Roboto"/>
                <a:ea typeface="Roboto"/>
                <a:cs typeface="Roboto"/>
                <a:sym typeface="Roboto"/>
              </a:rPr>
              <a:t> 0.263</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b="1" lang="en-GB" sz="1000">
                <a:solidFill>
                  <a:srgbClr val="212121"/>
                </a:solidFill>
                <a:highlight>
                  <a:srgbClr val="FFFFFF"/>
                </a:highlight>
                <a:latin typeface="Roboto"/>
                <a:ea typeface="Roboto"/>
                <a:cs typeface="Roboto"/>
                <a:sym typeface="Roboto"/>
              </a:rPr>
              <a:t>AUC Score : 0.7</a:t>
            </a:r>
            <a:r>
              <a:rPr b="1" lang="en-GB" sz="1000">
                <a:solidFill>
                  <a:srgbClr val="212121"/>
                </a:solidFill>
                <a:highlight>
                  <a:srgbClr val="FFFFFF"/>
                </a:highlight>
                <a:latin typeface="Roboto"/>
                <a:ea typeface="Roboto"/>
                <a:cs typeface="Roboto"/>
                <a:sym typeface="Roboto"/>
              </a:rPr>
              <a:t>46</a:t>
            </a:r>
            <a:endParaRPr b="1"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b="1" lang="en-GB" sz="1000">
                <a:solidFill>
                  <a:srgbClr val="212121"/>
                </a:solidFill>
                <a:highlight>
                  <a:srgbClr val="FFFFFF"/>
                </a:highlight>
                <a:latin typeface="Roboto"/>
                <a:ea typeface="Roboto"/>
                <a:cs typeface="Roboto"/>
                <a:sym typeface="Roboto"/>
              </a:rPr>
              <a:t>Meilleur Seuil :</a:t>
            </a:r>
            <a:r>
              <a:rPr lang="en-GB" sz="1000">
                <a:solidFill>
                  <a:srgbClr val="212121"/>
                </a:solidFill>
                <a:highlight>
                  <a:srgbClr val="FFFFFF"/>
                </a:highlight>
                <a:latin typeface="Roboto"/>
                <a:ea typeface="Roboto"/>
                <a:cs typeface="Roboto"/>
                <a:sym typeface="Roboto"/>
              </a:rPr>
              <a:t> 0.0851377788840015</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GB" sz="1150">
                <a:solidFill>
                  <a:srgbClr val="212121"/>
                </a:solidFill>
                <a:highlight>
                  <a:srgbClr val="FFFFFF"/>
                </a:highlight>
                <a:latin typeface="Roboto"/>
                <a:ea typeface="Roboto"/>
                <a:cs typeface="Roboto"/>
                <a:sym typeface="Roboto"/>
              </a:rPr>
              <a:t>Conclusion :</a:t>
            </a:r>
            <a:endParaRPr b="1" sz="115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GB" sz="1000">
                <a:solidFill>
                  <a:srgbClr val="212121"/>
                </a:solidFill>
                <a:highlight>
                  <a:srgbClr val="FFFFFF"/>
                </a:highlight>
                <a:latin typeface="Roboto"/>
                <a:ea typeface="Roboto"/>
                <a:cs typeface="Roboto"/>
                <a:sym typeface="Roboto"/>
              </a:rPr>
              <a:t>En conclusion, bien que l'accuracy globale soit élevée, le modèle de régression logistique ne parvient pas à bien identifier les instances de la classe positive. Des améliorations sont nécessaires, telles que l'exploration des déséquilibres de classe par exemple.</a:t>
            </a:r>
            <a:endParaRPr sz="10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sz="13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25" y="2243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3.3</a:t>
            </a:r>
            <a:r>
              <a:rPr lang="en-GB"/>
              <a:t> Régression logistique avec </a:t>
            </a:r>
            <a:r>
              <a:rPr lang="en-GB"/>
              <a:t>suréchantillonnage</a:t>
            </a:r>
            <a:endParaRPr/>
          </a:p>
        </p:txBody>
      </p:sp>
      <p:sp>
        <p:nvSpPr>
          <p:cNvPr id="248" name="Google Shape;248;p39"/>
          <p:cNvSpPr txBox="1"/>
          <p:nvPr/>
        </p:nvSpPr>
        <p:spPr>
          <a:xfrm>
            <a:off x="142500" y="1270925"/>
            <a:ext cx="8866200" cy="353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700">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b="1" lang="en-GB" sz="1350">
                <a:solidFill>
                  <a:srgbClr val="0D0D0D"/>
                </a:solidFill>
                <a:highlight>
                  <a:srgbClr val="FFFFFF"/>
                </a:highlight>
                <a:latin typeface="Roboto"/>
                <a:ea typeface="Roboto"/>
                <a:cs typeface="Roboto"/>
                <a:sym typeface="Roboto"/>
              </a:rPr>
              <a:t>Suréchantillonnage pour Gérer le Déséquilibre de Classe</a:t>
            </a:r>
            <a:endParaRPr b="1" sz="1350">
              <a:solidFill>
                <a:srgbClr val="0D0D0D"/>
              </a:solidFill>
              <a:highlight>
                <a:srgbClr val="FFFFFF"/>
              </a:highlight>
              <a:latin typeface="Roboto"/>
              <a:ea typeface="Roboto"/>
              <a:cs typeface="Roboto"/>
              <a:sym typeface="Roboto"/>
            </a:endParaRPr>
          </a:p>
          <a:p>
            <a:pPr indent="0" lvl="0" marL="0" rtl="0" algn="l">
              <a:lnSpc>
                <a:spcPct val="100000"/>
              </a:lnSpc>
              <a:spcBef>
                <a:spcPts val="400"/>
              </a:spcBef>
              <a:spcAft>
                <a:spcPts val="0"/>
              </a:spcAft>
              <a:buNone/>
            </a:pPr>
            <a:r>
              <a:rPr b="1" lang="en-GB" sz="900">
                <a:solidFill>
                  <a:srgbClr val="0D0D0D"/>
                </a:solidFill>
                <a:highlight>
                  <a:srgbClr val="FFFFFF"/>
                </a:highlight>
                <a:latin typeface="Roboto"/>
                <a:ea typeface="Roboto"/>
                <a:cs typeface="Roboto"/>
                <a:sym typeface="Roboto"/>
              </a:rPr>
              <a:t>Approche de Base:</a:t>
            </a:r>
            <a:endParaRPr b="1" sz="900">
              <a:solidFill>
                <a:srgbClr val="0D0D0D"/>
              </a:solidFill>
              <a:highlight>
                <a:srgbClr val="FFFFFF"/>
              </a:highlight>
              <a:latin typeface="Roboto"/>
              <a:ea typeface="Roboto"/>
              <a:cs typeface="Roboto"/>
              <a:sym typeface="Roboto"/>
            </a:endParaRPr>
          </a:p>
          <a:p>
            <a:pPr indent="-285750" lvl="0" marL="457200" rtl="0" algn="l">
              <a:lnSpc>
                <a:spcPct val="100000"/>
              </a:lnSpc>
              <a:spcBef>
                <a:spcPts val="150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Entraînement sans traitement spécifique du déséquilibre de classe.</a:t>
            </a:r>
            <a:endParaRPr sz="900">
              <a:solidFill>
                <a:srgbClr val="0D0D0D"/>
              </a:solidFill>
              <a:highlight>
                <a:srgbClr val="FFFFFF"/>
              </a:highlight>
              <a:latin typeface="Roboto"/>
              <a:ea typeface="Roboto"/>
              <a:cs typeface="Roboto"/>
              <a:sym typeface="Roboto"/>
            </a:endParaRPr>
          </a:p>
          <a:p>
            <a:pPr indent="-285750" lvl="0" marL="457200" rtl="0" algn="l">
              <a:lnSpc>
                <a:spcPct val="100000"/>
              </a:lnSpc>
              <a:spcBef>
                <a:spcPts val="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Évaluation sur ensemble de validation distinct.</a:t>
            </a:r>
            <a:endParaRPr sz="900">
              <a:solidFill>
                <a:srgbClr val="0D0D0D"/>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None/>
            </a:pPr>
            <a:r>
              <a:rPr b="1" lang="en-GB" sz="900">
                <a:solidFill>
                  <a:srgbClr val="0D0D0D"/>
                </a:solidFill>
                <a:highlight>
                  <a:srgbClr val="FFFFFF"/>
                </a:highlight>
                <a:latin typeface="Roboto"/>
                <a:ea typeface="Roboto"/>
                <a:cs typeface="Roboto"/>
                <a:sym typeface="Roboto"/>
              </a:rPr>
              <a:t>Évolution du Modèle par Optimisation:</a:t>
            </a:r>
            <a:endParaRPr b="1" sz="900">
              <a:solidFill>
                <a:srgbClr val="0D0D0D"/>
              </a:solidFill>
              <a:highlight>
                <a:srgbClr val="FFFFFF"/>
              </a:highlight>
              <a:latin typeface="Roboto"/>
              <a:ea typeface="Roboto"/>
              <a:cs typeface="Roboto"/>
              <a:sym typeface="Roboto"/>
            </a:endParaRPr>
          </a:p>
          <a:p>
            <a:pPr indent="-285750" lvl="0" marL="457200" rtl="0" algn="l">
              <a:lnSpc>
                <a:spcPct val="100000"/>
              </a:lnSpc>
              <a:spcBef>
                <a:spcPts val="150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Utilisation de SMOTE pour équilibrer les classes.</a:t>
            </a:r>
            <a:endParaRPr sz="900">
              <a:solidFill>
                <a:srgbClr val="0D0D0D"/>
              </a:solidFill>
              <a:highlight>
                <a:srgbClr val="FFFFFF"/>
              </a:highlight>
              <a:latin typeface="Roboto"/>
              <a:ea typeface="Roboto"/>
              <a:cs typeface="Roboto"/>
              <a:sym typeface="Roboto"/>
            </a:endParaRPr>
          </a:p>
          <a:p>
            <a:pPr indent="-285750" lvl="0" marL="457200" rtl="0" algn="l">
              <a:lnSpc>
                <a:spcPct val="100000"/>
              </a:lnSpc>
              <a:spcBef>
                <a:spcPts val="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Objectif : Améliorer la précision des prédictions de la classe minoritaire.</a:t>
            </a:r>
            <a:endParaRPr sz="900">
              <a:solidFill>
                <a:srgbClr val="0D0D0D"/>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None/>
            </a:pPr>
            <a:r>
              <a:rPr b="1" lang="en-GB" sz="900">
                <a:solidFill>
                  <a:srgbClr val="0D0D0D"/>
                </a:solidFill>
                <a:highlight>
                  <a:srgbClr val="FFFFFF"/>
                </a:highlight>
                <a:latin typeface="Roboto"/>
                <a:ea typeface="Roboto"/>
                <a:cs typeface="Roboto"/>
                <a:sym typeface="Roboto"/>
              </a:rPr>
              <a:t>Objectif de Gestion du Déséquilibre de Classe:</a:t>
            </a:r>
            <a:endParaRPr b="1" sz="900">
              <a:solidFill>
                <a:srgbClr val="0D0D0D"/>
              </a:solidFill>
              <a:highlight>
                <a:srgbClr val="FFFFFF"/>
              </a:highlight>
              <a:latin typeface="Roboto"/>
              <a:ea typeface="Roboto"/>
              <a:cs typeface="Roboto"/>
              <a:sym typeface="Roboto"/>
            </a:endParaRPr>
          </a:p>
          <a:p>
            <a:pPr indent="-285750" lvl="0" marL="457200" rtl="0" algn="l">
              <a:lnSpc>
                <a:spcPct val="100000"/>
              </a:lnSpc>
              <a:spcBef>
                <a:spcPts val="150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Garantir une meilleure généralisation à de nouvelles données, même en cas de déséquilibre de classe.</a:t>
            </a:r>
            <a:endParaRPr sz="900">
              <a:solidFill>
                <a:srgbClr val="0D0D0D"/>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None/>
            </a:pPr>
            <a:r>
              <a:rPr b="1" lang="en-GB" sz="900">
                <a:solidFill>
                  <a:srgbClr val="0D0D0D"/>
                </a:solidFill>
                <a:highlight>
                  <a:srgbClr val="FFFFFF"/>
                </a:highlight>
                <a:latin typeface="Roboto"/>
                <a:ea typeface="Roboto"/>
                <a:cs typeface="Roboto"/>
                <a:sym typeface="Roboto"/>
              </a:rPr>
              <a:t>Impact sur l'Évaluation du Modèle:</a:t>
            </a:r>
            <a:endParaRPr b="1" sz="900">
              <a:solidFill>
                <a:srgbClr val="0D0D0D"/>
              </a:solidFill>
              <a:highlight>
                <a:srgbClr val="FFFFFF"/>
              </a:highlight>
              <a:latin typeface="Roboto"/>
              <a:ea typeface="Roboto"/>
              <a:cs typeface="Roboto"/>
              <a:sym typeface="Roboto"/>
            </a:endParaRPr>
          </a:p>
          <a:p>
            <a:pPr indent="-285750" lvl="0" marL="457200" rtl="0" algn="l">
              <a:lnSpc>
                <a:spcPct val="100000"/>
              </a:lnSpc>
              <a:spcBef>
                <a:spcPts val="1500"/>
              </a:spcBef>
              <a:spcAft>
                <a:spcPts val="0"/>
              </a:spcAft>
              <a:buClr>
                <a:srgbClr val="0D0D0D"/>
              </a:buClr>
              <a:buSzPts val="900"/>
              <a:buFont typeface="Roboto"/>
              <a:buChar char="●"/>
            </a:pPr>
            <a:r>
              <a:rPr lang="en-GB" sz="900">
                <a:solidFill>
                  <a:srgbClr val="0D0D0D"/>
                </a:solidFill>
                <a:highlight>
                  <a:srgbClr val="FFFFFF"/>
                </a:highlight>
                <a:latin typeface="Roboto"/>
                <a:ea typeface="Roboto"/>
                <a:cs typeface="Roboto"/>
                <a:sym typeface="Roboto"/>
              </a:rPr>
              <a:t>Évaluation sur un ensemble de test non suréchantillonné pour une représentation réaliste de la performance.</a:t>
            </a:r>
            <a:endParaRPr sz="900">
              <a:solidFill>
                <a:srgbClr val="0D0D0D"/>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t/>
            </a:r>
            <a:endParaRPr sz="7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25" y="2243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3.3</a:t>
            </a:r>
            <a:r>
              <a:rPr lang="en-GB"/>
              <a:t> Régression logistique avec </a:t>
            </a:r>
            <a:r>
              <a:rPr lang="en-GB"/>
              <a:t>suréchantillonnage</a:t>
            </a:r>
            <a:endParaRPr/>
          </a:p>
        </p:txBody>
      </p:sp>
      <p:sp>
        <p:nvSpPr>
          <p:cNvPr id="254" name="Google Shape;254;p40"/>
          <p:cNvSpPr txBox="1"/>
          <p:nvPr/>
        </p:nvSpPr>
        <p:spPr>
          <a:xfrm>
            <a:off x="142500" y="1270925"/>
            <a:ext cx="88662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GB" sz="1100">
                <a:solidFill>
                  <a:srgbClr val="0D0D0D"/>
                </a:solidFill>
                <a:highlight>
                  <a:srgbClr val="FFFFFF"/>
                </a:highlight>
                <a:latin typeface="Roboto"/>
                <a:ea typeface="Roboto"/>
                <a:cs typeface="Roboto"/>
                <a:sym typeface="Roboto"/>
              </a:rPr>
              <a:t>Après l'application de la technique de suréchantillonnage (SMOTE) pour équilibrer les classes, voici les principales différences dans les performances de la régression logistique :</a:t>
            </a:r>
            <a:endParaRPr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1500"/>
              </a:spcBef>
              <a:spcAft>
                <a:spcPts val="0"/>
              </a:spcAft>
              <a:buClr>
                <a:srgbClr val="0D0D0D"/>
              </a:buClr>
              <a:buSzPts val="1100"/>
              <a:buFont typeface="Roboto"/>
              <a:buChar char="●"/>
            </a:pPr>
            <a:r>
              <a:rPr lang="en-GB" sz="1100">
                <a:solidFill>
                  <a:srgbClr val="0D0D0D"/>
                </a:solidFill>
                <a:highlight>
                  <a:srgbClr val="FFFFFF"/>
                </a:highlight>
                <a:latin typeface="Roboto"/>
                <a:ea typeface="Roboto"/>
                <a:cs typeface="Roboto"/>
                <a:sym typeface="Roboto"/>
              </a:rPr>
              <a:t>Accuracy : Légère baisse de 1.22%.</a:t>
            </a:r>
            <a:endParaRPr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Font typeface="Roboto"/>
              <a:buChar char="●"/>
            </a:pPr>
            <a:r>
              <a:rPr lang="en-GB" sz="1100">
                <a:solidFill>
                  <a:srgbClr val="0D0D0D"/>
                </a:solidFill>
                <a:highlight>
                  <a:srgbClr val="FFFFFF"/>
                </a:highlight>
                <a:latin typeface="Roboto"/>
                <a:ea typeface="Roboto"/>
                <a:cs typeface="Roboto"/>
                <a:sym typeface="Roboto"/>
              </a:rPr>
              <a:t>Precision : Légère baisse de 0.66%.</a:t>
            </a:r>
            <a:endParaRPr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Font typeface="Roboto"/>
              <a:buChar char="●"/>
            </a:pPr>
            <a:r>
              <a:rPr lang="en-GB" sz="1100">
                <a:solidFill>
                  <a:srgbClr val="0D0D0D"/>
                </a:solidFill>
                <a:highlight>
                  <a:srgbClr val="FFFFFF"/>
                </a:highlight>
                <a:latin typeface="Roboto"/>
                <a:ea typeface="Roboto"/>
                <a:cs typeface="Roboto"/>
                <a:sym typeface="Roboto"/>
              </a:rPr>
              <a:t>Recall : Légère augmentation de 0.51%.</a:t>
            </a:r>
            <a:endParaRPr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Font typeface="Roboto"/>
              <a:buChar char="●"/>
            </a:pPr>
            <a:r>
              <a:rPr lang="en-GB" sz="1100">
                <a:solidFill>
                  <a:srgbClr val="0D0D0D"/>
                </a:solidFill>
                <a:highlight>
                  <a:srgbClr val="FFFFFF"/>
                </a:highlight>
                <a:latin typeface="Roboto"/>
                <a:ea typeface="Roboto"/>
                <a:cs typeface="Roboto"/>
                <a:sym typeface="Roboto"/>
              </a:rPr>
              <a:t>F1 Score : Légère baisse de 0.63%.</a:t>
            </a:r>
            <a:endParaRPr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Font typeface="Roboto"/>
              <a:buChar char="●"/>
            </a:pPr>
            <a:r>
              <a:rPr lang="en-GB" sz="1100">
                <a:solidFill>
                  <a:srgbClr val="0D0D0D"/>
                </a:solidFill>
                <a:highlight>
                  <a:srgbClr val="FFFFFF"/>
                </a:highlight>
                <a:latin typeface="Roboto"/>
                <a:ea typeface="Roboto"/>
                <a:cs typeface="Roboto"/>
                <a:sym typeface="Roboto"/>
              </a:rPr>
              <a:t>AUC Score : Légère baisse de 0.75%.</a:t>
            </a:r>
            <a:endParaRPr sz="1100">
              <a:solidFill>
                <a:srgbClr val="0D0D0D"/>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Font typeface="Roboto"/>
              <a:buChar char="●"/>
            </a:pPr>
            <a:r>
              <a:rPr lang="en-GB" sz="1100">
                <a:solidFill>
                  <a:srgbClr val="0D0D0D"/>
                </a:solidFill>
                <a:highlight>
                  <a:srgbClr val="FFFFFF"/>
                </a:highlight>
                <a:latin typeface="Roboto"/>
                <a:ea typeface="Roboto"/>
                <a:cs typeface="Roboto"/>
                <a:sym typeface="Roboto"/>
              </a:rPr>
              <a:t>Meilleur Seuil : Changement significatif de 0.0851 à 0.4973.</a:t>
            </a:r>
            <a:endParaRPr sz="11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200">
              <a:solidFill>
                <a:srgbClr val="0D0D0D"/>
              </a:solidFill>
              <a:highlight>
                <a:srgbClr val="FFFFFF"/>
              </a:highlight>
              <a:latin typeface="Roboto"/>
              <a:ea typeface="Roboto"/>
              <a:cs typeface="Roboto"/>
              <a:sym typeface="Roboto"/>
            </a:endParaRPr>
          </a:p>
        </p:txBody>
      </p:sp>
      <p:pic>
        <p:nvPicPr>
          <p:cNvPr id="255" name="Google Shape;255;p40"/>
          <p:cNvPicPr preferRelativeResize="0"/>
          <p:nvPr/>
        </p:nvPicPr>
        <p:blipFill>
          <a:blip r:embed="rId3">
            <a:alphaModFix/>
          </a:blip>
          <a:stretch>
            <a:fillRect/>
          </a:stretch>
        </p:blipFill>
        <p:spPr>
          <a:xfrm>
            <a:off x="1771825" y="1461175"/>
            <a:ext cx="4388400" cy="1608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3.2 Decision Tree C</a:t>
            </a:r>
            <a:r>
              <a:rPr lang="en-GB"/>
              <a:t>lassifier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1.1 Contexte</a:t>
            </a:r>
            <a:endParaRPr/>
          </a:p>
        </p:txBody>
      </p:sp>
      <p:sp>
        <p:nvSpPr>
          <p:cNvPr id="78" name="Google Shape;78;p15"/>
          <p:cNvSpPr txBox="1"/>
          <p:nvPr/>
        </p:nvSpPr>
        <p:spPr>
          <a:xfrm>
            <a:off x="142525" y="1532600"/>
            <a:ext cx="8859000" cy="3536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b="1" lang="en-GB" sz="1200">
                <a:solidFill>
                  <a:schemeClr val="dk1"/>
                </a:solidFill>
                <a:latin typeface="Roboto"/>
                <a:ea typeface="Roboto"/>
                <a:cs typeface="Roboto"/>
                <a:sym typeface="Roboto"/>
              </a:rPr>
              <a:t>Objectif</a:t>
            </a:r>
            <a:r>
              <a:rPr lang="en-GB" sz="1200">
                <a:solidFill>
                  <a:schemeClr val="dk1"/>
                </a:solidFill>
                <a:latin typeface="Roboto"/>
                <a:ea typeface="Roboto"/>
                <a:cs typeface="Roboto"/>
                <a:sym typeface="Roboto"/>
              </a:rPr>
              <a:t>: Développer un outil de "scoring crédit" pour évaluer la probabilité de remboursement des clients, facilitant ainsi la prise de décision quant à l'octroi de crédits à la consommation.</a:t>
            </a:r>
            <a:endParaRPr sz="1200">
              <a:solidFill>
                <a:schemeClr val="dk1"/>
              </a:solidFill>
              <a:latin typeface="Roboto"/>
              <a:ea typeface="Roboto"/>
              <a:cs typeface="Roboto"/>
              <a:sym typeface="Roboto"/>
            </a:endParaRPr>
          </a:p>
          <a:p>
            <a:pPr indent="0" lvl="0" marL="91440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b="1" lang="en-GB" sz="1200">
                <a:solidFill>
                  <a:schemeClr val="dk1"/>
                </a:solidFill>
                <a:latin typeface="Roboto"/>
                <a:ea typeface="Roboto"/>
                <a:cs typeface="Roboto"/>
                <a:sym typeface="Roboto"/>
              </a:rPr>
              <a:t>Approche</a:t>
            </a:r>
            <a:r>
              <a:rPr lang="en-GB" sz="1200">
                <a:solidFill>
                  <a:schemeClr val="dk1"/>
                </a:solidFill>
                <a:latin typeface="Roboto"/>
                <a:ea typeface="Roboto"/>
                <a:cs typeface="Roboto"/>
                <a:sym typeface="Roboto"/>
              </a:rPr>
              <a:t>: Analyse rigoureuse des données financières et de remboursement des emprunteurs, création de variables pertinentes, et développement d'un modèle de classification interprétable.</a:t>
            </a:r>
            <a:endParaRPr sz="1200">
              <a:solidFill>
                <a:schemeClr val="dk1"/>
              </a:solidFill>
              <a:latin typeface="Roboto"/>
              <a:ea typeface="Roboto"/>
              <a:cs typeface="Roboto"/>
              <a:sym typeface="Roboto"/>
            </a:endParaRPr>
          </a:p>
          <a:p>
            <a:pPr indent="0" lvl="0" marL="91440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b="1" lang="en-GB" sz="1200">
                <a:solidFill>
                  <a:schemeClr val="dk1"/>
                </a:solidFill>
                <a:latin typeface="Roboto"/>
                <a:ea typeface="Roboto"/>
                <a:cs typeface="Roboto"/>
                <a:sym typeface="Roboto"/>
              </a:rPr>
              <a:t>Méthodologie</a:t>
            </a:r>
            <a:r>
              <a:rPr lang="en-GB" sz="1200">
                <a:solidFill>
                  <a:schemeClr val="dk1"/>
                </a:solidFill>
                <a:latin typeface="Roboto"/>
                <a:ea typeface="Roboto"/>
                <a:cs typeface="Roboto"/>
                <a:sym typeface="Roboto"/>
              </a:rPr>
              <a:t>: Prise en compte du déséquilibre des erreurs et du coût associé à chaque décision, élaboration d'un score "métier" pour comparer les modèles. Intégration de techniques avancées telles que la Cross-Validation et l'optimisation des hyperparamètres.</a:t>
            </a:r>
            <a:endParaRPr sz="1200">
              <a:solidFill>
                <a:schemeClr val="dk1"/>
              </a:solidFill>
              <a:latin typeface="Roboto"/>
              <a:ea typeface="Roboto"/>
              <a:cs typeface="Roboto"/>
              <a:sym typeface="Roboto"/>
            </a:endParaRPr>
          </a:p>
          <a:p>
            <a:pPr indent="0" lvl="0" marL="914400" rtl="0" algn="l">
              <a:spcBef>
                <a:spcPts val="0"/>
              </a:spcBef>
              <a:spcAft>
                <a:spcPts val="0"/>
              </a:spcAft>
              <a:buNone/>
            </a:pPr>
            <a:r>
              <a:t/>
            </a:r>
            <a:endParaRPr sz="11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b="1" lang="en-GB" sz="1200">
                <a:solidFill>
                  <a:schemeClr val="dk1"/>
                </a:solidFill>
                <a:latin typeface="Roboto"/>
                <a:ea typeface="Roboto"/>
                <a:cs typeface="Roboto"/>
                <a:sym typeface="Roboto"/>
              </a:rPr>
              <a:t>Résultat Attendu</a:t>
            </a:r>
            <a:r>
              <a:rPr lang="en-GB" sz="1200">
                <a:solidFill>
                  <a:schemeClr val="dk1"/>
                </a:solidFill>
                <a:latin typeface="Roboto"/>
                <a:ea typeface="Roboto"/>
                <a:cs typeface="Roboto"/>
                <a:sym typeface="Roboto"/>
              </a:rPr>
              <a:t>: Un outil robuste et fiable, facilitant la prise de décision des chargés de relation client de "Prêt à Dépenser" en matière d'octroi de crédits, tout en garantissant la transparence et l'interprétabilité du modèle.</a:t>
            </a:r>
            <a:endParaRPr sz="1200">
              <a:solidFill>
                <a:schemeClr val="dk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11725" y="224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3.2 Decision Tree Classifier</a:t>
            </a:r>
            <a:endParaRPr/>
          </a:p>
        </p:txBody>
      </p:sp>
      <p:sp>
        <p:nvSpPr>
          <p:cNvPr id="266" name="Google Shape;266;p42"/>
          <p:cNvSpPr txBox="1"/>
          <p:nvPr/>
        </p:nvSpPr>
        <p:spPr>
          <a:xfrm>
            <a:off x="142500" y="1270925"/>
            <a:ext cx="8866200" cy="353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rgbClr val="0D0D0D"/>
                </a:solidFill>
                <a:highlight>
                  <a:srgbClr val="FFFFFF"/>
                </a:highlight>
                <a:latin typeface="Roboto"/>
                <a:ea typeface="Roboto"/>
                <a:cs typeface="Roboto"/>
                <a:sym typeface="Roboto"/>
              </a:rPr>
              <a:t>Pour le modèle de régression avec Random Tree Classifier après GridSearchCV :</a:t>
            </a:r>
            <a:endParaRPr b="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150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Custom Score :</a:t>
            </a:r>
            <a:r>
              <a:rPr lang="en-GB" sz="1200">
                <a:solidFill>
                  <a:srgbClr val="0D0D0D"/>
                </a:solidFill>
                <a:highlight>
                  <a:srgbClr val="FFFFFF"/>
                </a:highlight>
                <a:latin typeface="Roboto"/>
                <a:ea typeface="Roboto"/>
                <a:cs typeface="Roboto"/>
                <a:sym typeface="Roboto"/>
              </a:rPr>
              <a:t> Le score métier personnalisé est de 46175.</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Accuracy :</a:t>
            </a:r>
            <a:r>
              <a:rPr lang="en-GB" sz="1200">
                <a:solidFill>
                  <a:srgbClr val="0D0D0D"/>
                </a:solidFill>
                <a:highlight>
                  <a:srgbClr val="FFFFFF"/>
                </a:highlight>
                <a:latin typeface="Roboto"/>
                <a:ea typeface="Roboto"/>
                <a:cs typeface="Roboto"/>
                <a:sym typeface="Roboto"/>
              </a:rPr>
              <a:t> L'accuracy est de 85.11%, ce qui indique que le modèle prédit correctement la classe des observations dans 85.11% des cas.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Precision :</a:t>
            </a:r>
            <a:r>
              <a:rPr lang="en-GB" sz="1200">
                <a:solidFill>
                  <a:srgbClr val="0D0D0D"/>
                </a:solidFill>
                <a:highlight>
                  <a:srgbClr val="FFFFFF"/>
                </a:highlight>
                <a:latin typeface="Roboto"/>
                <a:ea typeface="Roboto"/>
                <a:cs typeface="Roboto"/>
                <a:sym typeface="Roboto"/>
              </a:rPr>
              <a:t> La précision est de 14.22%, ce qui signifie que sur toutes les observations prédites comme positives, seules 14.22% le sont réellement.</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Recall :</a:t>
            </a:r>
            <a:r>
              <a:rPr lang="en-GB" sz="1200">
                <a:solidFill>
                  <a:srgbClr val="0D0D0D"/>
                </a:solidFill>
                <a:highlight>
                  <a:srgbClr val="FFFFFF"/>
                </a:highlight>
                <a:latin typeface="Roboto"/>
                <a:ea typeface="Roboto"/>
                <a:cs typeface="Roboto"/>
                <a:sym typeface="Roboto"/>
              </a:rPr>
              <a:t> Le recall est de 16.89%, ce qui indique que le modèle identifie correctement 16.89% des observations positives.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F1 Score :</a:t>
            </a:r>
            <a:r>
              <a:rPr lang="en-GB" sz="1200">
                <a:solidFill>
                  <a:srgbClr val="0D0D0D"/>
                </a:solidFill>
                <a:highlight>
                  <a:srgbClr val="FFFFFF"/>
                </a:highlight>
                <a:latin typeface="Roboto"/>
                <a:ea typeface="Roboto"/>
                <a:cs typeface="Roboto"/>
                <a:sym typeface="Roboto"/>
              </a:rPr>
              <a:t> Le F1 Score est de 15.44%, une mesure de la précision et du recall, donnant une moyenne harmonique des deux.</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AUC Score :</a:t>
            </a:r>
            <a:r>
              <a:rPr lang="en-GB" sz="1200">
                <a:solidFill>
                  <a:srgbClr val="0D0D0D"/>
                </a:solidFill>
                <a:highlight>
                  <a:srgbClr val="FFFFFF"/>
                </a:highlight>
                <a:latin typeface="Roboto"/>
                <a:ea typeface="Roboto"/>
                <a:cs typeface="Roboto"/>
                <a:sym typeface="Roboto"/>
              </a:rPr>
              <a:t> L'AUC Score est de 53.99%, indiquant la capacité du modèle à discriminer entre les classes positives et négatives.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GB" sz="1200">
                <a:solidFill>
                  <a:srgbClr val="0D0D0D"/>
                </a:solidFill>
                <a:highlight>
                  <a:srgbClr val="FFFFFF"/>
                </a:highlight>
                <a:latin typeface="Roboto"/>
                <a:ea typeface="Roboto"/>
                <a:cs typeface="Roboto"/>
                <a:sym typeface="Roboto"/>
              </a:rPr>
              <a:t>Dans l’ensemble, nous observons donc une baisse de l’efficacité du modèle.</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a:solidFill>
                <a:srgbClr val="0D0D0D"/>
              </a:solidFill>
              <a:highlight>
                <a:srgbClr val="FFFFFF"/>
              </a:highlight>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3.2 Random Forest Classifier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675" y="798600"/>
            <a:ext cx="71643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4</a:t>
            </a:r>
            <a:r>
              <a:rPr lang="en-GB"/>
              <a:t>. Analyse de la feature importance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4.1 Analyse SHAP</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311725" y="224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4.1 Analyse SHAP</a:t>
            </a:r>
            <a:endParaRPr/>
          </a:p>
        </p:txBody>
      </p:sp>
      <p:sp>
        <p:nvSpPr>
          <p:cNvPr id="287" name="Google Shape;287;p46"/>
          <p:cNvSpPr txBox="1"/>
          <p:nvPr/>
        </p:nvSpPr>
        <p:spPr>
          <a:xfrm>
            <a:off x="142500" y="1270925"/>
            <a:ext cx="8866200" cy="3536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Objectif</a:t>
            </a:r>
            <a:r>
              <a:rPr lang="en-GB" sz="1200">
                <a:solidFill>
                  <a:srgbClr val="0D0D0D"/>
                </a:solidFill>
                <a:highlight>
                  <a:srgbClr val="FFFFFF"/>
                </a:highlight>
                <a:latin typeface="Roboto"/>
                <a:ea typeface="Roboto"/>
                <a:cs typeface="Roboto"/>
                <a:sym typeface="Roboto"/>
              </a:rPr>
              <a:t>: Comprendre l'importance des caractéristiques dans les prédictions du modèle de régression logistique.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Méthode SHAP</a:t>
            </a:r>
            <a:endParaRPr b="1"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Utilisation des valeurs SHAP pour évaluer l'impact de chaque caractéristique sur les prédictions du modèle.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Identification des caractéristiques les plus influentes pour la prédiction de la variable cible.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lang="en-GB" sz="1200">
                <a:solidFill>
                  <a:srgbClr val="0D0D0D"/>
                </a:solidFill>
                <a:highlight>
                  <a:srgbClr val="FFFFFF"/>
                </a:highlight>
                <a:latin typeface="Roboto"/>
                <a:ea typeface="Roboto"/>
                <a:cs typeface="Roboto"/>
                <a:sym typeface="Roboto"/>
              </a:rPr>
              <a:t>Résultats de l’analyse SHAP</a:t>
            </a:r>
            <a:endParaRPr b="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Principales Caractéristiques:</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AMT_GOODS_PRICE </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AMT_CREDIT</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EXT_SOURCE_3 et EXT_SOURCE_2</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FLAG_DOCUMENT_3</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OBS_30_CNT_SOCIAL_CIRCLE et OBS_60_CNT_SOCIAL_CIRCLE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AMT_ANNUITY, DAYS_EMPLOYED et COMMONAREA_MEDI</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Interprétation:</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Analyse de l'impact de ces caractéristiques sur les prédictions du modèle.</a:t>
            </a:r>
            <a:endParaRPr sz="1200">
              <a:solidFill>
                <a:srgbClr val="0D0D0D"/>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Discussion sur leur relation potentielle avec la variable cible.</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a:solidFill>
                <a:srgbClr val="0D0D0D"/>
              </a:solidFill>
              <a:highlight>
                <a:srgbClr val="FFFFFF"/>
              </a:highlight>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4.2 Analyse LIME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311725" y="224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4.2 </a:t>
            </a:r>
            <a:r>
              <a:rPr lang="en-GB"/>
              <a:t>Introduction à l'analyse LIME</a:t>
            </a:r>
            <a:endParaRPr/>
          </a:p>
        </p:txBody>
      </p:sp>
      <p:sp>
        <p:nvSpPr>
          <p:cNvPr id="298" name="Google Shape;298;p48"/>
          <p:cNvSpPr txBox="1"/>
          <p:nvPr/>
        </p:nvSpPr>
        <p:spPr>
          <a:xfrm>
            <a:off x="142500" y="1270925"/>
            <a:ext cx="8866200" cy="3536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D0D0D"/>
              </a:buClr>
              <a:buSzPts val="1600"/>
              <a:buFont typeface="Roboto"/>
              <a:buChar char="●"/>
            </a:pPr>
            <a:r>
              <a:rPr b="1" lang="en-GB" sz="1600">
                <a:solidFill>
                  <a:srgbClr val="0D0D0D"/>
                </a:solidFill>
                <a:highlight>
                  <a:srgbClr val="FFFFFF"/>
                </a:highlight>
                <a:latin typeface="Roboto"/>
                <a:ea typeface="Roboto"/>
                <a:cs typeface="Roboto"/>
                <a:sym typeface="Roboto"/>
              </a:rPr>
              <a:t>Objectif</a:t>
            </a:r>
            <a:r>
              <a:rPr lang="en-GB" sz="1600">
                <a:solidFill>
                  <a:srgbClr val="0D0D0D"/>
                </a:solidFill>
                <a:highlight>
                  <a:srgbClr val="FFFFFF"/>
                </a:highlight>
                <a:latin typeface="Roboto"/>
                <a:ea typeface="Roboto"/>
                <a:cs typeface="Roboto"/>
                <a:sym typeface="Roboto"/>
              </a:rPr>
              <a:t>: C</a:t>
            </a:r>
            <a:r>
              <a:rPr lang="en-GB" sz="1600">
                <a:solidFill>
                  <a:srgbClr val="0D0D0D"/>
                </a:solidFill>
                <a:highlight>
                  <a:srgbClr val="FFFFFF"/>
                </a:highlight>
                <a:latin typeface="Roboto"/>
                <a:ea typeface="Roboto"/>
                <a:cs typeface="Roboto"/>
                <a:sym typeface="Roboto"/>
              </a:rPr>
              <a:t>omprendre l'importance des caractéristiques dans la prédiction des classes "Default" et "Non-Default" en utilisant la méthode LIME (Local Interpretable Model-agnostic Explanations).</a:t>
            </a:r>
            <a:r>
              <a:rPr lang="en-GB" sz="1600">
                <a:solidFill>
                  <a:srgbClr val="0D0D0D"/>
                </a:solidFill>
                <a:highlight>
                  <a:srgbClr val="FFFFFF"/>
                </a:highlight>
                <a:latin typeface="Roboto"/>
                <a:ea typeface="Roboto"/>
                <a:cs typeface="Roboto"/>
                <a:sym typeface="Roboto"/>
              </a:rPr>
              <a:t>.</a:t>
            </a:r>
            <a:endParaRPr sz="1600">
              <a:solidFill>
                <a:srgbClr val="0D0D0D"/>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0D0D0D"/>
              </a:buClr>
              <a:buSzPts val="1600"/>
              <a:buFont typeface="Roboto"/>
              <a:buChar char="●"/>
            </a:pPr>
            <a:r>
              <a:rPr b="1" lang="en-GB" sz="1600">
                <a:solidFill>
                  <a:srgbClr val="0D0D0D"/>
                </a:solidFill>
                <a:highlight>
                  <a:srgbClr val="FFFFFF"/>
                </a:highlight>
                <a:latin typeface="Roboto"/>
                <a:ea typeface="Roboto"/>
                <a:cs typeface="Roboto"/>
                <a:sym typeface="Roboto"/>
              </a:rPr>
              <a:t>Méthode LIME</a:t>
            </a:r>
            <a:endParaRPr b="1" sz="1600">
              <a:solidFill>
                <a:srgbClr val="0D0D0D"/>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rgbClr val="0D0D0D"/>
              </a:buClr>
              <a:buSzPts val="1600"/>
              <a:buFont typeface="Roboto"/>
              <a:buChar char="○"/>
            </a:pPr>
            <a:r>
              <a:rPr lang="en-GB" sz="1600">
                <a:solidFill>
                  <a:srgbClr val="0D0D0D"/>
                </a:solidFill>
                <a:highlight>
                  <a:srgbClr val="FFFFFF"/>
                </a:highlight>
                <a:latin typeface="Roboto"/>
                <a:ea typeface="Roboto"/>
                <a:cs typeface="Roboto"/>
                <a:sym typeface="Roboto"/>
              </a:rPr>
              <a:t>Explication des prédictions d'un modèle de manière locale et interprétable en approximant localement le modèle principal par un modèle linéaire simple.</a:t>
            </a:r>
            <a:endParaRPr sz="1600">
              <a:solidFill>
                <a:srgbClr val="0D0D0D"/>
              </a:solidFill>
              <a:highlight>
                <a:srgbClr val="FFFFFF"/>
              </a:highlight>
              <a:latin typeface="Roboto"/>
              <a:ea typeface="Roboto"/>
              <a:cs typeface="Roboto"/>
              <a:sym typeface="Roboto"/>
            </a:endParaRPr>
          </a:p>
          <a:p>
            <a:pPr indent="-330200" lvl="1" marL="914400" rtl="0" algn="l">
              <a:lnSpc>
                <a:spcPct val="115000"/>
              </a:lnSpc>
              <a:spcBef>
                <a:spcPts val="0"/>
              </a:spcBef>
              <a:spcAft>
                <a:spcPts val="0"/>
              </a:spcAft>
              <a:buClr>
                <a:srgbClr val="0D0D0D"/>
              </a:buClr>
              <a:buSzPts val="1600"/>
              <a:buFont typeface="Roboto"/>
              <a:buChar char="○"/>
            </a:pPr>
            <a:r>
              <a:rPr lang="en-GB" sz="1600">
                <a:solidFill>
                  <a:srgbClr val="0D0D0D"/>
                </a:solidFill>
                <a:highlight>
                  <a:srgbClr val="FFFFFF"/>
                </a:highlight>
                <a:latin typeface="Roboto"/>
                <a:ea typeface="Roboto"/>
                <a:cs typeface="Roboto"/>
                <a:sym typeface="Roboto"/>
              </a:rPr>
              <a:t>Rôle des Caractéristiques: Identification des caractéristiques importantes pour prédire chaque classe spécifique dans l'ensemble de données.</a:t>
            </a:r>
            <a:endParaRPr sz="16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6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800">
              <a:solidFill>
                <a:srgbClr val="0D0D0D"/>
              </a:solidFill>
              <a:highlight>
                <a:srgbClr val="FFFFFF"/>
              </a:highlight>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311725" y="2243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4.2 </a:t>
            </a:r>
            <a:r>
              <a:rPr lang="en-GB"/>
              <a:t>Présentation</a:t>
            </a:r>
            <a:r>
              <a:rPr lang="en-GB"/>
              <a:t> des résultats de l’analyse LIME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04" name="Google Shape;304;p49"/>
          <p:cNvSpPr txBox="1"/>
          <p:nvPr/>
        </p:nvSpPr>
        <p:spPr>
          <a:xfrm>
            <a:off x="142500" y="1270925"/>
            <a:ext cx="8866200" cy="353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rgbClr val="0D0D0D"/>
                </a:solidFill>
                <a:highlight>
                  <a:srgbClr val="FFFFFF"/>
                </a:highlight>
                <a:latin typeface="Roboto"/>
                <a:ea typeface="Roboto"/>
                <a:cs typeface="Roboto"/>
                <a:sym typeface="Roboto"/>
              </a:rPr>
              <a:t>Résultats de l’analyse LIME</a:t>
            </a:r>
            <a:endParaRPr b="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Default et Non-Default</a:t>
            </a:r>
            <a:r>
              <a:rPr lang="en-GB" sz="1200">
                <a:solidFill>
                  <a:srgbClr val="0D0D0D"/>
                </a:solidFill>
                <a:highlight>
                  <a:srgbClr val="FFFFFF"/>
                </a:highlight>
                <a:latin typeface="Roboto"/>
                <a:ea typeface="Roboto"/>
                <a:cs typeface="Roboto"/>
                <a:sym typeface="Roboto"/>
              </a:rPr>
              <a:t>: Représentent les deux classes de la variable cible. L'importance d'une caractéristique pour chaque classe indique son rôle dans la prédiction de cette classe.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FLAG_DOCUMENT</a:t>
            </a:r>
            <a:r>
              <a:rPr lang="en-GB" sz="1200">
                <a:solidFill>
                  <a:srgbClr val="0D0D0D"/>
                </a:solidFill>
                <a:highlight>
                  <a:srgbClr val="FFFFFF"/>
                </a:highlight>
                <a:latin typeface="Roboto"/>
                <a:ea typeface="Roboto"/>
                <a:cs typeface="Roboto"/>
                <a:sym typeface="Roboto"/>
              </a:rPr>
              <a:t>: Les caractéristiques liées aux documents semblent jouer un rôle significatif dans la prédiction de la classe.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ORGANIZATION_TY</a:t>
            </a:r>
            <a:r>
              <a:rPr lang="en-GB" sz="1200">
                <a:solidFill>
                  <a:srgbClr val="0D0D0D"/>
                </a:solidFill>
                <a:highlight>
                  <a:srgbClr val="FFFFFF"/>
                </a:highlight>
                <a:latin typeface="Roboto"/>
                <a:ea typeface="Roboto"/>
                <a:cs typeface="Roboto"/>
                <a:sym typeface="Roboto"/>
              </a:rPr>
              <a:t>: Les caractéristiques liées au type d'organisation semblent également être importantes pour la prédiction.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NAME_INCOME_TY</a:t>
            </a:r>
            <a:r>
              <a:rPr lang="en-GB" sz="1200">
                <a:solidFill>
                  <a:srgbClr val="0D0D0D"/>
                </a:solidFill>
                <a:highlight>
                  <a:srgbClr val="FFFFFF"/>
                </a:highlight>
                <a:latin typeface="Roboto"/>
                <a:ea typeface="Roboto"/>
                <a:cs typeface="Roboto"/>
                <a:sym typeface="Roboto"/>
              </a:rPr>
              <a:t>: Les caractéristiques liées au type de revenu semblent également jouer un rôle important dans la prédiction.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highlight>
                  <a:srgbClr val="FFFFFF"/>
                </a:highlight>
                <a:latin typeface="Roboto"/>
                <a:ea typeface="Roboto"/>
                <a:cs typeface="Roboto"/>
                <a:sym typeface="Roboto"/>
              </a:rPr>
              <a:t>NAME_EDUCATION</a:t>
            </a:r>
            <a:r>
              <a:rPr lang="en-GB" sz="1200">
                <a:solidFill>
                  <a:srgbClr val="0D0D0D"/>
                </a:solidFill>
                <a:highlight>
                  <a:srgbClr val="FFFFFF"/>
                </a:highlight>
                <a:latin typeface="Roboto"/>
                <a:ea typeface="Roboto"/>
                <a:cs typeface="Roboto"/>
                <a:sym typeface="Roboto"/>
              </a:rPr>
              <a:t>: Les caractéristiques liées au niveau d'éducation semblent également être pertinentes.</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GB" sz="1200">
                <a:solidFill>
                  <a:srgbClr val="212121"/>
                </a:solidFill>
                <a:highlight>
                  <a:srgbClr val="FFFFFF"/>
                </a:highlight>
                <a:latin typeface="Roboto"/>
                <a:ea typeface="Roboto"/>
                <a:cs typeface="Roboto"/>
                <a:sym typeface="Roboto"/>
              </a:rPr>
              <a:t>En résumé, ces résultats indiquent quelles caractéristiques sont importantes pour prédire les classes "Default" et "Non-Default".</a:t>
            </a:r>
            <a:endParaRPr b="1"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a:solidFill>
                <a:srgbClr val="0D0D0D"/>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1.2 Présentation du jeu de données</a:t>
            </a:r>
            <a:endParaRPr/>
          </a:p>
        </p:txBody>
      </p:sp>
      <p:sp>
        <p:nvSpPr>
          <p:cNvPr id="84" name="Google Shape;84;p16"/>
          <p:cNvSpPr txBox="1"/>
          <p:nvPr/>
        </p:nvSpPr>
        <p:spPr>
          <a:xfrm>
            <a:off x="142525" y="1465300"/>
            <a:ext cx="8859000" cy="3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Tout d'abord, nous pouvons répertorier tous les fichiers de données disponibles. Il y a un total de 9 fichiers : 1 fichier principal pour l'entraînement (avec la cible), 1 fichier principal pour les tests (sans la cible), 1 fichier d'exemple de soumission, et 6 autres fichiers contenant des informations supplémentaires sur chaque prêt.</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lnSpc>
                <a:spcPct val="135714"/>
              </a:lnSpc>
              <a:spcBef>
                <a:spcPts val="0"/>
              </a:spcBef>
              <a:spcAft>
                <a:spcPts val="0"/>
              </a:spcAft>
              <a:buNone/>
            </a:pPr>
            <a:r>
              <a:t/>
            </a:r>
            <a:endParaRPr sz="750">
              <a:solidFill>
                <a:srgbClr val="AF00DB"/>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AF00DB"/>
                </a:solidFill>
                <a:highlight>
                  <a:srgbClr val="F7F7F7"/>
                </a:highlight>
                <a:latin typeface="Courier New"/>
                <a:ea typeface="Courier New"/>
                <a:cs typeface="Courier New"/>
                <a:sym typeface="Courier New"/>
              </a:rPr>
              <a:t>from</a:t>
            </a:r>
            <a:r>
              <a:rPr lang="en-GB" sz="750">
                <a:highlight>
                  <a:srgbClr val="F7F7F7"/>
                </a:highlight>
                <a:latin typeface="Courier New"/>
                <a:ea typeface="Courier New"/>
                <a:cs typeface="Courier New"/>
                <a:sym typeface="Courier New"/>
              </a:rPr>
              <a:t> google.colab </a:t>
            </a:r>
            <a:r>
              <a:rPr lang="en-GB" sz="750">
                <a:solidFill>
                  <a:srgbClr val="AF00DB"/>
                </a:solidFill>
                <a:highlight>
                  <a:srgbClr val="F7F7F7"/>
                </a:highlight>
                <a:latin typeface="Courier New"/>
                <a:ea typeface="Courier New"/>
                <a:cs typeface="Courier New"/>
                <a:sym typeface="Courier New"/>
              </a:rPr>
              <a:t>import</a:t>
            </a:r>
            <a:r>
              <a:rPr lang="en-GB" sz="750">
                <a:highlight>
                  <a:srgbClr val="F7F7F7"/>
                </a:highlight>
                <a:latin typeface="Courier New"/>
                <a:ea typeface="Courier New"/>
                <a:cs typeface="Courier New"/>
                <a:sym typeface="Courier New"/>
              </a:rPr>
              <a:t> drive</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AF00DB"/>
                </a:solidFill>
                <a:highlight>
                  <a:srgbClr val="F7F7F7"/>
                </a:highlight>
                <a:latin typeface="Courier New"/>
                <a:ea typeface="Courier New"/>
                <a:cs typeface="Courier New"/>
                <a:sym typeface="Courier New"/>
              </a:rPr>
              <a:t>import</a:t>
            </a:r>
            <a:r>
              <a:rPr lang="en-GB" sz="750">
                <a:highlight>
                  <a:srgbClr val="F7F7F7"/>
                </a:highlight>
                <a:latin typeface="Courier New"/>
                <a:ea typeface="Courier New"/>
                <a:cs typeface="Courier New"/>
                <a:sym typeface="Courier New"/>
              </a:rPr>
              <a:t> pandas </a:t>
            </a:r>
            <a:r>
              <a:rPr lang="en-GB" sz="750">
                <a:solidFill>
                  <a:srgbClr val="AF00DB"/>
                </a:solidFill>
                <a:highlight>
                  <a:srgbClr val="F7F7F7"/>
                </a:highlight>
                <a:latin typeface="Courier New"/>
                <a:ea typeface="Courier New"/>
                <a:cs typeface="Courier New"/>
                <a:sym typeface="Courier New"/>
              </a:rPr>
              <a:t>as</a:t>
            </a:r>
            <a:r>
              <a:rPr lang="en-GB" sz="750">
                <a:highlight>
                  <a:srgbClr val="F7F7F7"/>
                </a:highlight>
                <a:latin typeface="Courier New"/>
                <a:ea typeface="Courier New"/>
                <a:cs typeface="Courier New"/>
                <a:sym typeface="Courier New"/>
              </a:rPr>
              <a:t> pd</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008000"/>
                </a:solidFill>
                <a:highlight>
                  <a:srgbClr val="F7F7F7"/>
                </a:highlight>
                <a:latin typeface="Courier New"/>
                <a:ea typeface="Courier New"/>
                <a:cs typeface="Courier New"/>
                <a:sym typeface="Courier New"/>
              </a:rPr>
              <a:t># Montez Google Drive dans Colab</a:t>
            </a:r>
            <a:endParaRPr sz="7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highlight>
                  <a:srgbClr val="F7F7F7"/>
                </a:highlight>
                <a:latin typeface="Courier New"/>
                <a:ea typeface="Courier New"/>
                <a:cs typeface="Courier New"/>
                <a:sym typeface="Courier New"/>
              </a:rPr>
              <a:t>drive.mount(</a:t>
            </a:r>
            <a:r>
              <a:rPr lang="en-GB" sz="750">
                <a:solidFill>
                  <a:srgbClr val="A31515"/>
                </a:solidFill>
                <a:highlight>
                  <a:srgbClr val="F7F7F7"/>
                </a:highlight>
                <a:latin typeface="Courier New"/>
                <a:ea typeface="Courier New"/>
                <a:cs typeface="Courier New"/>
                <a:sym typeface="Courier New"/>
              </a:rPr>
              <a:t>'/content/drive'</a:t>
            </a:r>
            <a:r>
              <a:rPr lang="en-GB" sz="750">
                <a:highlight>
                  <a:srgbClr val="F7F7F7"/>
                </a:highlight>
                <a:latin typeface="Courier New"/>
                <a:ea typeface="Courier New"/>
                <a:cs typeface="Courier New"/>
                <a:sym typeface="Courier New"/>
              </a:rPr>
              <a:t>)</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008000"/>
                </a:solidFill>
                <a:highlight>
                  <a:srgbClr val="F7F7F7"/>
                </a:highlight>
                <a:latin typeface="Courier New"/>
                <a:ea typeface="Courier New"/>
                <a:cs typeface="Courier New"/>
                <a:sym typeface="Courier New"/>
              </a:rPr>
              <a:t># Chemin vers le fichier CSV sur Google Drive</a:t>
            </a:r>
            <a:endParaRPr sz="7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highlight>
                  <a:srgbClr val="F7F7F7"/>
                </a:highlight>
                <a:latin typeface="Courier New"/>
                <a:ea typeface="Courier New"/>
                <a:cs typeface="Courier New"/>
                <a:sym typeface="Courier New"/>
              </a:rPr>
              <a:t>file_path = </a:t>
            </a:r>
            <a:r>
              <a:rPr lang="en-GB" sz="750">
                <a:solidFill>
                  <a:srgbClr val="A31515"/>
                </a:solidFill>
                <a:highlight>
                  <a:srgbClr val="F7F7F7"/>
                </a:highlight>
                <a:latin typeface="Courier New"/>
                <a:ea typeface="Courier New"/>
                <a:cs typeface="Courier New"/>
                <a:sym typeface="Courier New"/>
              </a:rPr>
              <a:t>'/content/drive/MyDrive/oc_projet_4/Data/application_train.csv'</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008000"/>
                </a:solidFill>
                <a:highlight>
                  <a:srgbClr val="F7F7F7"/>
                </a:highlight>
                <a:latin typeface="Courier New"/>
                <a:ea typeface="Courier New"/>
                <a:cs typeface="Courier New"/>
                <a:sym typeface="Courier New"/>
              </a:rPr>
              <a:t># Chargement des données d'entraitement à partir du fichier CSV</a:t>
            </a:r>
            <a:endParaRPr sz="7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highlight>
                  <a:srgbClr val="F7F7F7"/>
                </a:highlight>
                <a:latin typeface="Courier New"/>
                <a:ea typeface="Courier New"/>
                <a:cs typeface="Courier New"/>
                <a:sym typeface="Courier New"/>
              </a:rPr>
              <a:t>app_train = pd.read_csv(file_path)</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008000"/>
                </a:solidFill>
                <a:highlight>
                  <a:srgbClr val="F7F7F7"/>
                </a:highlight>
                <a:latin typeface="Courier New"/>
                <a:ea typeface="Courier New"/>
                <a:cs typeface="Courier New"/>
                <a:sym typeface="Courier New"/>
              </a:rPr>
              <a:t># Affichage des informations sur les données d'entraînement</a:t>
            </a:r>
            <a:endParaRPr sz="7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795E26"/>
                </a:solidFill>
                <a:highlight>
                  <a:srgbClr val="F7F7F7"/>
                </a:highlight>
                <a:latin typeface="Courier New"/>
                <a:ea typeface="Courier New"/>
                <a:cs typeface="Courier New"/>
                <a:sym typeface="Courier New"/>
              </a:rPr>
              <a:t>print</a:t>
            </a:r>
            <a:r>
              <a:rPr lang="en-GB" sz="750">
                <a:highlight>
                  <a:srgbClr val="F7F7F7"/>
                </a:highlight>
                <a:latin typeface="Courier New"/>
                <a:ea typeface="Courier New"/>
                <a:cs typeface="Courier New"/>
                <a:sym typeface="Courier New"/>
              </a:rPr>
              <a:t>(</a:t>
            </a:r>
            <a:r>
              <a:rPr lang="en-GB" sz="750">
                <a:solidFill>
                  <a:srgbClr val="A31515"/>
                </a:solidFill>
                <a:highlight>
                  <a:srgbClr val="F7F7F7"/>
                </a:highlight>
                <a:latin typeface="Courier New"/>
                <a:ea typeface="Courier New"/>
                <a:cs typeface="Courier New"/>
                <a:sym typeface="Courier New"/>
              </a:rPr>
              <a:t>"Données d'entraitement: "</a:t>
            </a:r>
            <a:r>
              <a:rPr lang="en-GB" sz="750">
                <a:highlight>
                  <a:srgbClr val="F7F7F7"/>
                </a:highlight>
                <a:latin typeface="Courier New"/>
                <a:ea typeface="Courier New"/>
                <a:cs typeface="Courier New"/>
                <a:sym typeface="Courier New"/>
              </a:rPr>
              <a:t>, app_train.shape)</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highlight>
                  <a:srgbClr val="F7F7F7"/>
                </a:highlight>
                <a:latin typeface="Courier New"/>
                <a:ea typeface="Courier New"/>
                <a:cs typeface="Courier New"/>
                <a:sym typeface="Courier New"/>
              </a:rPr>
              <a:t>app_train.head()</a:t>
            </a:r>
            <a:endParaRPr sz="75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GB" sz="1200">
                <a:solidFill>
                  <a:srgbClr val="212121"/>
                </a:solidFill>
                <a:highlight>
                  <a:srgbClr val="FFFFFF"/>
                </a:highlight>
                <a:latin typeface="Roboto"/>
                <a:ea typeface="Roboto"/>
                <a:cs typeface="Roboto"/>
                <a:sym typeface="Roboto"/>
              </a:rPr>
              <a:t>Les données d'entraînement comprennent 307 511 observations (chacune correspondant à un prêt distinct) et 122 caractéristiques (variables), y compris la variable </a:t>
            </a:r>
            <a:r>
              <a:rPr lang="en-GB" sz="1100">
                <a:solidFill>
                  <a:srgbClr val="212121"/>
                </a:solidFill>
                <a:latin typeface="Roboto Mono"/>
                <a:ea typeface="Roboto Mono"/>
                <a:cs typeface="Roboto Mono"/>
                <a:sym typeface="Roboto Mono"/>
              </a:rPr>
              <a:t>TARGET</a:t>
            </a:r>
            <a:r>
              <a:rPr lang="en-GB" sz="1200">
                <a:solidFill>
                  <a:srgbClr val="212121"/>
                </a:solidFill>
                <a:highlight>
                  <a:srgbClr val="FFFFFF"/>
                </a:highlight>
                <a:latin typeface="Roboto"/>
                <a:ea typeface="Roboto"/>
                <a:cs typeface="Roboto"/>
                <a:sym typeface="Roboto"/>
              </a:rPr>
              <a:t> (l'étiquette que nous souhaitons prédire).</a:t>
            </a:r>
            <a:endParaRPr sz="1200">
              <a:latin typeface="Roboto"/>
              <a:ea typeface="Roboto"/>
              <a:cs typeface="Roboto"/>
              <a:sym typeface="Roboto"/>
            </a:endParaRPr>
          </a:p>
        </p:txBody>
      </p:sp>
      <p:sp>
        <p:nvSpPr>
          <p:cNvPr id="85" name="Google Shape;85;p16"/>
          <p:cNvSpPr/>
          <p:nvPr/>
        </p:nvSpPr>
        <p:spPr>
          <a:xfrm>
            <a:off x="201850" y="2392300"/>
            <a:ext cx="4403400" cy="174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86" name="Google Shape;86;p16"/>
          <p:cNvPicPr preferRelativeResize="0"/>
          <p:nvPr/>
        </p:nvPicPr>
        <p:blipFill>
          <a:blip r:embed="rId3">
            <a:alphaModFix/>
          </a:blip>
          <a:stretch>
            <a:fillRect/>
          </a:stretch>
        </p:blipFill>
        <p:spPr>
          <a:xfrm>
            <a:off x="4835900" y="2392300"/>
            <a:ext cx="4082975" cy="174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1.2 Présentation du jeu de données</a:t>
            </a:r>
            <a:endParaRPr/>
          </a:p>
        </p:txBody>
      </p:sp>
      <p:sp>
        <p:nvSpPr>
          <p:cNvPr id="92" name="Google Shape;92;p17"/>
          <p:cNvSpPr txBox="1"/>
          <p:nvPr/>
        </p:nvSpPr>
        <p:spPr>
          <a:xfrm>
            <a:off x="142525" y="1532600"/>
            <a:ext cx="8859000" cy="3536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750">
                <a:solidFill>
                  <a:srgbClr val="AF00DB"/>
                </a:solidFill>
                <a:highlight>
                  <a:srgbClr val="F7F7F7"/>
                </a:highlight>
                <a:latin typeface="Courier New"/>
                <a:ea typeface="Courier New"/>
                <a:cs typeface="Courier New"/>
                <a:sym typeface="Courier New"/>
              </a:rPr>
              <a:t>from</a:t>
            </a:r>
            <a:r>
              <a:rPr lang="en-GB" sz="750">
                <a:highlight>
                  <a:srgbClr val="F7F7F7"/>
                </a:highlight>
                <a:latin typeface="Courier New"/>
                <a:ea typeface="Courier New"/>
                <a:cs typeface="Courier New"/>
                <a:sym typeface="Courier New"/>
              </a:rPr>
              <a:t> google.colab </a:t>
            </a:r>
            <a:r>
              <a:rPr lang="en-GB" sz="750">
                <a:solidFill>
                  <a:srgbClr val="AF00DB"/>
                </a:solidFill>
                <a:highlight>
                  <a:srgbClr val="F7F7F7"/>
                </a:highlight>
                <a:latin typeface="Courier New"/>
                <a:ea typeface="Courier New"/>
                <a:cs typeface="Courier New"/>
                <a:sym typeface="Courier New"/>
              </a:rPr>
              <a:t>import</a:t>
            </a:r>
            <a:r>
              <a:rPr lang="en-GB" sz="750">
                <a:highlight>
                  <a:srgbClr val="F7F7F7"/>
                </a:highlight>
                <a:latin typeface="Courier New"/>
                <a:ea typeface="Courier New"/>
                <a:cs typeface="Courier New"/>
                <a:sym typeface="Courier New"/>
              </a:rPr>
              <a:t> drive</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AF00DB"/>
                </a:solidFill>
                <a:highlight>
                  <a:srgbClr val="F7F7F7"/>
                </a:highlight>
                <a:latin typeface="Courier New"/>
                <a:ea typeface="Courier New"/>
                <a:cs typeface="Courier New"/>
                <a:sym typeface="Courier New"/>
              </a:rPr>
              <a:t>import</a:t>
            </a:r>
            <a:r>
              <a:rPr lang="en-GB" sz="750">
                <a:highlight>
                  <a:srgbClr val="F7F7F7"/>
                </a:highlight>
                <a:latin typeface="Courier New"/>
                <a:ea typeface="Courier New"/>
                <a:cs typeface="Courier New"/>
                <a:sym typeface="Courier New"/>
              </a:rPr>
              <a:t> pandas </a:t>
            </a:r>
            <a:r>
              <a:rPr lang="en-GB" sz="750">
                <a:solidFill>
                  <a:srgbClr val="AF00DB"/>
                </a:solidFill>
                <a:highlight>
                  <a:srgbClr val="F7F7F7"/>
                </a:highlight>
                <a:latin typeface="Courier New"/>
                <a:ea typeface="Courier New"/>
                <a:cs typeface="Courier New"/>
                <a:sym typeface="Courier New"/>
              </a:rPr>
              <a:t>as</a:t>
            </a:r>
            <a:r>
              <a:rPr lang="en-GB" sz="750">
                <a:highlight>
                  <a:srgbClr val="F7F7F7"/>
                </a:highlight>
                <a:latin typeface="Courier New"/>
                <a:ea typeface="Courier New"/>
                <a:cs typeface="Courier New"/>
                <a:sym typeface="Courier New"/>
              </a:rPr>
              <a:t> pd</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008000"/>
                </a:solidFill>
                <a:highlight>
                  <a:srgbClr val="F7F7F7"/>
                </a:highlight>
                <a:latin typeface="Courier New"/>
                <a:ea typeface="Courier New"/>
                <a:cs typeface="Courier New"/>
                <a:sym typeface="Courier New"/>
              </a:rPr>
              <a:t># Chemin vers le fichier CSV sur Google Drive</a:t>
            </a:r>
            <a:endParaRPr sz="7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highlight>
                  <a:srgbClr val="F7F7F7"/>
                </a:highlight>
                <a:latin typeface="Courier New"/>
                <a:ea typeface="Courier New"/>
                <a:cs typeface="Courier New"/>
                <a:sym typeface="Courier New"/>
              </a:rPr>
              <a:t>file_path = </a:t>
            </a:r>
            <a:r>
              <a:rPr lang="en-GB" sz="750">
                <a:solidFill>
                  <a:srgbClr val="A31515"/>
                </a:solidFill>
                <a:highlight>
                  <a:srgbClr val="F7F7F7"/>
                </a:highlight>
                <a:latin typeface="Courier New"/>
                <a:ea typeface="Courier New"/>
                <a:cs typeface="Courier New"/>
                <a:sym typeface="Courier New"/>
              </a:rPr>
              <a:t>'/content/drive/MyDrive/oc_projet_4/Data/application_test.csv'</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008000"/>
                </a:solidFill>
                <a:highlight>
                  <a:srgbClr val="F7F7F7"/>
                </a:highlight>
                <a:latin typeface="Courier New"/>
                <a:ea typeface="Courier New"/>
                <a:cs typeface="Courier New"/>
                <a:sym typeface="Courier New"/>
              </a:rPr>
              <a:t># Chargement des données à partir du fichier CSV</a:t>
            </a:r>
            <a:endParaRPr sz="7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highlight>
                  <a:srgbClr val="F7F7F7"/>
                </a:highlight>
                <a:latin typeface="Courier New"/>
                <a:ea typeface="Courier New"/>
                <a:cs typeface="Courier New"/>
                <a:sym typeface="Courier New"/>
              </a:rPr>
              <a:t>app_test = pd.read_csv(file_path)</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008000"/>
                </a:solidFill>
                <a:highlight>
                  <a:srgbClr val="F7F7F7"/>
                </a:highlight>
                <a:latin typeface="Courier New"/>
                <a:ea typeface="Courier New"/>
                <a:cs typeface="Courier New"/>
                <a:sym typeface="Courier New"/>
              </a:rPr>
              <a:t># Affichage des informations sur les données d'entraînement</a:t>
            </a:r>
            <a:endParaRPr sz="7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solidFill>
                  <a:srgbClr val="795E26"/>
                </a:solidFill>
                <a:highlight>
                  <a:srgbClr val="F7F7F7"/>
                </a:highlight>
                <a:latin typeface="Courier New"/>
                <a:ea typeface="Courier New"/>
                <a:cs typeface="Courier New"/>
                <a:sym typeface="Courier New"/>
              </a:rPr>
              <a:t>print</a:t>
            </a:r>
            <a:r>
              <a:rPr lang="en-GB" sz="750">
                <a:highlight>
                  <a:srgbClr val="F7F7F7"/>
                </a:highlight>
                <a:latin typeface="Courier New"/>
                <a:ea typeface="Courier New"/>
                <a:cs typeface="Courier New"/>
                <a:sym typeface="Courier New"/>
              </a:rPr>
              <a:t>(</a:t>
            </a:r>
            <a:r>
              <a:rPr lang="en-GB" sz="750">
                <a:solidFill>
                  <a:srgbClr val="A31515"/>
                </a:solidFill>
                <a:highlight>
                  <a:srgbClr val="F7F7F7"/>
                </a:highlight>
                <a:latin typeface="Courier New"/>
                <a:ea typeface="Courier New"/>
                <a:cs typeface="Courier New"/>
                <a:sym typeface="Courier New"/>
              </a:rPr>
              <a:t>'Données de test: '</a:t>
            </a:r>
            <a:r>
              <a:rPr lang="en-GB" sz="750">
                <a:highlight>
                  <a:srgbClr val="F7F7F7"/>
                </a:highlight>
                <a:latin typeface="Courier New"/>
                <a:ea typeface="Courier New"/>
                <a:cs typeface="Courier New"/>
                <a:sym typeface="Courier New"/>
              </a:rPr>
              <a:t>, app_test.shape)</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750">
                <a:highlight>
                  <a:srgbClr val="F7F7F7"/>
                </a:highlight>
                <a:latin typeface="Courier New"/>
                <a:ea typeface="Courier New"/>
                <a:cs typeface="Courier New"/>
                <a:sym typeface="Courier New"/>
              </a:rPr>
              <a:t>app_test.head()</a:t>
            </a:r>
            <a:endParaRPr sz="7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50">
              <a:solidFill>
                <a:srgbClr val="AF00DB"/>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GB" sz="1200">
                <a:latin typeface="Roboto"/>
                <a:ea typeface="Roboto"/>
                <a:cs typeface="Roboto"/>
                <a:sym typeface="Roboto"/>
              </a:rPr>
              <a:t>Données de test:  (48744, 121)</a:t>
            </a:r>
            <a:endParaRPr sz="1200">
              <a:latin typeface="Roboto"/>
              <a:ea typeface="Roboto"/>
              <a:cs typeface="Roboto"/>
              <a:sym typeface="Roboto"/>
            </a:endParaRPr>
          </a:p>
          <a:p>
            <a:pPr indent="0" lvl="0" marL="0" rtl="0" algn="l">
              <a:spcBef>
                <a:spcPts val="0"/>
              </a:spcBef>
              <a:spcAft>
                <a:spcPts val="0"/>
              </a:spcAft>
              <a:buNone/>
            </a:pPr>
            <a:r>
              <a:rPr lang="en-GB" sz="1200">
                <a:solidFill>
                  <a:srgbClr val="212121"/>
                </a:solidFill>
                <a:highlight>
                  <a:srgbClr val="FFFFFF"/>
                </a:highlight>
                <a:latin typeface="Roboto"/>
                <a:ea typeface="Roboto"/>
                <a:cs typeface="Roboto"/>
                <a:sym typeface="Roboto"/>
              </a:rPr>
              <a:t>L'ensemble de test est considérablement plus petit et ne comporte pas de colonne `TARGET`.</a:t>
            </a:r>
            <a:endParaRPr sz="1200">
              <a:latin typeface="Roboto"/>
              <a:ea typeface="Roboto"/>
              <a:cs typeface="Roboto"/>
              <a:sym typeface="Roboto"/>
            </a:endParaRPr>
          </a:p>
        </p:txBody>
      </p:sp>
      <p:sp>
        <p:nvSpPr>
          <p:cNvPr id="93" name="Google Shape;93;p17"/>
          <p:cNvSpPr/>
          <p:nvPr/>
        </p:nvSpPr>
        <p:spPr>
          <a:xfrm>
            <a:off x="142525" y="1532600"/>
            <a:ext cx="4403400" cy="150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94" name="Google Shape;94;p17"/>
          <p:cNvPicPr preferRelativeResize="0"/>
          <p:nvPr/>
        </p:nvPicPr>
        <p:blipFill>
          <a:blip r:embed="rId3">
            <a:alphaModFix/>
          </a:blip>
          <a:stretch>
            <a:fillRect/>
          </a:stretch>
        </p:blipFill>
        <p:spPr>
          <a:xfrm>
            <a:off x="4687125" y="1526398"/>
            <a:ext cx="4314400" cy="15148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2.1 Analyse exploratoire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2.1.1 Distribution de la colonne TARGET</a:t>
            </a:r>
            <a:endParaRPr/>
          </a:p>
        </p:txBody>
      </p:sp>
      <p:sp>
        <p:nvSpPr>
          <p:cNvPr id="105" name="Google Shape;105;p19"/>
          <p:cNvSpPr txBox="1"/>
          <p:nvPr>
            <p:ph idx="1" type="body"/>
          </p:nvPr>
        </p:nvSpPr>
        <p:spPr>
          <a:xfrm>
            <a:off x="311725" y="1819700"/>
            <a:ext cx="3999900" cy="3076200"/>
          </a:xfrm>
          <a:prstGeom prst="rect">
            <a:avLst/>
          </a:prstGeom>
        </p:spPr>
        <p:txBody>
          <a:bodyPr anchorCtr="0" anchor="t" bIns="91425" lIns="91425" spcFirstLastPara="1" rIns="91425" wrap="square" tIns="91425">
            <a:noAutofit/>
          </a:bodyPr>
          <a:lstStyle/>
          <a:p>
            <a:pPr indent="0" lvl="0" marL="0" rtl="0" algn="l">
              <a:lnSpc>
                <a:spcPct val="125714"/>
              </a:lnSpc>
              <a:spcBef>
                <a:spcPts val="0"/>
              </a:spcBef>
              <a:spcAft>
                <a:spcPts val="0"/>
              </a:spcAft>
              <a:buSzPts val="275"/>
              <a:buNone/>
            </a:pPr>
            <a:r>
              <a:rPr lang="en-GB" sz="937">
                <a:solidFill>
                  <a:srgbClr val="000000"/>
                </a:solidFill>
                <a:highlight>
                  <a:srgbClr val="F7F7F7"/>
                </a:highlight>
                <a:latin typeface="Courier New"/>
                <a:ea typeface="Courier New"/>
                <a:cs typeface="Courier New"/>
                <a:sym typeface="Courier New"/>
              </a:rPr>
              <a:t>app_train[</a:t>
            </a:r>
            <a:r>
              <a:rPr lang="en-GB" sz="937">
                <a:solidFill>
                  <a:srgbClr val="A31515"/>
                </a:solidFill>
                <a:highlight>
                  <a:srgbClr val="F7F7F7"/>
                </a:highlight>
                <a:latin typeface="Courier New"/>
                <a:ea typeface="Courier New"/>
                <a:cs typeface="Courier New"/>
                <a:sym typeface="Courier New"/>
              </a:rPr>
              <a:t>'TARGET'</a:t>
            </a:r>
            <a:r>
              <a:rPr lang="en-GB" sz="937">
                <a:solidFill>
                  <a:srgbClr val="000000"/>
                </a:solidFill>
                <a:highlight>
                  <a:srgbClr val="F7F7F7"/>
                </a:highlight>
                <a:latin typeface="Courier New"/>
                <a:ea typeface="Courier New"/>
                <a:cs typeface="Courier New"/>
                <a:sym typeface="Courier New"/>
              </a:rPr>
              <a:t>].value_counts()</a:t>
            </a:r>
            <a:endParaRPr sz="937">
              <a:solidFill>
                <a:srgbClr val="000000"/>
              </a:solidFill>
              <a:highlight>
                <a:srgbClr val="F7F7F7"/>
              </a:highlight>
              <a:latin typeface="Courier New"/>
              <a:ea typeface="Courier New"/>
              <a:cs typeface="Courier New"/>
              <a:sym typeface="Courier New"/>
            </a:endParaRPr>
          </a:p>
          <a:p>
            <a:pPr indent="0" lvl="0" marL="0" rtl="0" algn="l">
              <a:lnSpc>
                <a:spcPct val="105000"/>
              </a:lnSpc>
              <a:spcBef>
                <a:spcPts val="0"/>
              </a:spcBef>
              <a:spcAft>
                <a:spcPts val="0"/>
              </a:spcAft>
              <a:buSzPts val="275"/>
              <a:buNone/>
            </a:pPr>
            <a:r>
              <a:t/>
            </a:r>
            <a:endParaRPr sz="1000"/>
          </a:p>
          <a:p>
            <a:pPr indent="0" lvl="0" marL="0" rtl="0" algn="l">
              <a:lnSpc>
                <a:spcPct val="105000"/>
              </a:lnSpc>
              <a:spcBef>
                <a:spcPts val="1200"/>
              </a:spcBef>
              <a:spcAft>
                <a:spcPts val="0"/>
              </a:spcAft>
              <a:buSzPts val="275"/>
              <a:buNone/>
            </a:pPr>
            <a:r>
              <a:t/>
            </a:r>
            <a:endParaRPr sz="1000"/>
          </a:p>
          <a:p>
            <a:pPr indent="0" lvl="0" marL="0" rtl="0" algn="l">
              <a:lnSpc>
                <a:spcPct val="125714"/>
              </a:lnSpc>
              <a:spcBef>
                <a:spcPts val="1200"/>
              </a:spcBef>
              <a:spcAft>
                <a:spcPts val="0"/>
              </a:spcAft>
              <a:buSzPts val="275"/>
              <a:buNone/>
            </a:pPr>
            <a:r>
              <a:rPr lang="en-GB" sz="937">
                <a:solidFill>
                  <a:srgbClr val="008000"/>
                </a:solidFill>
                <a:highlight>
                  <a:srgbClr val="F7F7F7"/>
                </a:highlight>
                <a:latin typeface="Courier New"/>
                <a:ea typeface="Courier New"/>
                <a:cs typeface="Courier New"/>
                <a:sym typeface="Courier New"/>
              </a:rPr>
              <a:t># Tracer l'histogramme avec des positions spécifiques sur l'axe des abscisses</a:t>
            </a:r>
            <a:endParaRPr sz="937">
              <a:solidFill>
                <a:srgbClr val="008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SzPts val="275"/>
              <a:buNone/>
            </a:pPr>
            <a:r>
              <a:rPr lang="en-GB" sz="937">
                <a:solidFill>
                  <a:srgbClr val="000000"/>
                </a:solidFill>
                <a:highlight>
                  <a:srgbClr val="F7F7F7"/>
                </a:highlight>
                <a:latin typeface="Courier New"/>
                <a:ea typeface="Courier New"/>
                <a:cs typeface="Courier New"/>
                <a:sym typeface="Courier New"/>
              </a:rPr>
              <a:t>app_train[</a:t>
            </a:r>
            <a:r>
              <a:rPr lang="en-GB" sz="937">
                <a:solidFill>
                  <a:srgbClr val="A31515"/>
                </a:solidFill>
                <a:highlight>
                  <a:srgbClr val="F7F7F7"/>
                </a:highlight>
                <a:latin typeface="Courier New"/>
                <a:ea typeface="Courier New"/>
                <a:cs typeface="Courier New"/>
                <a:sym typeface="Courier New"/>
              </a:rPr>
              <a:t>'TARGET'</a:t>
            </a:r>
            <a:r>
              <a:rPr lang="en-GB" sz="937">
                <a:solidFill>
                  <a:srgbClr val="000000"/>
                </a:solidFill>
                <a:highlight>
                  <a:srgbClr val="F7F7F7"/>
                </a:highlight>
                <a:latin typeface="Courier New"/>
                <a:ea typeface="Courier New"/>
                <a:cs typeface="Courier New"/>
                <a:sym typeface="Courier New"/>
              </a:rPr>
              <a:t>].astype(</a:t>
            </a:r>
            <a:r>
              <a:rPr lang="en-GB" sz="937">
                <a:solidFill>
                  <a:srgbClr val="257693"/>
                </a:solidFill>
                <a:highlight>
                  <a:srgbClr val="F7F7F7"/>
                </a:highlight>
                <a:latin typeface="Courier New"/>
                <a:ea typeface="Courier New"/>
                <a:cs typeface="Courier New"/>
                <a:sym typeface="Courier New"/>
              </a:rPr>
              <a:t>int</a:t>
            </a:r>
            <a:r>
              <a:rPr lang="en-GB" sz="937">
                <a:solidFill>
                  <a:srgbClr val="000000"/>
                </a:solidFill>
                <a:highlight>
                  <a:srgbClr val="F7F7F7"/>
                </a:highlight>
                <a:latin typeface="Courier New"/>
                <a:ea typeface="Courier New"/>
                <a:cs typeface="Courier New"/>
                <a:sym typeface="Courier New"/>
              </a:rPr>
              <a:t>).plot.hist(bins=[</a:t>
            </a:r>
            <a:r>
              <a:rPr lang="en-GB" sz="937">
                <a:solidFill>
                  <a:srgbClr val="116644"/>
                </a:solidFill>
                <a:highlight>
                  <a:srgbClr val="F7F7F7"/>
                </a:highlight>
                <a:latin typeface="Courier New"/>
                <a:ea typeface="Courier New"/>
                <a:cs typeface="Courier New"/>
                <a:sym typeface="Courier New"/>
              </a:rPr>
              <a:t>-0.5</a:t>
            </a:r>
            <a:r>
              <a:rPr lang="en-GB" sz="937">
                <a:solidFill>
                  <a:srgbClr val="000000"/>
                </a:solidFill>
                <a:highlight>
                  <a:srgbClr val="F7F7F7"/>
                </a:highlight>
                <a:latin typeface="Courier New"/>
                <a:ea typeface="Courier New"/>
                <a:cs typeface="Courier New"/>
                <a:sym typeface="Courier New"/>
              </a:rPr>
              <a:t>, </a:t>
            </a:r>
            <a:r>
              <a:rPr lang="en-GB" sz="937">
                <a:solidFill>
                  <a:srgbClr val="116644"/>
                </a:solidFill>
                <a:highlight>
                  <a:srgbClr val="F7F7F7"/>
                </a:highlight>
                <a:latin typeface="Courier New"/>
                <a:ea typeface="Courier New"/>
                <a:cs typeface="Courier New"/>
                <a:sym typeface="Courier New"/>
              </a:rPr>
              <a:t>0.5</a:t>
            </a:r>
            <a:r>
              <a:rPr lang="en-GB" sz="937">
                <a:solidFill>
                  <a:srgbClr val="000000"/>
                </a:solidFill>
                <a:highlight>
                  <a:srgbClr val="F7F7F7"/>
                </a:highlight>
                <a:latin typeface="Courier New"/>
                <a:ea typeface="Courier New"/>
                <a:cs typeface="Courier New"/>
                <a:sym typeface="Courier New"/>
              </a:rPr>
              <a:t>, </a:t>
            </a:r>
            <a:r>
              <a:rPr lang="en-GB" sz="937">
                <a:solidFill>
                  <a:srgbClr val="116644"/>
                </a:solidFill>
                <a:highlight>
                  <a:srgbClr val="F7F7F7"/>
                </a:highlight>
                <a:latin typeface="Courier New"/>
                <a:ea typeface="Courier New"/>
                <a:cs typeface="Courier New"/>
                <a:sym typeface="Courier New"/>
              </a:rPr>
              <a:t>1.5</a:t>
            </a:r>
            <a:r>
              <a:rPr lang="en-GB" sz="937">
                <a:solidFill>
                  <a:srgbClr val="000000"/>
                </a:solidFill>
                <a:highlight>
                  <a:srgbClr val="F7F7F7"/>
                </a:highlight>
                <a:latin typeface="Courier New"/>
                <a:ea typeface="Courier New"/>
                <a:cs typeface="Courier New"/>
                <a:sym typeface="Courier New"/>
              </a:rPr>
              <a:t>], rwidth=</a:t>
            </a:r>
            <a:r>
              <a:rPr lang="en-GB" sz="937">
                <a:solidFill>
                  <a:srgbClr val="116644"/>
                </a:solidFill>
                <a:highlight>
                  <a:srgbClr val="F7F7F7"/>
                </a:highlight>
                <a:latin typeface="Courier New"/>
                <a:ea typeface="Courier New"/>
                <a:cs typeface="Courier New"/>
                <a:sym typeface="Courier New"/>
              </a:rPr>
              <a:t>0.8</a:t>
            </a:r>
            <a:r>
              <a:rPr lang="en-GB" sz="937">
                <a:solidFill>
                  <a:srgbClr val="000000"/>
                </a:solidFill>
                <a:highlight>
                  <a:srgbClr val="F7F7F7"/>
                </a:highlight>
                <a:latin typeface="Courier New"/>
                <a:ea typeface="Courier New"/>
                <a:cs typeface="Courier New"/>
                <a:sym typeface="Courier New"/>
              </a:rPr>
              <a:t>, align=</a:t>
            </a:r>
            <a:r>
              <a:rPr lang="en-GB" sz="937">
                <a:solidFill>
                  <a:srgbClr val="A31515"/>
                </a:solidFill>
                <a:highlight>
                  <a:srgbClr val="F7F7F7"/>
                </a:highlight>
                <a:latin typeface="Courier New"/>
                <a:ea typeface="Courier New"/>
                <a:cs typeface="Courier New"/>
                <a:sym typeface="Courier New"/>
              </a:rPr>
              <a:t>'left'</a:t>
            </a:r>
            <a:r>
              <a:rPr lang="en-GB" sz="937">
                <a:solidFill>
                  <a:srgbClr val="000000"/>
                </a:solidFill>
                <a:highlight>
                  <a:srgbClr val="F7F7F7"/>
                </a:highlight>
                <a:latin typeface="Courier New"/>
                <a:ea typeface="Courier New"/>
                <a:cs typeface="Courier New"/>
                <a:sym typeface="Courier New"/>
              </a:rPr>
              <a:t>)</a:t>
            </a:r>
            <a:endParaRPr sz="937">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SzPts val="275"/>
              <a:buNone/>
            </a:pPr>
            <a:r>
              <a:t/>
            </a:r>
            <a:endParaRPr sz="937">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SzPts val="275"/>
              <a:buNone/>
            </a:pPr>
            <a:r>
              <a:rPr lang="en-GB" sz="937">
                <a:solidFill>
                  <a:srgbClr val="008000"/>
                </a:solidFill>
                <a:highlight>
                  <a:srgbClr val="F7F7F7"/>
                </a:highlight>
                <a:latin typeface="Courier New"/>
                <a:ea typeface="Courier New"/>
                <a:cs typeface="Courier New"/>
                <a:sym typeface="Courier New"/>
              </a:rPr>
              <a:t># Remplacer les étiquettes de l'axe des abscisses</a:t>
            </a:r>
            <a:endParaRPr sz="937">
              <a:solidFill>
                <a:srgbClr val="008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SzPts val="275"/>
              <a:buNone/>
            </a:pPr>
            <a:r>
              <a:rPr lang="en-GB" sz="937">
                <a:solidFill>
                  <a:srgbClr val="000000"/>
                </a:solidFill>
                <a:highlight>
                  <a:srgbClr val="F7F7F7"/>
                </a:highlight>
                <a:latin typeface="Courier New"/>
                <a:ea typeface="Courier New"/>
                <a:cs typeface="Courier New"/>
                <a:sym typeface="Courier New"/>
              </a:rPr>
              <a:t>plt.xticks([</a:t>
            </a:r>
            <a:r>
              <a:rPr lang="en-GB" sz="937">
                <a:solidFill>
                  <a:srgbClr val="116644"/>
                </a:solidFill>
                <a:highlight>
                  <a:srgbClr val="F7F7F7"/>
                </a:highlight>
                <a:latin typeface="Courier New"/>
                <a:ea typeface="Courier New"/>
                <a:cs typeface="Courier New"/>
                <a:sym typeface="Courier New"/>
              </a:rPr>
              <a:t>0</a:t>
            </a:r>
            <a:r>
              <a:rPr lang="en-GB" sz="937">
                <a:solidFill>
                  <a:srgbClr val="000000"/>
                </a:solidFill>
                <a:highlight>
                  <a:srgbClr val="F7F7F7"/>
                </a:highlight>
                <a:latin typeface="Courier New"/>
                <a:ea typeface="Courier New"/>
                <a:cs typeface="Courier New"/>
                <a:sym typeface="Courier New"/>
              </a:rPr>
              <a:t>, </a:t>
            </a:r>
            <a:r>
              <a:rPr lang="en-GB" sz="937">
                <a:solidFill>
                  <a:srgbClr val="116644"/>
                </a:solidFill>
                <a:highlight>
                  <a:srgbClr val="F7F7F7"/>
                </a:highlight>
                <a:latin typeface="Courier New"/>
                <a:ea typeface="Courier New"/>
                <a:cs typeface="Courier New"/>
                <a:sym typeface="Courier New"/>
              </a:rPr>
              <a:t>1</a:t>
            </a:r>
            <a:r>
              <a:rPr lang="en-GB" sz="937">
                <a:solidFill>
                  <a:srgbClr val="000000"/>
                </a:solidFill>
                <a:highlight>
                  <a:srgbClr val="F7F7F7"/>
                </a:highlight>
                <a:latin typeface="Courier New"/>
                <a:ea typeface="Courier New"/>
                <a:cs typeface="Courier New"/>
                <a:sym typeface="Courier New"/>
              </a:rPr>
              <a:t>])</a:t>
            </a:r>
            <a:endParaRPr sz="937">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SzPts val="275"/>
              <a:buNone/>
            </a:pPr>
            <a:r>
              <a:t/>
            </a:r>
            <a:endParaRPr sz="937">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SzPts val="275"/>
              <a:buNone/>
            </a:pPr>
            <a:r>
              <a:rPr lang="en-GB" sz="937">
                <a:solidFill>
                  <a:srgbClr val="008000"/>
                </a:solidFill>
                <a:highlight>
                  <a:srgbClr val="F7F7F7"/>
                </a:highlight>
                <a:latin typeface="Courier New"/>
                <a:ea typeface="Courier New"/>
                <a:cs typeface="Courier New"/>
                <a:sym typeface="Courier New"/>
              </a:rPr>
              <a:t># Ajouter une légende</a:t>
            </a:r>
            <a:endParaRPr sz="937">
              <a:solidFill>
                <a:srgbClr val="008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SzPts val="275"/>
              <a:buNone/>
            </a:pPr>
            <a:r>
              <a:rPr lang="en-GB" sz="937">
                <a:solidFill>
                  <a:srgbClr val="000000"/>
                </a:solidFill>
                <a:highlight>
                  <a:srgbClr val="F7F7F7"/>
                </a:highlight>
                <a:latin typeface="Courier New"/>
                <a:ea typeface="Courier New"/>
                <a:cs typeface="Courier New"/>
                <a:sym typeface="Courier New"/>
              </a:rPr>
              <a:t>plt.legend([</a:t>
            </a:r>
            <a:r>
              <a:rPr lang="en-GB" sz="937">
                <a:solidFill>
                  <a:srgbClr val="A31515"/>
                </a:solidFill>
                <a:highlight>
                  <a:srgbClr val="F7F7F7"/>
                </a:highlight>
                <a:latin typeface="Courier New"/>
                <a:ea typeface="Courier New"/>
                <a:cs typeface="Courier New"/>
                <a:sym typeface="Courier New"/>
              </a:rPr>
              <a:t>'TARGET'</a:t>
            </a:r>
            <a:r>
              <a:rPr lang="en-GB" sz="937">
                <a:solidFill>
                  <a:srgbClr val="000000"/>
                </a:solidFill>
                <a:highlight>
                  <a:srgbClr val="F7F7F7"/>
                </a:highlight>
                <a:latin typeface="Courier New"/>
                <a:ea typeface="Courier New"/>
                <a:cs typeface="Courier New"/>
                <a:sym typeface="Courier New"/>
              </a:rPr>
              <a:t>])</a:t>
            </a:r>
            <a:endParaRPr sz="937">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SzPts val="275"/>
              <a:buNone/>
            </a:pPr>
            <a:r>
              <a:t/>
            </a:r>
            <a:endParaRPr sz="937">
              <a:solidFill>
                <a:srgbClr val="000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SzPts val="275"/>
              <a:buNone/>
            </a:pPr>
            <a:r>
              <a:rPr lang="en-GB" sz="937">
                <a:solidFill>
                  <a:srgbClr val="008000"/>
                </a:solidFill>
                <a:highlight>
                  <a:srgbClr val="F7F7F7"/>
                </a:highlight>
                <a:latin typeface="Courier New"/>
                <a:ea typeface="Courier New"/>
                <a:cs typeface="Courier New"/>
                <a:sym typeface="Courier New"/>
              </a:rPr>
              <a:t># Afficher le graphique</a:t>
            </a:r>
            <a:endParaRPr sz="937">
              <a:solidFill>
                <a:srgbClr val="008000"/>
              </a:solidFill>
              <a:highlight>
                <a:srgbClr val="F7F7F7"/>
              </a:highlight>
              <a:latin typeface="Courier New"/>
              <a:ea typeface="Courier New"/>
              <a:cs typeface="Courier New"/>
              <a:sym typeface="Courier New"/>
            </a:endParaRPr>
          </a:p>
          <a:p>
            <a:pPr indent="0" lvl="0" marL="0" rtl="0" algn="l">
              <a:lnSpc>
                <a:spcPct val="125714"/>
              </a:lnSpc>
              <a:spcBef>
                <a:spcPts val="0"/>
              </a:spcBef>
              <a:spcAft>
                <a:spcPts val="0"/>
              </a:spcAft>
              <a:buSzPts val="275"/>
              <a:buNone/>
            </a:pPr>
            <a:r>
              <a:rPr lang="en-GB" sz="937">
                <a:solidFill>
                  <a:srgbClr val="000000"/>
                </a:solidFill>
                <a:highlight>
                  <a:srgbClr val="F7F7F7"/>
                </a:highlight>
                <a:latin typeface="Courier New"/>
                <a:ea typeface="Courier New"/>
                <a:cs typeface="Courier New"/>
                <a:sym typeface="Courier New"/>
              </a:rPr>
              <a:t>plt.show()</a:t>
            </a:r>
            <a:endParaRPr sz="937">
              <a:solidFill>
                <a:srgbClr val="000000"/>
              </a:solidFill>
              <a:highlight>
                <a:srgbClr val="F7F7F7"/>
              </a:highlight>
              <a:latin typeface="Courier New"/>
              <a:ea typeface="Courier New"/>
              <a:cs typeface="Courier New"/>
              <a:sym typeface="Courier New"/>
            </a:endParaRPr>
          </a:p>
          <a:p>
            <a:pPr indent="0" lvl="0" marL="0" rtl="0" algn="l">
              <a:lnSpc>
                <a:spcPct val="105000"/>
              </a:lnSpc>
              <a:spcBef>
                <a:spcPts val="0"/>
              </a:spcBef>
              <a:spcAft>
                <a:spcPts val="1200"/>
              </a:spcAft>
              <a:buSzPts val="275"/>
              <a:buNone/>
            </a:pPr>
            <a:r>
              <a:t/>
            </a:r>
            <a:endParaRPr sz="425"/>
          </a:p>
        </p:txBody>
      </p:sp>
      <p:sp>
        <p:nvSpPr>
          <p:cNvPr id="106" name="Google Shape;106;p19"/>
          <p:cNvSpPr txBox="1"/>
          <p:nvPr>
            <p:ph idx="2" type="body"/>
          </p:nvPr>
        </p:nvSpPr>
        <p:spPr>
          <a:xfrm>
            <a:off x="4238775" y="3956150"/>
            <a:ext cx="4668300" cy="109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b="1" lang="en-GB"/>
              <a:t>Intreprétation :</a:t>
            </a:r>
            <a:r>
              <a:rPr lang="en-GB"/>
              <a:t>  </a:t>
            </a:r>
            <a:r>
              <a:rPr lang="en-GB"/>
              <a:t>À partir de ce graphique, nous constatons qu'il s'agit d'un problème de déséquilibre des classes. Il y a beaucoup plus de prêts qui ont été remboursés à temps que de prêts qui n'ont pas été remboursés. Une fois que nous utilisons des modèles d'apprentissage automatique plus sophistiqués, nous pouvons pondérer les classes en fonction de leur représentation dans les données pour refléter ce déséquilibre.</a:t>
            </a:r>
            <a:endParaRPr/>
          </a:p>
        </p:txBody>
      </p:sp>
      <p:sp>
        <p:nvSpPr>
          <p:cNvPr id="107" name="Google Shape;107;p19"/>
          <p:cNvSpPr txBox="1"/>
          <p:nvPr/>
        </p:nvSpPr>
        <p:spPr>
          <a:xfrm>
            <a:off x="311725" y="1281513"/>
            <a:ext cx="85206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212121"/>
                </a:solidFill>
                <a:highlight>
                  <a:srgbClr val="FFFFFF"/>
                </a:highlight>
                <a:latin typeface="Roboto"/>
                <a:ea typeface="Roboto"/>
                <a:cs typeface="Roboto"/>
                <a:sym typeface="Roboto"/>
              </a:rPr>
              <a:t>La cible est ce que l'on nous demande de prédire : soit un 0 indiquant que le prêt a été remboursé à temps, soit un 1 indiquant que le client a rencontré des difficultés de paiement. Nous pouvons d'abord examiner le nombre de prêts tombant dans chaque catégorie.</a:t>
            </a:r>
            <a:endParaRPr sz="1200">
              <a:solidFill>
                <a:schemeClr val="dk2"/>
              </a:solidFill>
              <a:latin typeface="Roboto"/>
              <a:ea typeface="Roboto"/>
              <a:cs typeface="Roboto"/>
              <a:sym typeface="Roboto"/>
            </a:endParaRPr>
          </a:p>
        </p:txBody>
      </p:sp>
      <p:pic>
        <p:nvPicPr>
          <p:cNvPr id="108" name="Google Shape;108;p19"/>
          <p:cNvPicPr preferRelativeResize="0"/>
          <p:nvPr/>
        </p:nvPicPr>
        <p:blipFill>
          <a:blip r:embed="rId3">
            <a:alphaModFix/>
          </a:blip>
          <a:stretch>
            <a:fillRect/>
          </a:stretch>
        </p:blipFill>
        <p:spPr>
          <a:xfrm>
            <a:off x="416425" y="2200825"/>
            <a:ext cx="1654625" cy="415775"/>
          </a:xfrm>
          <a:prstGeom prst="rect">
            <a:avLst/>
          </a:prstGeom>
          <a:noFill/>
          <a:ln>
            <a:noFill/>
          </a:ln>
        </p:spPr>
      </p:pic>
      <p:pic>
        <p:nvPicPr>
          <p:cNvPr id="109" name="Google Shape;109;p19"/>
          <p:cNvPicPr preferRelativeResize="0"/>
          <p:nvPr/>
        </p:nvPicPr>
        <p:blipFill>
          <a:blip r:embed="rId4">
            <a:alphaModFix/>
          </a:blip>
          <a:stretch>
            <a:fillRect/>
          </a:stretch>
        </p:blipFill>
        <p:spPr>
          <a:xfrm>
            <a:off x="4762250" y="1819725"/>
            <a:ext cx="3114099" cy="213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2.1.2 Valeurs manquantes</a:t>
            </a:r>
            <a:endParaRPr/>
          </a:p>
        </p:txBody>
      </p:sp>
      <p:sp>
        <p:nvSpPr>
          <p:cNvPr id="115" name="Google Shape;115;p20"/>
          <p:cNvSpPr txBox="1"/>
          <p:nvPr>
            <p:ph idx="1" type="body"/>
          </p:nvPr>
        </p:nvSpPr>
        <p:spPr>
          <a:xfrm>
            <a:off x="104675" y="1540050"/>
            <a:ext cx="4206900" cy="3603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650">
                <a:solidFill>
                  <a:srgbClr val="008000"/>
                </a:solidFill>
                <a:highlight>
                  <a:srgbClr val="F7F7F7"/>
                </a:highlight>
                <a:latin typeface="Courier New"/>
                <a:ea typeface="Courier New"/>
                <a:cs typeface="Courier New"/>
                <a:sym typeface="Courier New"/>
              </a:rPr>
              <a:t># Fonction pour calculer les valeurs manquantes par colonne</a:t>
            </a:r>
            <a:endParaRPr sz="6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FF"/>
                </a:solidFill>
                <a:highlight>
                  <a:srgbClr val="F7F7F7"/>
                </a:highlight>
                <a:latin typeface="Courier New"/>
                <a:ea typeface="Courier New"/>
                <a:cs typeface="Courier New"/>
                <a:sym typeface="Courier New"/>
              </a:rPr>
              <a:t>def</a:t>
            </a:r>
            <a:r>
              <a:rPr lang="en-GB" sz="650">
                <a:solidFill>
                  <a:srgbClr val="000000"/>
                </a:solidFill>
                <a:highlight>
                  <a:srgbClr val="F7F7F7"/>
                </a:highlight>
                <a:latin typeface="Courier New"/>
                <a:ea typeface="Courier New"/>
                <a:cs typeface="Courier New"/>
                <a:sym typeface="Courier New"/>
              </a:rPr>
              <a:t> </a:t>
            </a:r>
            <a:r>
              <a:rPr lang="en-GB" sz="650">
                <a:solidFill>
                  <a:srgbClr val="795E26"/>
                </a:solidFill>
                <a:highlight>
                  <a:srgbClr val="F7F7F7"/>
                </a:highlight>
                <a:latin typeface="Courier New"/>
                <a:ea typeface="Courier New"/>
                <a:cs typeface="Courier New"/>
                <a:sym typeface="Courier New"/>
              </a:rPr>
              <a:t>tableau_valeurs_manquantes</a:t>
            </a:r>
            <a:r>
              <a:rPr lang="en-GB" sz="650">
                <a:solidFill>
                  <a:srgbClr val="000000"/>
                </a:solidFill>
                <a:highlight>
                  <a:srgbClr val="F7F7F7"/>
                </a:highlight>
                <a:latin typeface="Courier New"/>
                <a:ea typeface="Courier New"/>
                <a:cs typeface="Courier New"/>
                <a:sym typeface="Courier New"/>
              </a:rPr>
              <a:t>(</a:t>
            </a:r>
            <a:r>
              <a:rPr lang="en-GB" sz="650">
                <a:solidFill>
                  <a:srgbClr val="001080"/>
                </a:solidFill>
                <a:highlight>
                  <a:srgbClr val="F7F7F7"/>
                </a:highlight>
                <a:latin typeface="Courier New"/>
                <a:ea typeface="Courier New"/>
                <a:cs typeface="Courier New"/>
                <a:sym typeface="Courier New"/>
              </a:rPr>
              <a:t>df</a:t>
            </a:r>
            <a:r>
              <a:rPr lang="en-GB" sz="650">
                <a:solidFill>
                  <a:srgbClr val="000000"/>
                </a:solidFill>
                <a:highlight>
                  <a:srgbClr val="F7F7F7"/>
                </a:highlight>
                <a:latin typeface="Courier New"/>
                <a:ea typeface="Courier New"/>
                <a:cs typeface="Courier New"/>
                <a:sym typeface="Courier New"/>
              </a:rPr>
              <a:t>):</a:t>
            </a:r>
            <a:endParaRPr sz="6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a:t>
            </a:r>
            <a:r>
              <a:rPr lang="en-GB" sz="650">
                <a:solidFill>
                  <a:srgbClr val="008000"/>
                </a:solidFill>
                <a:highlight>
                  <a:srgbClr val="F7F7F7"/>
                </a:highlight>
                <a:latin typeface="Courier New"/>
                <a:ea typeface="Courier New"/>
                <a:cs typeface="Courier New"/>
                <a:sym typeface="Courier New"/>
              </a:rPr>
              <a:t># Total des valeurs manquantes</a:t>
            </a:r>
            <a:endParaRPr sz="6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val_manquantes = df.isnull().</a:t>
            </a:r>
            <a:r>
              <a:rPr lang="en-GB" sz="650">
                <a:solidFill>
                  <a:srgbClr val="795E26"/>
                </a:solidFill>
                <a:highlight>
                  <a:srgbClr val="F7F7F7"/>
                </a:highlight>
                <a:latin typeface="Courier New"/>
                <a:ea typeface="Courier New"/>
                <a:cs typeface="Courier New"/>
                <a:sym typeface="Courier New"/>
              </a:rPr>
              <a:t>sum</a:t>
            </a:r>
            <a:r>
              <a:rPr lang="en-GB" sz="650">
                <a:solidFill>
                  <a:srgbClr val="000000"/>
                </a:solidFill>
                <a:highlight>
                  <a:srgbClr val="F7F7F7"/>
                </a:highlight>
                <a:latin typeface="Courier New"/>
                <a:ea typeface="Courier New"/>
                <a:cs typeface="Courier New"/>
                <a:sym typeface="Courier New"/>
              </a:rPr>
              <a:t>()</a:t>
            </a:r>
            <a:endParaRPr sz="6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a:t>
            </a:r>
            <a:r>
              <a:rPr lang="en-GB" sz="650">
                <a:solidFill>
                  <a:srgbClr val="008000"/>
                </a:solidFill>
                <a:highlight>
                  <a:srgbClr val="F7F7F7"/>
                </a:highlight>
                <a:latin typeface="Courier New"/>
                <a:ea typeface="Courier New"/>
                <a:cs typeface="Courier New"/>
                <a:sym typeface="Courier New"/>
              </a:rPr>
              <a:t># Pourcentage de valeurs manquantes</a:t>
            </a:r>
            <a:endParaRPr sz="6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pourcentage_val_manquantes = </a:t>
            </a:r>
            <a:r>
              <a:rPr lang="en-GB" sz="650">
                <a:solidFill>
                  <a:srgbClr val="116644"/>
                </a:solidFill>
                <a:highlight>
                  <a:srgbClr val="F7F7F7"/>
                </a:highlight>
                <a:latin typeface="Courier New"/>
                <a:ea typeface="Courier New"/>
                <a:cs typeface="Courier New"/>
                <a:sym typeface="Courier New"/>
              </a:rPr>
              <a:t>100</a:t>
            </a:r>
            <a:r>
              <a:rPr lang="en-GB" sz="650">
                <a:solidFill>
                  <a:srgbClr val="000000"/>
                </a:solidFill>
                <a:highlight>
                  <a:srgbClr val="F7F7F7"/>
                </a:highlight>
                <a:latin typeface="Courier New"/>
                <a:ea typeface="Courier New"/>
                <a:cs typeface="Courier New"/>
                <a:sym typeface="Courier New"/>
              </a:rPr>
              <a:t> * df.isnull().</a:t>
            </a:r>
            <a:r>
              <a:rPr lang="en-GB" sz="650">
                <a:solidFill>
                  <a:srgbClr val="795E26"/>
                </a:solidFill>
                <a:highlight>
                  <a:srgbClr val="F7F7F7"/>
                </a:highlight>
                <a:latin typeface="Courier New"/>
                <a:ea typeface="Courier New"/>
                <a:cs typeface="Courier New"/>
                <a:sym typeface="Courier New"/>
              </a:rPr>
              <a:t>sum</a:t>
            </a:r>
            <a:r>
              <a:rPr lang="en-GB" sz="650">
                <a:solidFill>
                  <a:srgbClr val="000000"/>
                </a:solidFill>
                <a:highlight>
                  <a:srgbClr val="F7F7F7"/>
                </a:highlight>
                <a:latin typeface="Courier New"/>
                <a:ea typeface="Courier New"/>
                <a:cs typeface="Courier New"/>
                <a:sym typeface="Courier New"/>
              </a:rPr>
              <a:t>() / </a:t>
            </a:r>
            <a:r>
              <a:rPr lang="en-GB" sz="650">
                <a:solidFill>
                  <a:srgbClr val="795E26"/>
                </a:solidFill>
                <a:highlight>
                  <a:srgbClr val="F7F7F7"/>
                </a:highlight>
                <a:latin typeface="Courier New"/>
                <a:ea typeface="Courier New"/>
                <a:cs typeface="Courier New"/>
                <a:sym typeface="Courier New"/>
              </a:rPr>
              <a:t>len</a:t>
            </a:r>
            <a:r>
              <a:rPr lang="en-GB" sz="650">
                <a:solidFill>
                  <a:srgbClr val="000000"/>
                </a:solidFill>
                <a:highlight>
                  <a:srgbClr val="F7F7F7"/>
                </a:highlight>
                <a:latin typeface="Courier New"/>
                <a:ea typeface="Courier New"/>
                <a:cs typeface="Courier New"/>
                <a:sym typeface="Courier New"/>
              </a:rPr>
              <a:t>(df)</a:t>
            </a:r>
            <a:endParaRPr sz="6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a:t>
            </a:r>
            <a:r>
              <a:rPr lang="en-GB" sz="650">
                <a:solidFill>
                  <a:srgbClr val="008000"/>
                </a:solidFill>
                <a:highlight>
                  <a:srgbClr val="F7F7F7"/>
                </a:highlight>
                <a:latin typeface="Courier New"/>
                <a:ea typeface="Courier New"/>
                <a:cs typeface="Courier New"/>
                <a:sym typeface="Courier New"/>
              </a:rPr>
              <a:t># Créer un tableau avec les résultats</a:t>
            </a:r>
            <a:endParaRPr sz="6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tableau_val_manquantes = pd.concat([val_manquantes, pourcentage_val_manquantes], axis=</a:t>
            </a:r>
            <a:r>
              <a:rPr lang="en-GB" sz="650">
                <a:solidFill>
                  <a:srgbClr val="116644"/>
                </a:solidFill>
                <a:highlight>
                  <a:srgbClr val="F7F7F7"/>
                </a:highlight>
                <a:latin typeface="Courier New"/>
                <a:ea typeface="Courier New"/>
                <a:cs typeface="Courier New"/>
                <a:sym typeface="Courier New"/>
              </a:rPr>
              <a:t>1</a:t>
            </a:r>
            <a:r>
              <a:rPr lang="en-GB" sz="650">
                <a:solidFill>
                  <a:srgbClr val="000000"/>
                </a:solidFill>
                <a:highlight>
                  <a:srgbClr val="F7F7F7"/>
                </a:highlight>
                <a:latin typeface="Courier New"/>
                <a:ea typeface="Courier New"/>
                <a:cs typeface="Courier New"/>
                <a:sym typeface="Courier New"/>
              </a:rPr>
              <a:t>)</a:t>
            </a:r>
            <a:endParaRPr sz="6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a:t>
            </a:r>
            <a:r>
              <a:rPr lang="en-GB" sz="650">
                <a:solidFill>
                  <a:srgbClr val="008000"/>
                </a:solidFill>
                <a:highlight>
                  <a:srgbClr val="F7F7F7"/>
                </a:highlight>
                <a:latin typeface="Courier New"/>
                <a:ea typeface="Courier New"/>
                <a:cs typeface="Courier New"/>
                <a:sym typeface="Courier New"/>
              </a:rPr>
              <a:t># Renommer les colonnes</a:t>
            </a:r>
            <a:endParaRPr sz="6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tableau_val_manquantes_colonnes_renomme = tableau_val_manquantes.rename(</a:t>
            </a:r>
            <a:endParaRPr sz="6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columns</a:t>
            </a:r>
            <a:r>
              <a:rPr lang="en-GB" sz="650">
                <a:solidFill>
                  <a:srgbClr val="000000"/>
                </a:solidFill>
                <a:highlight>
                  <a:srgbClr val="F7F7F7"/>
                </a:highlight>
                <a:latin typeface="Courier New"/>
                <a:ea typeface="Courier New"/>
                <a:cs typeface="Courier New"/>
                <a:sym typeface="Courier New"/>
              </a:rPr>
              <a:t> </a:t>
            </a:r>
            <a:r>
              <a:rPr lang="en-GB" sz="650">
                <a:solidFill>
                  <a:srgbClr val="000000"/>
                </a:solidFill>
                <a:highlight>
                  <a:srgbClr val="F7F7F7"/>
                </a:highlight>
                <a:latin typeface="Courier New"/>
                <a:ea typeface="Courier New"/>
                <a:cs typeface="Courier New"/>
                <a:sym typeface="Courier New"/>
              </a:rPr>
              <a:t>= {</a:t>
            </a:r>
            <a:r>
              <a:rPr lang="en-GB" sz="650">
                <a:solidFill>
                  <a:srgbClr val="116644"/>
                </a:solidFill>
                <a:highlight>
                  <a:srgbClr val="F7F7F7"/>
                </a:highlight>
                <a:latin typeface="Courier New"/>
                <a:ea typeface="Courier New"/>
                <a:cs typeface="Courier New"/>
                <a:sym typeface="Courier New"/>
              </a:rPr>
              <a:t>0</a:t>
            </a:r>
            <a:r>
              <a:rPr lang="en-GB" sz="650">
                <a:solidFill>
                  <a:srgbClr val="000000"/>
                </a:solidFill>
                <a:highlight>
                  <a:srgbClr val="F7F7F7"/>
                </a:highlight>
                <a:latin typeface="Courier New"/>
                <a:ea typeface="Courier New"/>
                <a:cs typeface="Courier New"/>
                <a:sym typeface="Courier New"/>
              </a:rPr>
              <a:t> : </a:t>
            </a:r>
            <a:r>
              <a:rPr lang="en-GB" sz="650">
                <a:solidFill>
                  <a:srgbClr val="A31515"/>
                </a:solidFill>
                <a:highlight>
                  <a:srgbClr val="F7F7F7"/>
                </a:highlight>
                <a:latin typeface="Courier New"/>
                <a:ea typeface="Courier New"/>
                <a:cs typeface="Courier New"/>
                <a:sym typeface="Courier New"/>
              </a:rPr>
              <a:t>'Valeurs Manquantes'</a:t>
            </a:r>
            <a:r>
              <a:rPr lang="en-GB" sz="650">
                <a:solidFill>
                  <a:srgbClr val="000000"/>
                </a:solidFill>
                <a:highlight>
                  <a:srgbClr val="F7F7F7"/>
                </a:highlight>
                <a:latin typeface="Courier New"/>
                <a:ea typeface="Courier New"/>
                <a:cs typeface="Courier New"/>
                <a:sym typeface="Courier New"/>
              </a:rPr>
              <a:t>, </a:t>
            </a:r>
            <a:r>
              <a:rPr lang="en-GB" sz="650">
                <a:solidFill>
                  <a:srgbClr val="116644"/>
                </a:solidFill>
                <a:highlight>
                  <a:srgbClr val="F7F7F7"/>
                </a:highlight>
                <a:latin typeface="Courier New"/>
                <a:ea typeface="Courier New"/>
                <a:cs typeface="Courier New"/>
                <a:sym typeface="Courier New"/>
              </a:rPr>
              <a:t>1</a:t>
            </a:r>
            <a:r>
              <a:rPr lang="en-GB" sz="650">
                <a:solidFill>
                  <a:srgbClr val="000000"/>
                </a:solidFill>
                <a:highlight>
                  <a:srgbClr val="F7F7F7"/>
                </a:highlight>
                <a:latin typeface="Courier New"/>
                <a:ea typeface="Courier New"/>
                <a:cs typeface="Courier New"/>
                <a:sym typeface="Courier New"/>
              </a:rPr>
              <a:t> : </a:t>
            </a:r>
            <a:r>
              <a:rPr lang="en-GB" sz="650">
                <a:solidFill>
                  <a:srgbClr val="A31515"/>
                </a:solidFill>
                <a:highlight>
                  <a:srgbClr val="F7F7F7"/>
                </a:highlight>
                <a:latin typeface="Courier New"/>
                <a:ea typeface="Courier New"/>
                <a:cs typeface="Courier New"/>
                <a:sym typeface="Courier New"/>
              </a:rPr>
              <a:t>'% du Total des Valeurs'</a:t>
            </a:r>
            <a:r>
              <a:rPr lang="en-GB" sz="650">
                <a:solidFill>
                  <a:srgbClr val="000000"/>
                </a:solidFill>
                <a:highlight>
                  <a:srgbClr val="F7F7F7"/>
                </a:highlight>
                <a:latin typeface="Courier New"/>
                <a:ea typeface="Courier New"/>
                <a:cs typeface="Courier New"/>
                <a:sym typeface="Courier New"/>
              </a:rPr>
              <a:t>})</a:t>
            </a:r>
            <a:endParaRPr sz="6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a:t>
            </a:r>
            <a:r>
              <a:rPr lang="en-GB" sz="650">
                <a:solidFill>
                  <a:srgbClr val="008000"/>
                </a:solidFill>
                <a:highlight>
                  <a:srgbClr val="F7F7F7"/>
                </a:highlight>
                <a:latin typeface="Courier New"/>
                <a:ea typeface="Courier New"/>
                <a:cs typeface="Courier New"/>
                <a:sym typeface="Courier New"/>
              </a:rPr>
              <a:t># Trier le tableau par pourcentage de valeurs manquantes de manière décroissante</a:t>
            </a:r>
            <a:endParaRPr sz="6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tableau_val_manquantes_colonnes_renomme = tableau_val_manquantes_colonnes_renomme[</a:t>
            </a:r>
            <a:endParaRPr sz="6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tableau_val_manquantes_colonnes_renomme.iloc[:,</a:t>
            </a:r>
            <a:r>
              <a:rPr lang="en-GB" sz="650">
                <a:solidFill>
                  <a:srgbClr val="116644"/>
                </a:solidFill>
                <a:highlight>
                  <a:srgbClr val="F7F7F7"/>
                </a:highlight>
                <a:latin typeface="Courier New"/>
                <a:ea typeface="Courier New"/>
                <a:cs typeface="Courier New"/>
                <a:sym typeface="Courier New"/>
              </a:rPr>
              <a:t>1</a:t>
            </a:r>
            <a:r>
              <a:rPr lang="en-GB" sz="650">
                <a:solidFill>
                  <a:srgbClr val="000000"/>
                </a:solidFill>
                <a:highlight>
                  <a:srgbClr val="F7F7F7"/>
                </a:highlight>
                <a:latin typeface="Courier New"/>
                <a:ea typeface="Courier New"/>
                <a:cs typeface="Courier New"/>
                <a:sym typeface="Courier New"/>
              </a:rPr>
              <a:t>] != </a:t>
            </a:r>
            <a:r>
              <a:rPr lang="en-GB" sz="650">
                <a:solidFill>
                  <a:srgbClr val="116644"/>
                </a:solidFill>
                <a:highlight>
                  <a:srgbClr val="F7F7F7"/>
                </a:highlight>
                <a:latin typeface="Courier New"/>
                <a:ea typeface="Courier New"/>
                <a:cs typeface="Courier New"/>
                <a:sym typeface="Courier New"/>
              </a:rPr>
              <a:t>0</a:t>
            </a:r>
            <a:r>
              <a:rPr lang="en-GB" sz="650">
                <a:solidFill>
                  <a:srgbClr val="000000"/>
                </a:solidFill>
                <a:highlight>
                  <a:srgbClr val="F7F7F7"/>
                </a:highlight>
                <a:latin typeface="Courier New"/>
                <a:ea typeface="Courier New"/>
                <a:cs typeface="Courier New"/>
                <a:sym typeface="Courier New"/>
              </a:rPr>
              <a:t>].sort_values(</a:t>
            </a:r>
            <a:endParaRPr sz="6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a:t>
            </a:r>
            <a:r>
              <a:rPr lang="en-GB" sz="650">
                <a:solidFill>
                  <a:srgbClr val="A31515"/>
                </a:solidFill>
                <a:highlight>
                  <a:srgbClr val="F7F7F7"/>
                </a:highlight>
                <a:latin typeface="Courier New"/>
                <a:ea typeface="Courier New"/>
                <a:cs typeface="Courier New"/>
                <a:sym typeface="Courier New"/>
              </a:rPr>
              <a:t>'% du Total des Valeurs'</a:t>
            </a:r>
            <a:r>
              <a:rPr lang="en-GB" sz="650">
                <a:solidFill>
                  <a:srgbClr val="000000"/>
                </a:solidFill>
                <a:highlight>
                  <a:srgbClr val="F7F7F7"/>
                </a:highlight>
                <a:latin typeface="Courier New"/>
                <a:ea typeface="Courier New"/>
                <a:cs typeface="Courier New"/>
                <a:sym typeface="Courier New"/>
              </a:rPr>
              <a:t>, ascending=</a:t>
            </a:r>
            <a:r>
              <a:rPr lang="en-GB" sz="650">
                <a:solidFill>
                  <a:srgbClr val="0000FF"/>
                </a:solidFill>
                <a:highlight>
                  <a:srgbClr val="F7F7F7"/>
                </a:highlight>
                <a:latin typeface="Courier New"/>
                <a:ea typeface="Courier New"/>
                <a:cs typeface="Courier New"/>
                <a:sym typeface="Courier New"/>
              </a:rPr>
              <a:t>False</a:t>
            </a:r>
            <a:r>
              <a:rPr lang="en-GB" sz="650">
                <a:solidFill>
                  <a:srgbClr val="000000"/>
                </a:solidFill>
                <a:highlight>
                  <a:srgbClr val="F7F7F7"/>
                </a:highlight>
                <a:latin typeface="Courier New"/>
                <a:ea typeface="Courier New"/>
                <a:cs typeface="Courier New"/>
                <a:sym typeface="Courier New"/>
              </a:rPr>
              <a:t>).</a:t>
            </a:r>
            <a:r>
              <a:rPr lang="en-GB" sz="650">
                <a:solidFill>
                  <a:srgbClr val="795E26"/>
                </a:solidFill>
                <a:highlight>
                  <a:srgbClr val="F7F7F7"/>
                </a:highlight>
                <a:latin typeface="Courier New"/>
                <a:ea typeface="Courier New"/>
                <a:cs typeface="Courier New"/>
                <a:sym typeface="Courier New"/>
              </a:rPr>
              <a:t>round</a:t>
            </a:r>
            <a:r>
              <a:rPr lang="en-GB" sz="650">
                <a:solidFill>
                  <a:srgbClr val="000000"/>
                </a:solidFill>
                <a:highlight>
                  <a:srgbClr val="F7F7F7"/>
                </a:highlight>
                <a:latin typeface="Courier New"/>
                <a:ea typeface="Courier New"/>
                <a:cs typeface="Courier New"/>
                <a:sym typeface="Courier New"/>
              </a:rPr>
              <a:t>(</a:t>
            </a:r>
            <a:r>
              <a:rPr lang="en-GB" sz="650">
                <a:solidFill>
                  <a:srgbClr val="116644"/>
                </a:solidFill>
                <a:highlight>
                  <a:srgbClr val="F7F7F7"/>
                </a:highlight>
                <a:latin typeface="Courier New"/>
                <a:ea typeface="Courier New"/>
                <a:cs typeface="Courier New"/>
                <a:sym typeface="Courier New"/>
              </a:rPr>
              <a:t>1</a:t>
            </a:r>
            <a:r>
              <a:rPr lang="en-GB" sz="650">
                <a:solidFill>
                  <a:srgbClr val="000000"/>
                </a:solidFill>
                <a:highlight>
                  <a:srgbClr val="F7F7F7"/>
                </a:highlight>
                <a:latin typeface="Courier New"/>
                <a:ea typeface="Courier New"/>
                <a:cs typeface="Courier New"/>
                <a:sym typeface="Courier New"/>
              </a:rPr>
              <a:t>)</a:t>
            </a:r>
            <a:endParaRPr sz="6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a:t>
            </a:r>
            <a:r>
              <a:rPr lang="en-GB" sz="650">
                <a:solidFill>
                  <a:srgbClr val="008000"/>
                </a:solidFill>
                <a:highlight>
                  <a:srgbClr val="F7F7F7"/>
                </a:highlight>
                <a:latin typeface="Courier New"/>
                <a:ea typeface="Courier New"/>
                <a:cs typeface="Courier New"/>
                <a:sym typeface="Courier New"/>
              </a:rPr>
              <a:t># Afficher quelques informations récapitulatives</a:t>
            </a:r>
            <a:endParaRPr sz="6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print (</a:t>
            </a:r>
            <a:r>
              <a:rPr lang="en-GB" sz="650">
                <a:solidFill>
                  <a:srgbClr val="A31515"/>
                </a:solidFill>
                <a:highlight>
                  <a:srgbClr val="F7F7F7"/>
                </a:highlight>
                <a:latin typeface="Courier New"/>
                <a:ea typeface="Courier New"/>
                <a:cs typeface="Courier New"/>
                <a:sym typeface="Courier New"/>
              </a:rPr>
              <a:t>"Votre dataframe sélectionné a "</a:t>
            </a:r>
            <a:r>
              <a:rPr lang="en-GB" sz="650">
                <a:solidFill>
                  <a:srgbClr val="000000"/>
                </a:solidFill>
                <a:highlight>
                  <a:srgbClr val="F7F7F7"/>
                </a:highlight>
                <a:latin typeface="Courier New"/>
                <a:ea typeface="Courier New"/>
                <a:cs typeface="Courier New"/>
                <a:sym typeface="Courier New"/>
              </a:rPr>
              <a:t> + </a:t>
            </a:r>
            <a:r>
              <a:rPr lang="en-GB" sz="650">
                <a:solidFill>
                  <a:srgbClr val="257693"/>
                </a:solidFill>
                <a:highlight>
                  <a:srgbClr val="F7F7F7"/>
                </a:highlight>
                <a:latin typeface="Courier New"/>
                <a:ea typeface="Courier New"/>
                <a:cs typeface="Courier New"/>
                <a:sym typeface="Courier New"/>
              </a:rPr>
              <a:t>str</a:t>
            </a:r>
            <a:r>
              <a:rPr lang="en-GB" sz="650">
                <a:solidFill>
                  <a:srgbClr val="000000"/>
                </a:solidFill>
                <a:highlight>
                  <a:srgbClr val="F7F7F7"/>
                </a:highlight>
                <a:latin typeface="Courier New"/>
                <a:ea typeface="Courier New"/>
                <a:cs typeface="Courier New"/>
                <a:sym typeface="Courier New"/>
              </a:rPr>
              <a:t>(df.shape[</a:t>
            </a:r>
            <a:r>
              <a:rPr lang="en-GB" sz="650">
                <a:solidFill>
                  <a:srgbClr val="116644"/>
                </a:solidFill>
                <a:highlight>
                  <a:srgbClr val="F7F7F7"/>
                </a:highlight>
                <a:latin typeface="Courier New"/>
                <a:ea typeface="Courier New"/>
                <a:cs typeface="Courier New"/>
                <a:sym typeface="Courier New"/>
              </a:rPr>
              <a:t>1</a:t>
            </a:r>
            <a:r>
              <a:rPr lang="en-GB" sz="650">
                <a:solidFill>
                  <a:srgbClr val="000000"/>
                </a:solidFill>
                <a:highlight>
                  <a:srgbClr val="F7F7F7"/>
                </a:highlight>
                <a:latin typeface="Courier New"/>
                <a:ea typeface="Courier New"/>
                <a:cs typeface="Courier New"/>
                <a:sym typeface="Courier New"/>
              </a:rPr>
              <a:t>]) + </a:t>
            </a:r>
            <a:r>
              <a:rPr lang="en-GB" sz="650">
                <a:solidFill>
                  <a:srgbClr val="A31515"/>
                </a:solidFill>
                <a:highlight>
                  <a:srgbClr val="F7F7F7"/>
                </a:highlight>
                <a:latin typeface="Courier New"/>
                <a:ea typeface="Courier New"/>
                <a:cs typeface="Courier New"/>
                <a:sym typeface="Courier New"/>
              </a:rPr>
              <a:t>" colonnes.\n"</a:t>
            </a:r>
            <a:endParaRPr sz="6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a:t>
            </a:r>
            <a:r>
              <a:rPr lang="en-GB" sz="650">
                <a:solidFill>
                  <a:srgbClr val="A31515"/>
                </a:solidFill>
                <a:highlight>
                  <a:srgbClr val="F7F7F7"/>
                </a:highlight>
                <a:latin typeface="Courier New"/>
                <a:ea typeface="Courier New"/>
                <a:cs typeface="Courier New"/>
                <a:sym typeface="Courier New"/>
              </a:rPr>
              <a:t>"Il y a "</a:t>
            </a:r>
            <a:r>
              <a:rPr lang="en-GB" sz="650">
                <a:solidFill>
                  <a:srgbClr val="000000"/>
                </a:solidFill>
                <a:highlight>
                  <a:srgbClr val="F7F7F7"/>
                </a:highlight>
                <a:latin typeface="Courier New"/>
                <a:ea typeface="Courier New"/>
                <a:cs typeface="Courier New"/>
                <a:sym typeface="Courier New"/>
              </a:rPr>
              <a:t> + </a:t>
            </a:r>
            <a:r>
              <a:rPr lang="en-GB" sz="650">
                <a:solidFill>
                  <a:srgbClr val="257693"/>
                </a:solidFill>
                <a:highlight>
                  <a:srgbClr val="F7F7F7"/>
                </a:highlight>
                <a:latin typeface="Courier New"/>
                <a:ea typeface="Courier New"/>
                <a:cs typeface="Courier New"/>
                <a:sym typeface="Courier New"/>
              </a:rPr>
              <a:t>str</a:t>
            </a:r>
            <a:r>
              <a:rPr lang="en-GB" sz="650">
                <a:solidFill>
                  <a:srgbClr val="000000"/>
                </a:solidFill>
                <a:highlight>
                  <a:srgbClr val="F7F7F7"/>
                </a:highlight>
                <a:latin typeface="Courier New"/>
                <a:ea typeface="Courier New"/>
                <a:cs typeface="Courier New"/>
                <a:sym typeface="Courier New"/>
              </a:rPr>
              <a:t>(tableau_val_manquantes_colonnes_renomme.shape[</a:t>
            </a:r>
            <a:r>
              <a:rPr lang="en-GB" sz="650">
                <a:solidFill>
                  <a:srgbClr val="116644"/>
                </a:solidFill>
                <a:highlight>
                  <a:srgbClr val="F7F7F7"/>
                </a:highlight>
                <a:latin typeface="Courier New"/>
                <a:ea typeface="Courier New"/>
                <a:cs typeface="Courier New"/>
                <a:sym typeface="Courier New"/>
              </a:rPr>
              <a:t>0</a:t>
            </a:r>
            <a:r>
              <a:rPr lang="en-GB" sz="650">
                <a:solidFill>
                  <a:srgbClr val="000000"/>
                </a:solidFill>
                <a:highlight>
                  <a:srgbClr val="F7F7F7"/>
                </a:highlight>
                <a:latin typeface="Courier New"/>
                <a:ea typeface="Courier New"/>
                <a:cs typeface="Courier New"/>
                <a:sym typeface="Courier New"/>
              </a:rPr>
              <a:t>]) +</a:t>
            </a:r>
            <a:endParaRPr sz="6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a:t>
            </a:r>
            <a:r>
              <a:rPr lang="en-GB" sz="650">
                <a:solidFill>
                  <a:srgbClr val="A31515"/>
                </a:solidFill>
                <a:highlight>
                  <a:srgbClr val="F7F7F7"/>
                </a:highlight>
                <a:latin typeface="Courier New"/>
                <a:ea typeface="Courier New"/>
                <a:cs typeface="Courier New"/>
                <a:sym typeface="Courier New"/>
              </a:rPr>
              <a:t>" colonnes qui ont des valeurs manquantes."</a:t>
            </a:r>
            <a:r>
              <a:rPr lang="en-GB" sz="650">
                <a:solidFill>
                  <a:srgbClr val="000000"/>
                </a:solidFill>
                <a:highlight>
                  <a:srgbClr val="F7F7F7"/>
                </a:highlight>
                <a:latin typeface="Courier New"/>
                <a:ea typeface="Courier New"/>
                <a:cs typeface="Courier New"/>
                <a:sym typeface="Courier New"/>
              </a:rPr>
              <a:t>)</a:t>
            </a:r>
            <a:endParaRPr sz="6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a:t>
            </a:r>
            <a:r>
              <a:rPr lang="en-GB" sz="650">
                <a:solidFill>
                  <a:srgbClr val="008000"/>
                </a:solidFill>
                <a:highlight>
                  <a:srgbClr val="F7F7F7"/>
                </a:highlight>
                <a:latin typeface="Courier New"/>
                <a:ea typeface="Courier New"/>
                <a:cs typeface="Courier New"/>
                <a:sym typeface="Courier New"/>
              </a:rPr>
              <a:t># Retourner le dataframe avec les informations sur les valeurs manquantes</a:t>
            </a:r>
            <a:endParaRPr sz="6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650">
                <a:solidFill>
                  <a:srgbClr val="000000"/>
                </a:solidFill>
                <a:highlight>
                  <a:srgbClr val="F7F7F7"/>
                </a:highlight>
                <a:latin typeface="Courier New"/>
                <a:ea typeface="Courier New"/>
                <a:cs typeface="Courier New"/>
                <a:sym typeface="Courier New"/>
              </a:rPr>
              <a:t>        </a:t>
            </a:r>
            <a:r>
              <a:rPr lang="en-GB" sz="650">
                <a:solidFill>
                  <a:srgbClr val="AF00DB"/>
                </a:solidFill>
                <a:highlight>
                  <a:srgbClr val="F7F7F7"/>
                </a:highlight>
                <a:latin typeface="Courier New"/>
                <a:ea typeface="Courier New"/>
                <a:cs typeface="Courier New"/>
                <a:sym typeface="Courier New"/>
              </a:rPr>
              <a:t>return</a:t>
            </a:r>
            <a:r>
              <a:rPr lang="en-GB" sz="650">
                <a:solidFill>
                  <a:srgbClr val="000000"/>
                </a:solidFill>
                <a:highlight>
                  <a:srgbClr val="F7F7F7"/>
                </a:highlight>
                <a:latin typeface="Courier New"/>
                <a:ea typeface="Courier New"/>
                <a:cs typeface="Courier New"/>
                <a:sym typeface="Courier New"/>
              </a:rPr>
              <a:t> tableau_val_manquantes_colonnes_renomme</a:t>
            </a:r>
            <a:endParaRPr sz="650">
              <a:solidFill>
                <a:srgbClr val="000000"/>
              </a:solidFill>
              <a:highlight>
                <a:srgbClr val="F7F7F7"/>
              </a:highlight>
              <a:latin typeface="Courier New"/>
              <a:ea typeface="Courier New"/>
              <a:cs typeface="Courier New"/>
              <a:sym typeface="Courier New"/>
            </a:endParaRPr>
          </a:p>
          <a:p>
            <a:pPr indent="0" lvl="0" marL="0" rtl="0" algn="l">
              <a:lnSpc>
                <a:spcPct val="105000"/>
              </a:lnSpc>
              <a:spcBef>
                <a:spcPts val="0"/>
              </a:spcBef>
              <a:spcAft>
                <a:spcPts val="1200"/>
              </a:spcAft>
              <a:buSzPts val="275"/>
              <a:buNone/>
            </a:pPr>
            <a:r>
              <a:t/>
            </a:r>
            <a:endParaRPr sz="537">
              <a:solidFill>
                <a:srgbClr val="000000"/>
              </a:solidFill>
              <a:highlight>
                <a:srgbClr val="F7F7F7"/>
              </a:highlight>
              <a:latin typeface="Courier New"/>
              <a:ea typeface="Courier New"/>
              <a:cs typeface="Courier New"/>
              <a:sym typeface="Courier New"/>
            </a:endParaRPr>
          </a:p>
        </p:txBody>
      </p:sp>
      <p:sp>
        <p:nvSpPr>
          <p:cNvPr id="116" name="Google Shape;116;p20"/>
          <p:cNvSpPr txBox="1"/>
          <p:nvPr>
            <p:ph idx="2" type="body"/>
          </p:nvPr>
        </p:nvSpPr>
        <p:spPr>
          <a:xfrm>
            <a:off x="5188225" y="4388425"/>
            <a:ext cx="3644100" cy="70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GB"/>
              <a:t>Lorsqu'il sera temps de construire nos modèles, nous devrons compléter ces valeurs manquantes (appelées imputation).</a:t>
            </a:r>
            <a:endParaRPr/>
          </a:p>
        </p:txBody>
      </p:sp>
      <p:sp>
        <p:nvSpPr>
          <p:cNvPr id="117" name="Google Shape;117;p20"/>
          <p:cNvSpPr txBox="1"/>
          <p:nvPr/>
        </p:nvSpPr>
        <p:spPr>
          <a:xfrm>
            <a:off x="311725" y="1281513"/>
            <a:ext cx="85206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212121"/>
                </a:solidFill>
                <a:highlight>
                  <a:srgbClr val="FFFFFF"/>
                </a:highlight>
                <a:latin typeface="Roboto"/>
                <a:ea typeface="Roboto"/>
                <a:cs typeface="Roboto"/>
                <a:sym typeface="Roboto"/>
              </a:rPr>
              <a:t>Nous pouvons examiner le nombre et le pourcentage de valeurs manquantes dans chaque colonne.</a:t>
            </a:r>
            <a:endParaRPr sz="1200">
              <a:solidFill>
                <a:schemeClr val="dk2"/>
              </a:solidFill>
              <a:latin typeface="Roboto"/>
              <a:ea typeface="Roboto"/>
              <a:cs typeface="Roboto"/>
              <a:sym typeface="Roboto"/>
            </a:endParaRPr>
          </a:p>
        </p:txBody>
      </p:sp>
      <p:pic>
        <p:nvPicPr>
          <p:cNvPr id="118" name="Google Shape;118;p20"/>
          <p:cNvPicPr preferRelativeResize="0"/>
          <p:nvPr/>
        </p:nvPicPr>
        <p:blipFill>
          <a:blip r:embed="rId3">
            <a:alphaModFix/>
          </a:blip>
          <a:stretch>
            <a:fillRect/>
          </a:stretch>
        </p:blipFill>
        <p:spPr>
          <a:xfrm>
            <a:off x="4758950" y="1622300"/>
            <a:ext cx="4013551" cy="262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2.1.3 Analyse des </a:t>
            </a:r>
            <a:r>
              <a:rPr lang="en-GB"/>
              <a:t>caractéristiques</a:t>
            </a:r>
            <a:endParaRPr/>
          </a:p>
        </p:txBody>
      </p:sp>
      <p:sp>
        <p:nvSpPr>
          <p:cNvPr id="124" name="Google Shape;124;p21"/>
          <p:cNvSpPr txBox="1"/>
          <p:nvPr/>
        </p:nvSpPr>
        <p:spPr>
          <a:xfrm>
            <a:off x="142525" y="1532600"/>
            <a:ext cx="88590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Roboto"/>
                <a:ea typeface="Roboto"/>
                <a:cs typeface="Roboto"/>
                <a:sym typeface="Roboto"/>
              </a:rPr>
              <a:t>Examinons le nombre de colonnes pour chaque type de données. Les variables `int64` et `float64` sont numériques (pouvant être soit discrètes, soit continues). Les colonnes de type `object` contiennent des chaînes de caractères et représentent des caractéristiques catégorielles.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lnSpc>
                <a:spcPct val="135714"/>
              </a:lnSpc>
              <a:spcBef>
                <a:spcPts val="0"/>
              </a:spcBef>
              <a:spcAft>
                <a:spcPts val="0"/>
              </a:spcAft>
              <a:buNone/>
            </a:pPr>
            <a:r>
              <a:rPr lang="en-GB" sz="850">
                <a:solidFill>
                  <a:srgbClr val="008000"/>
                </a:solidFill>
                <a:highlight>
                  <a:srgbClr val="F7F7F7"/>
                </a:highlight>
                <a:latin typeface="Courier New"/>
                <a:ea typeface="Courier New"/>
                <a:cs typeface="Courier New"/>
                <a:sym typeface="Courier New"/>
              </a:rPr>
              <a:t># Nombre de chaque type de colonne</a:t>
            </a:r>
            <a:endParaRPr sz="8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850">
                <a:highlight>
                  <a:srgbClr val="F7F7F7"/>
                </a:highlight>
                <a:latin typeface="Courier New"/>
                <a:ea typeface="Courier New"/>
                <a:cs typeface="Courier New"/>
                <a:sym typeface="Courier New"/>
              </a:rPr>
              <a:t>app_train.dtypes.value_counts()</a:t>
            </a:r>
            <a:endParaRPr sz="85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GB" sz="1200">
                <a:solidFill>
                  <a:schemeClr val="dk1"/>
                </a:solidFill>
                <a:latin typeface="Roboto"/>
                <a:ea typeface="Roboto"/>
                <a:cs typeface="Roboto"/>
                <a:sym typeface="Roboto"/>
              </a:rPr>
              <a:t>L'output indique la répartition des types de données dans le DataFrame `app_train`. On observe que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Il y a 65 colonnes de type `float64`, ce qui suggère la présence de nombreuses variables numériques continues ou décimales.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Il y a 41 colonnes de type `int64`, indiquant la présence de variables numériques discrètes.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Enfin, il y a 16 colonnes de type `object`, ce qui suggère la présence de variables catégorielles ou de chaînes de caractères.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GB" sz="1200">
                <a:solidFill>
                  <a:schemeClr val="dk1"/>
                </a:solidFill>
                <a:latin typeface="Roboto"/>
                <a:ea typeface="Roboto"/>
                <a:cs typeface="Roboto"/>
                <a:sym typeface="Roboto"/>
              </a:rPr>
              <a:t>Ces informations sont utiles pour comprendre la composition du jeu de données et orienter le choix des méthodes d'analyse ou de prétraitement appropriées en fonction des types de variables présentes.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