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621588-D737-46FB-916C-0F45ECD3E72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D967AA93-A5A0-4DC7-8807-F8D9EBB19020}">
      <dgm:prSet phldrT="[Text]" custT="1"/>
      <dgm:spPr>
        <a:solidFill>
          <a:schemeClr val="bg2">
            <a:lumMod val="50000"/>
            <a:alpha val="70000"/>
          </a:schemeClr>
        </a:solidFill>
      </dgm:spPr>
      <dgm:t>
        <a:bodyPr/>
        <a:lstStyle/>
        <a:p>
          <a:r>
            <a:rPr lang="en-US" sz="2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Lisibilité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7F618E4-AE00-4836-8E40-759622F4968D}" type="parTrans" cxnId="{FC0F72AC-2034-45E6-9924-03A8E7F59F8A}">
      <dgm:prSet/>
      <dgm:spPr/>
      <dgm:t>
        <a:bodyPr/>
        <a:lstStyle/>
        <a:p>
          <a:endParaRPr lang="en-US"/>
        </a:p>
      </dgm:t>
    </dgm:pt>
    <dgm:pt modelId="{E7922527-4F8C-4613-94CD-EA020E248735}" type="sibTrans" cxnId="{FC0F72AC-2034-45E6-9924-03A8E7F59F8A}">
      <dgm:prSet/>
      <dgm:spPr/>
      <dgm:t>
        <a:bodyPr/>
        <a:lstStyle/>
        <a:p>
          <a:endParaRPr lang="en-US"/>
        </a:p>
      </dgm:t>
    </dgm:pt>
    <dgm:pt modelId="{88E22BF6-8C08-49CB-A595-6435A100AE8D}">
      <dgm:prSet phldrT="[Text]" custT="1"/>
      <dgm:spPr>
        <a:solidFill>
          <a:srgbClr val="FFC000">
            <a:alpha val="70000"/>
          </a:srgbClr>
        </a:solidFill>
      </dgm:spPr>
      <dgm:t>
        <a:bodyPr/>
        <a:lstStyle/>
        <a:p>
          <a:pPr algn="l"/>
          <a:r>
            <a:rPr lang="en-US" sz="21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Maintenabilité</a:t>
          </a:r>
          <a:endParaRPr lang="en-US" sz="21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B7AAB9B-E386-45F9-856F-95321A2457ED}" type="parTrans" cxnId="{FF35CCF8-B4A7-4AD7-842D-00CE062766DA}">
      <dgm:prSet/>
      <dgm:spPr/>
      <dgm:t>
        <a:bodyPr/>
        <a:lstStyle/>
        <a:p>
          <a:endParaRPr lang="en-US"/>
        </a:p>
      </dgm:t>
    </dgm:pt>
    <dgm:pt modelId="{C2C0E37B-4C28-4AF4-A1E6-7042B8EF91AF}" type="sibTrans" cxnId="{FF35CCF8-B4A7-4AD7-842D-00CE062766DA}">
      <dgm:prSet/>
      <dgm:spPr/>
      <dgm:t>
        <a:bodyPr/>
        <a:lstStyle/>
        <a:p>
          <a:endParaRPr lang="en-US"/>
        </a:p>
      </dgm:t>
    </dgm:pt>
    <dgm:pt modelId="{C28FF5DD-3E6C-47B2-AD05-7634EAEE24A7}">
      <dgm:prSet phldrT="[Text]" custT="1"/>
      <dgm:spPr>
        <a:solidFill>
          <a:schemeClr val="accent6">
            <a:lumMod val="75000"/>
            <a:alpha val="70000"/>
          </a:schemeClr>
        </a:solidFill>
      </dgm:spPr>
      <dgm:t>
        <a:bodyPr/>
        <a:lstStyle/>
        <a:p>
          <a:r>
            <a:rPr lang="en-US" sz="2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Fiabilité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8A24028-DF63-4F09-B011-6E39DF7A7FE4}" type="parTrans" cxnId="{A631EB27-0EBA-4B5B-887D-6DEBF3D0DDAD}">
      <dgm:prSet/>
      <dgm:spPr/>
      <dgm:t>
        <a:bodyPr/>
        <a:lstStyle/>
        <a:p>
          <a:endParaRPr lang="en-US"/>
        </a:p>
      </dgm:t>
    </dgm:pt>
    <dgm:pt modelId="{426DA3DB-D265-47B8-BB38-2EAD02B894B7}" type="sibTrans" cxnId="{A631EB27-0EBA-4B5B-887D-6DEBF3D0DDAD}">
      <dgm:prSet/>
      <dgm:spPr/>
      <dgm:t>
        <a:bodyPr/>
        <a:lstStyle/>
        <a:p>
          <a:endParaRPr lang="en-US"/>
        </a:p>
      </dgm:t>
    </dgm:pt>
    <dgm:pt modelId="{92A3F7A2-D571-42E5-BB8A-CFE395062E41}" type="pres">
      <dgm:prSet presAssocID="{4E621588-D737-46FB-916C-0F45ECD3E725}" presName="compositeShape" presStyleCnt="0">
        <dgm:presLayoutVars>
          <dgm:chMax val="7"/>
          <dgm:dir/>
          <dgm:resizeHandles val="exact"/>
        </dgm:presLayoutVars>
      </dgm:prSet>
      <dgm:spPr/>
    </dgm:pt>
    <dgm:pt modelId="{7B61D882-2788-4304-BA16-D53A657D9E1E}" type="pres">
      <dgm:prSet presAssocID="{D967AA93-A5A0-4DC7-8807-F8D9EBB19020}" presName="circ1" presStyleLbl="vennNode1" presStyleIdx="0" presStyleCnt="3"/>
      <dgm:spPr/>
      <dgm:t>
        <a:bodyPr/>
        <a:lstStyle/>
        <a:p>
          <a:endParaRPr lang="en-US"/>
        </a:p>
      </dgm:t>
    </dgm:pt>
    <dgm:pt modelId="{6AA84C6A-1B8F-4543-8EA8-DC44D594201C}" type="pres">
      <dgm:prSet presAssocID="{D967AA93-A5A0-4DC7-8807-F8D9EBB1902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667739-4022-4F36-A18C-CF0FE09A087E}" type="pres">
      <dgm:prSet presAssocID="{88E22BF6-8C08-49CB-A595-6435A100AE8D}" presName="circ2" presStyleLbl="vennNode1" presStyleIdx="1" presStyleCnt="3"/>
      <dgm:spPr/>
      <dgm:t>
        <a:bodyPr/>
        <a:lstStyle/>
        <a:p>
          <a:endParaRPr lang="en-US"/>
        </a:p>
      </dgm:t>
    </dgm:pt>
    <dgm:pt modelId="{5ADDFC2E-D1E6-41AC-AE03-392F996217A2}" type="pres">
      <dgm:prSet presAssocID="{88E22BF6-8C08-49CB-A595-6435A100AE8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37626-E304-4656-8DD7-58E4C4A932A9}" type="pres">
      <dgm:prSet presAssocID="{C28FF5DD-3E6C-47B2-AD05-7634EAEE24A7}" presName="circ3" presStyleLbl="vennNode1" presStyleIdx="2" presStyleCnt="3"/>
      <dgm:spPr/>
      <dgm:t>
        <a:bodyPr/>
        <a:lstStyle/>
        <a:p>
          <a:endParaRPr lang="en-US"/>
        </a:p>
      </dgm:t>
    </dgm:pt>
    <dgm:pt modelId="{51B0C468-E588-4023-8063-04CD3B255943}" type="pres">
      <dgm:prSet presAssocID="{C28FF5DD-3E6C-47B2-AD05-7634EAEE24A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0F72AC-2034-45E6-9924-03A8E7F59F8A}" srcId="{4E621588-D737-46FB-916C-0F45ECD3E725}" destId="{D967AA93-A5A0-4DC7-8807-F8D9EBB19020}" srcOrd="0" destOrd="0" parTransId="{97F618E4-AE00-4836-8E40-759622F4968D}" sibTransId="{E7922527-4F8C-4613-94CD-EA020E248735}"/>
    <dgm:cxn modelId="{AF5E9DBA-A82D-4D6B-889B-A13A70B128EC}" type="presOf" srcId="{4E621588-D737-46FB-916C-0F45ECD3E725}" destId="{92A3F7A2-D571-42E5-BB8A-CFE395062E41}" srcOrd="0" destOrd="0" presId="urn:microsoft.com/office/officeart/2005/8/layout/venn1"/>
    <dgm:cxn modelId="{D9B30099-B551-43B7-99E4-E8FE84DF20B9}" type="presOf" srcId="{D967AA93-A5A0-4DC7-8807-F8D9EBB19020}" destId="{6AA84C6A-1B8F-4543-8EA8-DC44D594201C}" srcOrd="1" destOrd="0" presId="urn:microsoft.com/office/officeart/2005/8/layout/venn1"/>
    <dgm:cxn modelId="{DFEED48E-26A9-42E6-8B60-2769D35C57D1}" type="presOf" srcId="{88E22BF6-8C08-49CB-A595-6435A100AE8D}" destId="{19667739-4022-4F36-A18C-CF0FE09A087E}" srcOrd="0" destOrd="0" presId="urn:microsoft.com/office/officeart/2005/8/layout/venn1"/>
    <dgm:cxn modelId="{EAA91FE1-FB85-4871-A413-9CD18AD69B3A}" type="presOf" srcId="{88E22BF6-8C08-49CB-A595-6435A100AE8D}" destId="{5ADDFC2E-D1E6-41AC-AE03-392F996217A2}" srcOrd="1" destOrd="0" presId="urn:microsoft.com/office/officeart/2005/8/layout/venn1"/>
    <dgm:cxn modelId="{A631EB27-0EBA-4B5B-887D-6DEBF3D0DDAD}" srcId="{4E621588-D737-46FB-916C-0F45ECD3E725}" destId="{C28FF5DD-3E6C-47B2-AD05-7634EAEE24A7}" srcOrd="2" destOrd="0" parTransId="{D8A24028-DF63-4F09-B011-6E39DF7A7FE4}" sibTransId="{426DA3DB-D265-47B8-BB38-2EAD02B894B7}"/>
    <dgm:cxn modelId="{261D3306-2454-4C15-9BFD-04B8BAEE67F0}" type="presOf" srcId="{C28FF5DD-3E6C-47B2-AD05-7634EAEE24A7}" destId="{38837626-E304-4656-8DD7-58E4C4A932A9}" srcOrd="0" destOrd="0" presId="urn:microsoft.com/office/officeart/2005/8/layout/venn1"/>
    <dgm:cxn modelId="{A73B1712-97C5-4B05-B6ED-0441A28DD51A}" type="presOf" srcId="{C28FF5DD-3E6C-47B2-AD05-7634EAEE24A7}" destId="{51B0C468-E588-4023-8063-04CD3B255943}" srcOrd="1" destOrd="0" presId="urn:microsoft.com/office/officeart/2005/8/layout/venn1"/>
    <dgm:cxn modelId="{4BDBE964-D6FB-4A54-9398-673775630316}" type="presOf" srcId="{D967AA93-A5A0-4DC7-8807-F8D9EBB19020}" destId="{7B61D882-2788-4304-BA16-D53A657D9E1E}" srcOrd="0" destOrd="0" presId="urn:microsoft.com/office/officeart/2005/8/layout/venn1"/>
    <dgm:cxn modelId="{FF35CCF8-B4A7-4AD7-842D-00CE062766DA}" srcId="{4E621588-D737-46FB-916C-0F45ECD3E725}" destId="{88E22BF6-8C08-49CB-A595-6435A100AE8D}" srcOrd="1" destOrd="0" parTransId="{CB7AAB9B-E386-45F9-856F-95321A2457ED}" sibTransId="{C2C0E37B-4C28-4AF4-A1E6-7042B8EF91AF}"/>
    <dgm:cxn modelId="{7C52D79B-B33A-4DE0-BFB2-81B453A62D11}" type="presParOf" srcId="{92A3F7A2-D571-42E5-BB8A-CFE395062E41}" destId="{7B61D882-2788-4304-BA16-D53A657D9E1E}" srcOrd="0" destOrd="0" presId="urn:microsoft.com/office/officeart/2005/8/layout/venn1"/>
    <dgm:cxn modelId="{892A26A7-CED9-45C5-9FAB-F0BB2EB2C7F8}" type="presParOf" srcId="{92A3F7A2-D571-42E5-BB8A-CFE395062E41}" destId="{6AA84C6A-1B8F-4543-8EA8-DC44D594201C}" srcOrd="1" destOrd="0" presId="urn:microsoft.com/office/officeart/2005/8/layout/venn1"/>
    <dgm:cxn modelId="{41694480-8667-479B-BB66-93C648BA5448}" type="presParOf" srcId="{92A3F7A2-D571-42E5-BB8A-CFE395062E41}" destId="{19667739-4022-4F36-A18C-CF0FE09A087E}" srcOrd="2" destOrd="0" presId="urn:microsoft.com/office/officeart/2005/8/layout/venn1"/>
    <dgm:cxn modelId="{FA71ECF3-F6C9-4C51-B5C8-413BD4D4E971}" type="presParOf" srcId="{92A3F7A2-D571-42E5-BB8A-CFE395062E41}" destId="{5ADDFC2E-D1E6-41AC-AE03-392F996217A2}" srcOrd="3" destOrd="0" presId="urn:microsoft.com/office/officeart/2005/8/layout/venn1"/>
    <dgm:cxn modelId="{62FDE32D-42C1-418F-829B-B48CFFDE3778}" type="presParOf" srcId="{92A3F7A2-D571-42E5-BB8A-CFE395062E41}" destId="{38837626-E304-4656-8DD7-58E4C4A932A9}" srcOrd="4" destOrd="0" presId="urn:microsoft.com/office/officeart/2005/8/layout/venn1"/>
    <dgm:cxn modelId="{E29A9DE9-2046-43CB-9A3A-525C59582830}" type="presParOf" srcId="{92A3F7A2-D571-42E5-BB8A-CFE395062E41}" destId="{51B0C468-E588-4023-8063-04CD3B25594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1D882-2788-4304-BA16-D53A657D9E1E}">
      <dsp:nvSpPr>
        <dsp:cNvPr id="0" name=""/>
        <dsp:cNvSpPr/>
      </dsp:nvSpPr>
      <dsp:spPr>
        <a:xfrm>
          <a:off x="1882139" y="58102"/>
          <a:ext cx="2788920" cy="2788920"/>
        </a:xfrm>
        <a:prstGeom prst="ellipse">
          <a:avLst/>
        </a:prstGeom>
        <a:solidFill>
          <a:schemeClr val="bg2">
            <a:lumMod val="50000"/>
            <a:alpha val="7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Lisibilité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53996" y="546163"/>
        <a:ext cx="2045208" cy="1255014"/>
      </dsp:txXfrm>
    </dsp:sp>
    <dsp:sp modelId="{19667739-4022-4F36-A18C-CF0FE09A087E}">
      <dsp:nvSpPr>
        <dsp:cNvPr id="0" name=""/>
        <dsp:cNvSpPr/>
      </dsp:nvSpPr>
      <dsp:spPr>
        <a:xfrm>
          <a:off x="2888475" y="1801177"/>
          <a:ext cx="2788920" cy="2788920"/>
        </a:xfrm>
        <a:prstGeom prst="ellipse">
          <a:avLst/>
        </a:prstGeom>
        <a:solidFill>
          <a:srgbClr val="FFC000">
            <a:alpha val="70000"/>
          </a:srgb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Maintenabilité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741420" y="2521648"/>
        <a:ext cx="1673352" cy="1533906"/>
      </dsp:txXfrm>
    </dsp:sp>
    <dsp:sp modelId="{38837626-E304-4656-8DD7-58E4C4A932A9}">
      <dsp:nvSpPr>
        <dsp:cNvPr id="0" name=""/>
        <dsp:cNvSpPr/>
      </dsp:nvSpPr>
      <dsp:spPr>
        <a:xfrm>
          <a:off x="875804" y="1801177"/>
          <a:ext cx="2788920" cy="2788920"/>
        </a:xfrm>
        <a:prstGeom prst="ellipse">
          <a:avLst/>
        </a:prstGeom>
        <a:solidFill>
          <a:schemeClr val="accent6">
            <a:lumMod val="75000"/>
            <a:alpha val="7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Fiabilité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38428" y="2521648"/>
        <a:ext cx="1673352" cy="1533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8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lasticWrap smoothness="7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CCDA83E-EA51-4128-A010-1A549244A73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6512511" cy="2743200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valuer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qualité de code PowerShell avec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PSCodeHealth</a:t>
            </a:r>
            <a:r>
              <a:rPr lang="fr-FR" dirty="0">
                <a:effectLst/>
              </a:rPr>
              <a:t/>
            </a:r>
            <a:br>
              <a:rPr lang="fr-FR" dirty="0">
                <a:effectLst/>
              </a:rPr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371600" y="3962400"/>
            <a:ext cx="6400800" cy="2529840"/>
          </a:xfrm>
        </p:spPr>
        <p:txBody>
          <a:bodyPr/>
          <a:lstStyle/>
          <a:p>
            <a:pPr marL="45720" indent="0" algn="r">
              <a:lnSpc>
                <a:spcPts val="3700"/>
              </a:lnSpc>
              <a:buNone/>
            </a:pPr>
            <a:r>
              <a:rPr 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Mathieu Buisson</a:t>
            </a: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Ingénieur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DevOps, 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Oneview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Healthcare</a:t>
            </a: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@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TheShellNut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mathieubuisson.github.io</a:t>
            </a:r>
          </a:p>
        </p:txBody>
      </p:sp>
    </p:spTree>
    <p:extLst>
      <p:ext uri="{BB962C8B-B14F-4D97-AF65-F5344CB8AC3E}">
        <p14:creationId xmlns:p14="http://schemas.microsoft.com/office/powerpoint/2010/main" val="40100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609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 : </a:t>
            </a:r>
            <a:r>
              <a:rPr lang="en-US" dirty="0" err="1" smtClean="0"/>
              <a:t>Métriques</a:t>
            </a:r>
            <a:r>
              <a:rPr lang="en-US" dirty="0" smtClean="0"/>
              <a:t> de </a:t>
            </a:r>
            <a:r>
              <a:rPr lang="en-US" dirty="0" err="1" smtClean="0"/>
              <a:t>lisibilité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67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Les </a:t>
            </a:r>
            <a:r>
              <a:rPr lang="en-US" dirty="0" err="1" smtClean="0"/>
              <a:t>indicateurs</a:t>
            </a:r>
            <a:r>
              <a:rPr lang="en-US" dirty="0" smtClean="0"/>
              <a:t> de </a:t>
            </a:r>
            <a:r>
              <a:rPr lang="en-US" dirty="0" err="1" smtClean="0"/>
              <a:t>maintenabilité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95400" y="2819400"/>
            <a:ext cx="6400800" cy="37338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Complexité</a:t>
            </a:r>
            <a:r>
              <a:rPr lang="en-US" dirty="0" smtClean="0"/>
              <a:t> :</a:t>
            </a:r>
          </a:p>
          <a:p>
            <a:pPr marL="45720" indent="0">
              <a:buNone/>
            </a:pP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Complexité</a:t>
            </a:r>
            <a:r>
              <a:rPr lang="en-US" dirty="0" smtClean="0"/>
              <a:t> </a:t>
            </a:r>
            <a:r>
              <a:rPr lang="en-US" dirty="0" err="1" smtClean="0"/>
              <a:t>cyclomatique</a:t>
            </a:r>
            <a:r>
              <a:rPr lang="en-US" dirty="0" smtClean="0"/>
              <a:t> :</a:t>
            </a:r>
          </a:p>
          <a:p>
            <a:pPr marL="640080" lvl="2" indent="0">
              <a:buNone/>
            </a:pPr>
            <a:r>
              <a:rPr lang="en-US" dirty="0" err="1" smtClean="0"/>
              <a:t>Nombre</a:t>
            </a:r>
            <a:r>
              <a:rPr lang="en-US" dirty="0" smtClean="0"/>
              <a:t> de </a:t>
            </a:r>
            <a:r>
              <a:rPr lang="en-US" dirty="0" err="1" smtClean="0"/>
              <a:t>chemins</a:t>
            </a:r>
            <a:r>
              <a:rPr lang="en-US" dirty="0" smtClean="0"/>
              <a:t> </a:t>
            </a:r>
            <a:r>
              <a:rPr lang="en-US" dirty="0" err="1" smtClean="0"/>
              <a:t>possibles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code </a:t>
            </a:r>
            <a:r>
              <a:rPr lang="en-US" dirty="0" err="1" smtClean="0"/>
              <a:t>lors</a:t>
            </a:r>
            <a:r>
              <a:rPr lang="en-US" dirty="0" smtClean="0"/>
              <a:t> de </a:t>
            </a:r>
            <a:r>
              <a:rPr lang="en-US" dirty="0" err="1" smtClean="0"/>
              <a:t>l’éxecution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fonction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Niveau</a:t>
            </a:r>
            <a:r>
              <a:rPr lang="en-US" dirty="0" smtClean="0"/>
              <a:t> </a:t>
            </a:r>
            <a:r>
              <a:rPr lang="en-US" dirty="0" err="1" smtClean="0"/>
              <a:t>d’imbrication</a:t>
            </a:r>
            <a:r>
              <a:rPr lang="en-US" dirty="0" smtClean="0"/>
              <a:t> maximal :</a:t>
            </a:r>
          </a:p>
          <a:p>
            <a:pPr marL="640080" lvl="2" indent="0">
              <a:buNone/>
            </a:pPr>
            <a:r>
              <a:rPr lang="en-US" dirty="0" err="1" smtClean="0"/>
              <a:t>Nombre</a:t>
            </a:r>
            <a:r>
              <a:rPr lang="en-US" dirty="0" smtClean="0"/>
              <a:t> de blocs </a:t>
            </a:r>
            <a:r>
              <a:rPr lang="en-US" dirty="0" err="1" smtClean="0"/>
              <a:t>imbriqués</a:t>
            </a:r>
            <a:r>
              <a:rPr lang="en-US" dirty="0" smtClean="0"/>
              <a:t> entre le corps de la </a:t>
            </a:r>
            <a:r>
              <a:rPr lang="en-US" dirty="0" err="1" smtClean="0"/>
              <a:t>fonction</a:t>
            </a:r>
            <a:r>
              <a:rPr lang="en-US" dirty="0" smtClean="0"/>
              <a:t> et la portion de code la plus </a:t>
            </a:r>
            <a:r>
              <a:rPr lang="en-US" dirty="0" err="1" smtClean="0"/>
              <a:t>profondément</a:t>
            </a:r>
            <a:r>
              <a:rPr lang="en-US" dirty="0" smtClean="0"/>
              <a:t> </a:t>
            </a:r>
            <a:r>
              <a:rPr lang="en-US" dirty="0" err="1" smtClean="0"/>
              <a:t>imbriquée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16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810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 : </a:t>
            </a:r>
            <a:r>
              <a:rPr lang="en-US" dirty="0" err="1" smtClean="0"/>
              <a:t>Métriques</a:t>
            </a:r>
            <a:r>
              <a:rPr lang="en-US" dirty="0" smtClean="0"/>
              <a:t> de </a:t>
            </a:r>
            <a:r>
              <a:rPr lang="en-US" dirty="0" err="1" smtClean="0"/>
              <a:t>complexité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18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Les </a:t>
            </a:r>
            <a:r>
              <a:rPr lang="en-US" dirty="0" err="1" smtClean="0"/>
              <a:t>indicateurs</a:t>
            </a:r>
            <a:r>
              <a:rPr lang="en-US" dirty="0" smtClean="0"/>
              <a:t> de </a:t>
            </a:r>
            <a:r>
              <a:rPr lang="en-US" dirty="0" err="1" smtClean="0"/>
              <a:t>maintenabilité</a:t>
            </a:r>
            <a:r>
              <a:rPr lang="en-US" dirty="0" smtClean="0"/>
              <a:t> (suite)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95400" y="3352800"/>
            <a:ext cx="6400800" cy="32004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Documenté</a:t>
            </a:r>
            <a:r>
              <a:rPr lang="en-US" dirty="0" smtClean="0"/>
              <a:t> :</a:t>
            </a:r>
          </a:p>
          <a:p>
            <a:pPr marL="45720" indent="0">
              <a:buNone/>
            </a:pP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Functions qui </a:t>
            </a:r>
            <a:r>
              <a:rPr lang="en-US" dirty="0" err="1" smtClean="0"/>
              <a:t>n’ont</a:t>
            </a:r>
            <a:r>
              <a:rPr lang="en-US" dirty="0" smtClean="0"/>
              <a:t> pas </a:t>
            </a:r>
            <a:r>
              <a:rPr lang="en-US" dirty="0" err="1" smtClean="0"/>
              <a:t>d’aide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(comment-based help)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24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810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 : </a:t>
            </a:r>
            <a:r>
              <a:rPr lang="en-US" dirty="0" err="1" smtClean="0"/>
              <a:t>Métrique</a:t>
            </a:r>
            <a:r>
              <a:rPr lang="en-US" dirty="0" smtClean="0"/>
              <a:t> “</a:t>
            </a:r>
            <a:r>
              <a:rPr lang="en-US" dirty="0" err="1" smtClean="0"/>
              <a:t>ContainsHelp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32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Les </a:t>
            </a:r>
            <a:r>
              <a:rPr lang="en-US" dirty="0" err="1" smtClean="0"/>
              <a:t>indicateurs</a:t>
            </a:r>
            <a:r>
              <a:rPr lang="en-US" dirty="0" smtClean="0"/>
              <a:t> de </a:t>
            </a:r>
            <a:r>
              <a:rPr lang="en-US" dirty="0" err="1" smtClean="0"/>
              <a:t>fiabilité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71600" y="3124200"/>
            <a:ext cx="6400800" cy="327660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 de tests </a:t>
            </a:r>
            <a:r>
              <a:rPr lang="en-US" dirty="0" err="1" smtClean="0"/>
              <a:t>réussis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 de tests </a:t>
            </a:r>
            <a:r>
              <a:rPr lang="en-US" dirty="0" err="1" smtClean="0"/>
              <a:t>échoués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Percentage de tests </a:t>
            </a:r>
            <a:r>
              <a:rPr lang="en-US" dirty="0" err="1" smtClean="0"/>
              <a:t>réussis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Taux</a:t>
            </a:r>
            <a:r>
              <a:rPr lang="en-US" dirty="0" smtClean="0"/>
              <a:t> de couverture de code :</a:t>
            </a:r>
            <a:br>
              <a:rPr lang="en-US" dirty="0" smtClean="0"/>
            </a:br>
            <a:r>
              <a:rPr lang="en-US" dirty="0" smtClean="0"/>
              <a:t>(% du code </a:t>
            </a:r>
            <a:r>
              <a:rPr lang="en-US" dirty="0" err="1" smtClean="0"/>
              <a:t>exécuté</a:t>
            </a:r>
            <a:r>
              <a:rPr lang="en-US" dirty="0" smtClean="0"/>
              <a:t> </a:t>
            </a:r>
            <a:r>
              <a:rPr lang="en-US" dirty="0" err="1" smtClean="0"/>
              <a:t>lors</a:t>
            </a:r>
            <a:r>
              <a:rPr lang="en-US" dirty="0" smtClean="0"/>
              <a:t> des tests)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 de </a:t>
            </a:r>
            <a:r>
              <a:rPr lang="en-US" dirty="0" err="1" smtClean="0"/>
              <a:t>commandes</a:t>
            </a:r>
            <a:r>
              <a:rPr lang="en-US" dirty="0" smtClean="0"/>
              <a:t> non-</a:t>
            </a:r>
            <a:r>
              <a:rPr lang="en-US" dirty="0" err="1" smtClean="0"/>
              <a:t>couvertes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4629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Interpréter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rapport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PSCodeHealth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2209800"/>
            <a:ext cx="6400800" cy="423672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Générer</a:t>
            </a:r>
            <a:r>
              <a:rPr lang="en-US" dirty="0" smtClean="0"/>
              <a:t> un rapport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Invoke-</a:t>
            </a:r>
            <a:r>
              <a:rPr lang="en-US" dirty="0" err="1" smtClean="0"/>
              <a:t>PSCodeHealth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Générer</a:t>
            </a:r>
            <a:r>
              <a:rPr lang="en-US" dirty="0" smtClean="0"/>
              <a:t> un rapport HTML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Invoke-</a:t>
            </a:r>
            <a:r>
              <a:rPr lang="en-US" dirty="0" err="1" smtClean="0"/>
              <a:t>PSCodeHealth</a:t>
            </a:r>
            <a:r>
              <a:rPr lang="en-US" dirty="0" smtClean="0"/>
              <a:t> –</a:t>
            </a:r>
            <a:r>
              <a:rPr lang="en-US" dirty="0" err="1" smtClean="0"/>
              <a:t>HtmlReportPath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Nécessite</a:t>
            </a:r>
            <a:r>
              <a:rPr lang="en-US" dirty="0" smtClean="0"/>
              <a:t> </a:t>
            </a:r>
            <a:r>
              <a:rPr lang="en-US" dirty="0" err="1" smtClean="0"/>
              <a:t>accès</a:t>
            </a:r>
            <a:r>
              <a:rPr lang="en-US" dirty="0" smtClean="0"/>
              <a:t> à internet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Repose sur un code </a:t>
            </a:r>
            <a:r>
              <a:rPr lang="en-US" dirty="0" err="1" smtClean="0"/>
              <a:t>couleur</a:t>
            </a:r>
            <a:r>
              <a:rPr lang="en-US" dirty="0" smtClean="0"/>
              <a:t>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Vert = Bien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Jaune</a:t>
            </a:r>
            <a:r>
              <a:rPr lang="en-US" dirty="0" smtClean="0"/>
              <a:t> = </a:t>
            </a:r>
            <a:r>
              <a:rPr lang="en-US" dirty="0" err="1" smtClean="0"/>
              <a:t>Avertissement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Rouge = Danger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877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810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 : </a:t>
            </a:r>
            <a:r>
              <a:rPr lang="en-US" dirty="0" err="1" smtClean="0"/>
              <a:t>Interpréter</a:t>
            </a:r>
            <a:r>
              <a:rPr lang="en-US" dirty="0" smtClean="0"/>
              <a:t> </a:t>
            </a:r>
            <a:r>
              <a:rPr lang="en-US" dirty="0" smtClean="0"/>
              <a:t>un rapport </a:t>
            </a:r>
            <a:r>
              <a:rPr lang="en-US" dirty="0" err="1" smtClean="0"/>
              <a:t>PSCodeHealth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66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810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 : </a:t>
            </a:r>
            <a:r>
              <a:rPr lang="en-US" dirty="0" err="1" smtClean="0"/>
              <a:t>Utiliser</a:t>
            </a:r>
            <a:r>
              <a:rPr lang="en-US" dirty="0" smtClean="0"/>
              <a:t> </a:t>
            </a:r>
            <a:r>
              <a:rPr lang="fr-FR" dirty="0" err="1"/>
              <a:t>PSCodeHealth</a:t>
            </a:r>
            <a:r>
              <a:rPr lang="fr-FR" dirty="0"/>
              <a:t> pour </a:t>
            </a:r>
            <a:r>
              <a:rPr lang="fr-FR" dirty="0" smtClean="0"/>
              <a:t>vérifier </a:t>
            </a:r>
            <a:r>
              <a:rPr lang="fr-FR" dirty="0"/>
              <a:t>les </a:t>
            </a:r>
            <a:r>
              <a:rPr lang="fr-FR" dirty="0" smtClean="0"/>
              <a:t>progrès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52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Personnaliser</a:t>
            </a:r>
            <a:r>
              <a:rPr lang="en-US" dirty="0" smtClean="0"/>
              <a:t> les </a:t>
            </a:r>
            <a:r>
              <a:rPr lang="en-US" dirty="0" err="1" smtClean="0"/>
              <a:t>règles</a:t>
            </a:r>
            <a:r>
              <a:rPr lang="en-US" dirty="0" smtClean="0"/>
              <a:t> de </a:t>
            </a:r>
            <a:r>
              <a:rPr lang="en-US" dirty="0" err="1" smtClean="0"/>
              <a:t>métriques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95400" y="2590800"/>
            <a:ext cx="6400800" cy="3474720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Les </a:t>
            </a:r>
            <a:r>
              <a:rPr lang="en-US" dirty="0" err="1" smtClean="0"/>
              <a:t>règles</a:t>
            </a:r>
            <a:r>
              <a:rPr lang="en-US" dirty="0" smtClean="0"/>
              <a:t> de </a:t>
            </a:r>
            <a:r>
              <a:rPr lang="en-US" dirty="0" err="1" smtClean="0"/>
              <a:t>métriques</a:t>
            </a:r>
            <a:r>
              <a:rPr lang="en-US" dirty="0" smtClean="0"/>
              <a:t> par </a:t>
            </a:r>
            <a:r>
              <a:rPr lang="en-US" dirty="0" err="1" smtClean="0"/>
              <a:t>défaut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Get-</a:t>
            </a:r>
            <a:r>
              <a:rPr lang="en-US" dirty="0" err="1" smtClean="0"/>
              <a:t>PSCodeHealthComplianceRule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Vérifier</a:t>
            </a:r>
            <a:r>
              <a:rPr lang="en-US" dirty="0" smtClean="0"/>
              <a:t> </a:t>
            </a:r>
            <a:r>
              <a:rPr lang="en-US" dirty="0" err="1" smtClean="0"/>
              <a:t>qu’un</a:t>
            </a:r>
            <a:r>
              <a:rPr lang="en-US" dirty="0" smtClean="0"/>
              <a:t> </a:t>
            </a:r>
            <a:r>
              <a:rPr lang="en-US" dirty="0" err="1" smtClean="0"/>
              <a:t>projet</a:t>
            </a:r>
            <a:r>
              <a:rPr lang="en-US" dirty="0" smtClean="0"/>
              <a:t> PowerShell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conformité</a:t>
            </a:r>
            <a:r>
              <a:rPr lang="en-US" dirty="0" smtClean="0"/>
              <a:t> avec les </a:t>
            </a:r>
            <a:r>
              <a:rPr lang="en-US" dirty="0" err="1" smtClean="0"/>
              <a:t>règles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Test-</a:t>
            </a:r>
            <a:r>
              <a:rPr lang="en-US" dirty="0" err="1" smtClean="0"/>
              <a:t>PSCodeHealthCompliance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Personnaliser</a:t>
            </a:r>
            <a:r>
              <a:rPr lang="en-US" dirty="0" smtClean="0"/>
              <a:t> les </a:t>
            </a:r>
            <a:r>
              <a:rPr lang="en-US" dirty="0" err="1" smtClean="0"/>
              <a:t>règles</a:t>
            </a:r>
            <a:r>
              <a:rPr lang="en-US" dirty="0" smtClean="0"/>
              <a:t> de </a:t>
            </a:r>
            <a:r>
              <a:rPr lang="en-US" dirty="0" err="1" smtClean="0"/>
              <a:t>metriques</a:t>
            </a:r>
            <a:r>
              <a:rPr lang="en-US" dirty="0" smtClean="0"/>
              <a:t> pour </a:t>
            </a:r>
            <a:r>
              <a:rPr lang="en-US" dirty="0" err="1" smtClean="0"/>
              <a:t>coller</a:t>
            </a:r>
            <a:r>
              <a:rPr lang="en-US" dirty="0" smtClean="0"/>
              <a:t> aux </a:t>
            </a:r>
            <a:r>
              <a:rPr lang="en-US" dirty="0" err="1" smtClean="0"/>
              <a:t>besoins</a:t>
            </a:r>
            <a:r>
              <a:rPr lang="en-US" dirty="0" smtClean="0"/>
              <a:t> de </a:t>
            </a:r>
            <a:r>
              <a:rPr lang="en-US" dirty="0" err="1" smtClean="0"/>
              <a:t>notre</a:t>
            </a:r>
            <a:r>
              <a:rPr lang="en-US" dirty="0" smtClean="0"/>
              <a:t> </a:t>
            </a:r>
            <a:r>
              <a:rPr lang="en-US" dirty="0" err="1" smtClean="0"/>
              <a:t>projet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1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600" y="228600"/>
            <a:ext cx="6512511" cy="1143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447800" y="3124200"/>
            <a:ext cx="6400800" cy="3429000"/>
          </a:xfrm>
        </p:spPr>
        <p:txBody>
          <a:bodyPr/>
          <a:lstStyle/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qualité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code,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c’est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quoi ?</a:t>
            </a: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Les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indicateurs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qualité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code</a:t>
            </a: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Interpréter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rapport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PSCodeHealth</a:t>
            </a: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Personnaliser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règles de métriques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PSCodeHealth</a:t>
            </a: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908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810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 : </a:t>
            </a:r>
            <a:r>
              <a:rPr lang="en-US" dirty="0" err="1" smtClean="0"/>
              <a:t>Personnaliser</a:t>
            </a:r>
            <a:r>
              <a:rPr lang="en-US" dirty="0" smtClean="0"/>
              <a:t> les </a:t>
            </a:r>
            <a:r>
              <a:rPr lang="en-US" dirty="0" err="1" smtClean="0"/>
              <a:t>règles</a:t>
            </a:r>
            <a:r>
              <a:rPr lang="en-US" dirty="0" smtClean="0"/>
              <a:t> de </a:t>
            </a:r>
            <a:r>
              <a:rPr lang="en-US" dirty="0" err="1" smtClean="0"/>
              <a:t>métriques</a:t>
            </a:r>
            <a:r>
              <a:rPr lang="en-US" dirty="0" smtClean="0"/>
              <a:t> </a:t>
            </a:r>
            <a:r>
              <a:rPr lang="en-US" dirty="0" err="1" smtClean="0"/>
              <a:t>PSCodeHealth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920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La </a:t>
            </a:r>
            <a:r>
              <a:rPr lang="en-US" dirty="0" err="1" smtClean="0"/>
              <a:t>qualité</a:t>
            </a:r>
            <a:r>
              <a:rPr lang="en-US" dirty="0" smtClean="0"/>
              <a:t> de code, </a:t>
            </a:r>
            <a:r>
              <a:rPr lang="en-US" dirty="0" err="1" smtClean="0"/>
              <a:t>c’est</a:t>
            </a:r>
            <a:r>
              <a:rPr lang="en-US" dirty="0" smtClean="0"/>
              <a:t> quoi ?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879062337"/>
              </p:ext>
            </p:extLst>
          </p:nvPr>
        </p:nvGraphicFramePr>
        <p:xfrm>
          <a:off x="1066800" y="1905000"/>
          <a:ext cx="6553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219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6512511" cy="990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Code PowerShell </a:t>
            </a:r>
            <a:r>
              <a:rPr lang="en-US" dirty="0" err="1" smtClean="0"/>
              <a:t>Lisible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95400" y="2819400"/>
            <a:ext cx="6400800" cy="355092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Suit des </a:t>
            </a:r>
            <a:r>
              <a:rPr lang="en-US" dirty="0" err="1" smtClean="0"/>
              <a:t>pratiques</a:t>
            </a:r>
            <a:r>
              <a:rPr lang="en-US" dirty="0" smtClean="0"/>
              <a:t> de style de </a:t>
            </a:r>
            <a:r>
              <a:rPr lang="en-US" dirty="0" err="1" smtClean="0"/>
              <a:t>manière</a:t>
            </a:r>
            <a:r>
              <a:rPr lang="en-US" dirty="0" smtClean="0"/>
              <a:t> </a:t>
            </a:r>
            <a:r>
              <a:rPr lang="en-US" dirty="0" err="1" smtClean="0"/>
              <a:t>uniforme</a:t>
            </a:r>
            <a:endParaRPr lang="en-US" dirty="0"/>
          </a:p>
          <a:p>
            <a:pPr>
              <a:lnSpc>
                <a:spcPts val="3600"/>
              </a:lnSpc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Utilise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sémantique</a:t>
            </a:r>
            <a:r>
              <a:rPr lang="en-US" dirty="0" smtClean="0"/>
              <a:t> </a:t>
            </a:r>
            <a:r>
              <a:rPr lang="en-US" dirty="0" err="1"/>
              <a:t>claire</a:t>
            </a:r>
            <a:r>
              <a:rPr lang="en-US" dirty="0"/>
              <a:t> et </a:t>
            </a:r>
            <a:r>
              <a:rPr lang="en-US" dirty="0" smtClean="0"/>
              <a:t>descriptive :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Noms</a:t>
            </a:r>
            <a:r>
              <a:rPr lang="en-US" dirty="0" smtClean="0"/>
              <a:t> </a:t>
            </a:r>
            <a:r>
              <a:rPr lang="en-US" dirty="0" err="1" smtClean="0"/>
              <a:t>descriptifs</a:t>
            </a:r>
            <a:endParaRPr lang="en-US" dirty="0" smtClean="0"/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Pas </a:t>
            </a:r>
            <a:r>
              <a:rPr lang="en-US" dirty="0" err="1" smtClean="0"/>
              <a:t>d’alias</a:t>
            </a:r>
            <a:endParaRPr lang="en-US" dirty="0" smtClean="0"/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Paramètres</a:t>
            </a:r>
            <a:r>
              <a:rPr lang="en-US" dirty="0" smtClean="0"/>
              <a:t> </a:t>
            </a:r>
            <a:r>
              <a:rPr lang="en-US" dirty="0" err="1" smtClean="0"/>
              <a:t>positionnels</a:t>
            </a:r>
            <a:r>
              <a:rPr lang="en-US" dirty="0" smtClean="0"/>
              <a:t> </a:t>
            </a:r>
            <a:r>
              <a:rPr lang="en-US" dirty="0" err="1" smtClean="0"/>
              <a:t>explicités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414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762000"/>
            <a:ext cx="6512511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 : </a:t>
            </a:r>
            <a:r>
              <a:rPr lang="en-US" dirty="0" err="1" smtClean="0"/>
              <a:t>Lisibilité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6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Code PowerShell </a:t>
            </a:r>
            <a:r>
              <a:rPr lang="en-US" dirty="0" err="1" smtClean="0"/>
              <a:t>Maintenable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752600"/>
            <a:ext cx="7391400" cy="4541520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Compréhensible</a:t>
            </a:r>
            <a:r>
              <a:rPr lang="en-US" dirty="0" smtClean="0"/>
              <a:t>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Lisible</a:t>
            </a:r>
            <a:r>
              <a:rPr lang="en-US" dirty="0" smtClean="0"/>
              <a:t> (</a:t>
            </a:r>
            <a:r>
              <a:rPr lang="en-US" dirty="0" err="1" smtClean="0"/>
              <a:t>voir</a:t>
            </a:r>
            <a:r>
              <a:rPr lang="en-US" dirty="0" smtClean="0"/>
              <a:t> </a:t>
            </a:r>
            <a:r>
              <a:rPr lang="en-US" dirty="0" err="1" smtClean="0"/>
              <a:t>précédent</a:t>
            </a:r>
            <a:r>
              <a:rPr lang="en-US" dirty="0" smtClean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Complexité</a:t>
            </a:r>
            <a:r>
              <a:rPr lang="en-US" dirty="0" smtClean="0"/>
              <a:t> </a:t>
            </a:r>
            <a:r>
              <a:rPr lang="en-US" dirty="0" err="1" smtClean="0"/>
              <a:t>réduite</a:t>
            </a:r>
            <a:r>
              <a:rPr lang="en-US" dirty="0" smtClean="0"/>
              <a:t> au minimum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Pas de code </a:t>
            </a:r>
            <a:r>
              <a:rPr lang="en-US" dirty="0" err="1" smtClean="0"/>
              <a:t>redondant</a:t>
            </a:r>
            <a:r>
              <a:rPr lang="en-US" dirty="0" smtClean="0"/>
              <a:t> (duplication)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Documenté</a:t>
            </a:r>
            <a:r>
              <a:rPr lang="en-US" dirty="0" smtClean="0"/>
              <a:t>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Documenté</a:t>
            </a:r>
            <a:r>
              <a:rPr lang="en-US" dirty="0" smtClean="0"/>
              <a:t> ≠ </a:t>
            </a:r>
            <a:r>
              <a:rPr lang="en-US" dirty="0" err="1" smtClean="0"/>
              <a:t>Commenté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L’utilité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des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commentaires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compenser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une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incapacité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à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s’exprimer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code</a:t>
            </a:r>
            <a:r>
              <a:rPr lang="en-IE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.”</a:t>
            </a:r>
            <a:br>
              <a:rPr lang="en-IE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i="1" dirty="0" smtClean="0"/>
              <a:t>Robert </a:t>
            </a:r>
            <a:r>
              <a:rPr lang="en-US" i="1" dirty="0"/>
              <a:t>C. </a:t>
            </a:r>
            <a:r>
              <a:rPr lang="en-US" i="1" dirty="0" smtClean="0"/>
              <a:t>Martin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Les </a:t>
            </a:r>
            <a:r>
              <a:rPr lang="en-US" dirty="0" err="1" smtClean="0"/>
              <a:t>commentaires</a:t>
            </a:r>
            <a:r>
              <a:rPr lang="en-US" dirty="0" smtClean="0"/>
              <a:t> 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Pour </a:t>
            </a:r>
            <a:r>
              <a:rPr lang="en-US" dirty="0" err="1" smtClean="0"/>
              <a:t>expliquer</a:t>
            </a:r>
            <a:r>
              <a:rPr lang="en-US" dirty="0" smtClean="0"/>
              <a:t> la </a:t>
            </a:r>
            <a:r>
              <a:rPr lang="en-US" dirty="0" err="1" smtClean="0"/>
              <a:t>logique</a:t>
            </a:r>
            <a:r>
              <a:rPr lang="en-US" dirty="0" smtClean="0"/>
              <a:t> derrière le code, </a:t>
            </a:r>
            <a:r>
              <a:rPr lang="en-US" b="1" dirty="0" smtClean="0"/>
              <a:t>pas le code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 Pas </a:t>
            </a:r>
            <a:r>
              <a:rPr lang="en-US" dirty="0" err="1" smtClean="0"/>
              <a:t>nécessaire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le code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lisible</a:t>
            </a:r>
            <a:r>
              <a:rPr lang="en-US" dirty="0" smtClean="0"/>
              <a:t> et </a:t>
            </a:r>
            <a:r>
              <a:rPr lang="en-US" dirty="0" err="1" smtClean="0"/>
              <a:t>utilise</a:t>
            </a:r>
            <a:r>
              <a:rPr lang="en-US" dirty="0" smtClean="0"/>
              <a:t> des </a:t>
            </a:r>
            <a:r>
              <a:rPr lang="en-US" b="1" u="sng" dirty="0" smtClean="0"/>
              <a:t>mots</a:t>
            </a:r>
            <a:r>
              <a:rPr lang="en-US" dirty="0" smtClean="0"/>
              <a:t> qui </a:t>
            </a:r>
            <a:r>
              <a:rPr lang="en-US" dirty="0" err="1" smtClean="0"/>
              <a:t>exprime</a:t>
            </a:r>
            <a:r>
              <a:rPr lang="en-US" dirty="0" smtClean="0"/>
              <a:t> </a:t>
            </a:r>
            <a:r>
              <a:rPr lang="en-US" dirty="0" err="1" smtClean="0"/>
              <a:t>l’intention</a:t>
            </a:r>
            <a:r>
              <a:rPr lang="en-US" dirty="0" smtClean="0"/>
              <a:t> de </a:t>
            </a:r>
            <a:r>
              <a:rPr lang="en-US" dirty="0" err="1" smtClean="0"/>
              <a:t>l’auteur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25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Code PowerShell </a:t>
            </a:r>
            <a:r>
              <a:rPr lang="en-US" dirty="0" err="1" smtClean="0"/>
              <a:t>Maintenable</a:t>
            </a:r>
            <a:r>
              <a:rPr lang="en-US" dirty="0" smtClean="0"/>
              <a:t> (suite)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752600"/>
            <a:ext cx="7391400" cy="4541520"/>
          </a:xfrm>
        </p:spPr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/>
              <a:t>Modulaire</a:t>
            </a:r>
            <a:r>
              <a:rPr lang="en-US" dirty="0" smtClean="0"/>
              <a:t>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Séparation</a:t>
            </a:r>
            <a:r>
              <a:rPr lang="en-US" dirty="0" smtClean="0"/>
              <a:t> </a:t>
            </a:r>
            <a:r>
              <a:rPr lang="en-US" dirty="0" err="1" smtClean="0"/>
              <a:t>claire</a:t>
            </a:r>
            <a:r>
              <a:rPr lang="en-US" dirty="0" smtClean="0"/>
              <a:t> des </a:t>
            </a:r>
            <a:r>
              <a:rPr lang="en-US" dirty="0" err="1" smtClean="0"/>
              <a:t>responsabilités</a:t>
            </a:r>
            <a:r>
              <a:rPr lang="en-US" dirty="0" smtClean="0"/>
              <a:t> par blocs </a:t>
            </a:r>
            <a:r>
              <a:rPr lang="en-US" dirty="0" err="1" smtClean="0"/>
              <a:t>logiques</a:t>
            </a:r>
            <a:r>
              <a:rPr lang="en-US" dirty="0" smtClean="0"/>
              <a:t> (</a:t>
            </a:r>
            <a:r>
              <a:rPr lang="en-US" dirty="0" err="1" smtClean="0"/>
              <a:t>fonctions</a:t>
            </a:r>
            <a:r>
              <a:rPr lang="en-US" dirty="0" smtClean="0"/>
              <a:t>, </a:t>
            </a:r>
            <a:r>
              <a:rPr lang="en-US" dirty="0" err="1" smtClean="0"/>
              <a:t>fichiers</a:t>
            </a:r>
            <a:r>
              <a:rPr lang="en-US" dirty="0" smtClean="0"/>
              <a:t>, modules…)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Chaque</a:t>
            </a:r>
            <a:r>
              <a:rPr lang="en-US" dirty="0" smtClean="0"/>
              <a:t> bloc </a:t>
            </a:r>
            <a:r>
              <a:rPr lang="en-US" dirty="0" err="1" smtClean="0"/>
              <a:t>logique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simple à 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Supprimer</a:t>
            </a: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Modifier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Interchanger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Même</a:t>
            </a:r>
            <a:r>
              <a:rPr lang="en-US" dirty="0" smtClean="0"/>
              <a:t> pas </a:t>
            </a:r>
            <a:r>
              <a:rPr lang="en-US" dirty="0" err="1" smtClean="0"/>
              <a:t>peur</a:t>
            </a:r>
            <a:r>
              <a:rPr lang="en-US" dirty="0" smtClean="0"/>
              <a:t> !”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Sans </a:t>
            </a:r>
            <a:r>
              <a:rPr lang="en-US" dirty="0" err="1" smtClean="0"/>
              <a:t>risque</a:t>
            </a:r>
            <a:r>
              <a:rPr lang="en-US" dirty="0"/>
              <a:t> </a:t>
            </a:r>
            <a:r>
              <a:rPr lang="en-US" dirty="0" err="1" smtClean="0"/>
              <a:t>d’introduire</a:t>
            </a:r>
            <a:r>
              <a:rPr lang="en-US" dirty="0" smtClean="0"/>
              <a:t> des bugs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d’autres</a:t>
            </a:r>
            <a:r>
              <a:rPr lang="en-US" dirty="0" smtClean="0"/>
              <a:t> parties du code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Répercussions</a:t>
            </a:r>
            <a:r>
              <a:rPr lang="en-US" dirty="0" smtClean="0"/>
              <a:t> </a:t>
            </a:r>
            <a:r>
              <a:rPr lang="en-US" dirty="0" err="1" smtClean="0"/>
              <a:t>faciles</a:t>
            </a:r>
            <a:r>
              <a:rPr lang="en-US" dirty="0" smtClean="0"/>
              <a:t> à 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Prévoir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détecter</a:t>
            </a: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Corriger</a:t>
            </a:r>
            <a:r>
              <a:rPr lang="en-US" dirty="0" smtClean="0"/>
              <a:t> (</a:t>
            </a:r>
            <a:r>
              <a:rPr lang="en-US" dirty="0" err="1" smtClean="0"/>
              <a:t>si</a:t>
            </a:r>
            <a:r>
              <a:rPr lang="en-US" dirty="0"/>
              <a:t> </a:t>
            </a:r>
            <a:r>
              <a:rPr lang="en-US" dirty="0" err="1" smtClean="0"/>
              <a:t>ça</a:t>
            </a:r>
            <a:r>
              <a:rPr lang="en-US" dirty="0" smtClean="0"/>
              <a:t> </a:t>
            </a:r>
            <a:r>
              <a:rPr lang="en-US" dirty="0" err="1" smtClean="0"/>
              <a:t>casse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fonctionalité</a:t>
            </a:r>
            <a:r>
              <a:rPr lang="en-US" dirty="0" smtClean="0"/>
              <a:t> </a:t>
            </a:r>
            <a:r>
              <a:rPr lang="en-US" dirty="0" err="1" smtClean="0"/>
              <a:t>existante</a:t>
            </a:r>
            <a:r>
              <a:rPr lang="en-US" dirty="0" smtClean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2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Code PowerShell </a:t>
            </a:r>
            <a:r>
              <a:rPr lang="en-US" dirty="0" err="1" smtClean="0"/>
              <a:t>Fiable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47800" y="2209800"/>
            <a:ext cx="6400800" cy="434340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Le </a:t>
            </a:r>
            <a:r>
              <a:rPr lang="en-US" dirty="0" err="1" smtClean="0"/>
              <a:t>moins</a:t>
            </a:r>
            <a:r>
              <a:rPr lang="en-US" dirty="0" smtClean="0"/>
              <a:t> de bug(s) possible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C’est</a:t>
            </a:r>
            <a:r>
              <a:rPr lang="en-US" dirty="0" smtClean="0"/>
              <a:t> quoi un bug 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Résultat</a:t>
            </a:r>
            <a:r>
              <a:rPr lang="en-US" dirty="0" smtClean="0"/>
              <a:t> incorrect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imprécis</a:t>
            </a: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Comportement</a:t>
            </a:r>
            <a:r>
              <a:rPr lang="en-US" dirty="0" smtClean="0"/>
              <a:t> non-</a:t>
            </a:r>
            <a:r>
              <a:rPr lang="en-US" dirty="0" err="1" smtClean="0"/>
              <a:t>conforme</a:t>
            </a:r>
            <a:r>
              <a:rPr lang="en-US" dirty="0" smtClean="0"/>
              <a:t> à la </a:t>
            </a:r>
            <a:r>
              <a:rPr lang="en-US" dirty="0" err="1" smtClean="0"/>
              <a:t>fonctionalité</a:t>
            </a:r>
            <a:r>
              <a:rPr lang="en-US" dirty="0" smtClean="0"/>
              <a:t> </a:t>
            </a:r>
            <a:r>
              <a:rPr lang="en-US" dirty="0" err="1" smtClean="0"/>
              <a:t>attendue</a:t>
            </a:r>
            <a:r>
              <a:rPr lang="en-US" dirty="0" smtClean="0"/>
              <a:t>/</a:t>
            </a:r>
            <a:r>
              <a:rPr lang="en-US" dirty="0" err="1" smtClean="0"/>
              <a:t>documentée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Capable de </a:t>
            </a:r>
            <a:r>
              <a:rPr lang="en-US" b="1" dirty="0" err="1" smtClean="0"/>
              <a:t>prouver</a:t>
            </a:r>
            <a:r>
              <a:rPr lang="en-US" dirty="0" smtClean="0"/>
              <a:t> que son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Résultat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correct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Comportement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conforme</a:t>
            </a:r>
            <a:r>
              <a:rPr lang="en-US" dirty="0" smtClean="0"/>
              <a:t> à la </a:t>
            </a:r>
            <a:r>
              <a:rPr lang="en-US" dirty="0" err="1" smtClean="0"/>
              <a:t>fonctionalité</a:t>
            </a:r>
            <a:r>
              <a:rPr lang="en-US" dirty="0" smtClean="0"/>
              <a:t> </a:t>
            </a:r>
            <a:r>
              <a:rPr lang="en-US" dirty="0" err="1" smtClean="0"/>
              <a:t>attendue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Tests </a:t>
            </a:r>
            <a:r>
              <a:rPr lang="en-US" dirty="0" err="1" smtClean="0"/>
              <a:t>unitaires</a:t>
            </a:r>
            <a:r>
              <a:rPr lang="en-US" dirty="0" smtClean="0"/>
              <a:t> et </a:t>
            </a:r>
            <a:r>
              <a:rPr lang="en-US" dirty="0" err="1" smtClean="0"/>
              <a:t>fonctionnels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1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Les </a:t>
            </a:r>
            <a:r>
              <a:rPr lang="en-US" dirty="0" err="1" smtClean="0"/>
              <a:t>indicateurs</a:t>
            </a:r>
            <a:r>
              <a:rPr lang="en-US" dirty="0" smtClean="0"/>
              <a:t> de </a:t>
            </a:r>
            <a:r>
              <a:rPr lang="en-US" dirty="0" err="1" smtClean="0"/>
              <a:t>lisibilité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3352800"/>
            <a:ext cx="6400800" cy="3124200"/>
          </a:xfrm>
        </p:spPr>
        <p:txBody>
          <a:bodyPr/>
          <a:lstStyle/>
          <a:p>
            <a:pPr marL="45720" indent="0">
              <a:buNone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 de </a:t>
            </a:r>
            <a:r>
              <a:rPr lang="en-US" dirty="0" err="1" smtClean="0"/>
              <a:t>lignes</a:t>
            </a:r>
            <a:r>
              <a:rPr lang="en-US" dirty="0" smtClean="0"/>
              <a:t> de code par </a:t>
            </a:r>
            <a:r>
              <a:rPr lang="en-US" dirty="0" err="1" smtClean="0"/>
              <a:t>fonction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Résultats</a:t>
            </a:r>
            <a:r>
              <a:rPr lang="en-US" dirty="0" smtClean="0"/>
              <a:t> de </a:t>
            </a:r>
            <a:r>
              <a:rPr lang="en-US" dirty="0" err="1" smtClean="0"/>
              <a:t>PSScriptAnalyzer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3857916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2609</TotalTime>
  <Words>479</Words>
  <Application>Microsoft Office PowerPoint</Application>
  <PresentationFormat>On-screen Show (4:3)</PresentationFormat>
  <Paragraphs>101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Slipstream</vt:lpstr>
      <vt:lpstr>Evaluer la qualité de code PowerShell avec PSCodeHealth </vt:lpstr>
      <vt:lpstr>Agenda</vt:lpstr>
      <vt:lpstr>La qualité de code, c’est quoi ?</vt:lpstr>
      <vt:lpstr>Code PowerShell Lisible</vt:lpstr>
      <vt:lpstr>Demo : Lisibilité</vt:lpstr>
      <vt:lpstr>Code PowerShell Maintenable</vt:lpstr>
      <vt:lpstr>Code PowerShell Maintenable (suite)</vt:lpstr>
      <vt:lpstr>Code PowerShell Fiable</vt:lpstr>
      <vt:lpstr>Les indicateurs de lisibilité</vt:lpstr>
      <vt:lpstr>Demo : Métriques de lisibilité</vt:lpstr>
      <vt:lpstr>Les indicateurs de maintenabilité</vt:lpstr>
      <vt:lpstr>Demo : Métriques de complexité</vt:lpstr>
      <vt:lpstr>Les indicateurs de maintenabilité (suite)</vt:lpstr>
      <vt:lpstr>Demo : Métrique “ContainsHelp”</vt:lpstr>
      <vt:lpstr>Les indicateurs de fiabilité</vt:lpstr>
      <vt:lpstr>Interpréter un rapport PSCodeHealth</vt:lpstr>
      <vt:lpstr>Demo : Interpréter un rapport PSCodeHealth</vt:lpstr>
      <vt:lpstr>Demo : Utiliser PSCodeHealth pour vérifier les progrès</vt:lpstr>
      <vt:lpstr>Personnaliser les règles de métriques</vt:lpstr>
      <vt:lpstr>Demo : Personnaliser les règles de métriques PSCodeHealth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</dc:creator>
  <cp:lastModifiedBy>dev</cp:lastModifiedBy>
  <cp:revision>60</cp:revision>
  <dcterms:created xsi:type="dcterms:W3CDTF">2017-11-11T11:46:12Z</dcterms:created>
  <dcterms:modified xsi:type="dcterms:W3CDTF">2017-12-03T23:48:23Z</dcterms:modified>
</cp:coreProperties>
</file>