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B193F-5683-4195-B9FC-EA0F8182E321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D472E-A779-4733-B854-C8B87EFB2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08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2EA3ECA-8B03-4314-AD07-B755EC4B46C0}" type="datetime1">
              <a:rPr lang="fr-FR" smtClean="0"/>
              <a:t>09/08/2021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3C1A2EA-812A-4ADF-A19E-7DC50C2C1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43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E51-21D9-44EB-84F7-BA0A1610A273}" type="datetime1">
              <a:rPr lang="fr-FR" smtClean="0"/>
              <a:t>09/08/2021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A2EA-812A-4ADF-A19E-7DC50C2C1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64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B1B1-03DF-44D9-8DDC-2FF7EFC57017}" type="datetime1">
              <a:rPr lang="fr-FR" smtClean="0"/>
              <a:t>09/08/2021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A2EA-812A-4ADF-A19E-7DC50C2C1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04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C9A1-98C8-434D-999E-5CCA42B9A10D}" type="datetime1">
              <a:rPr lang="fr-FR" smtClean="0"/>
              <a:t>09/08/2021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A2EA-812A-4ADF-A19E-7DC50C2C19FF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470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2CBE-4398-4325-9828-20EDBAF798AC}" type="datetime1">
              <a:rPr lang="fr-FR" smtClean="0"/>
              <a:t>09/08/2021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A2EA-812A-4ADF-A19E-7DC50C2C1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133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4B2A-6DE7-4CED-A5F6-7B4EE347EC32}" type="datetime1">
              <a:rPr lang="fr-FR" smtClean="0"/>
              <a:t>09/08/2021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A2EA-812A-4ADF-A19E-7DC50C2C1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6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A911-77A4-4227-90DA-D1A65F72E4A9}" type="datetime1">
              <a:rPr lang="fr-FR" smtClean="0"/>
              <a:t>09/08/2021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A2EA-812A-4ADF-A19E-7DC50C2C1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851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674C-FD46-4D7E-92E8-6243FBAA46D9}" type="datetime1">
              <a:rPr lang="fr-FR" smtClean="0"/>
              <a:t>09/08/2021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A2EA-812A-4ADF-A19E-7DC50C2C1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463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AED7-785F-4A22-B792-C425BBA384F9}" type="datetime1">
              <a:rPr lang="fr-FR" smtClean="0"/>
              <a:t>09/08/2021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A2EA-812A-4ADF-A19E-7DC50C2C1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79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6368-78A2-41D3-98FC-FB0639F3197E}" type="datetime1">
              <a:rPr lang="fr-FR" smtClean="0"/>
              <a:t>09/08/2021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A2EA-812A-4ADF-A19E-7DC50C2C1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23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CEB9-3341-4D3C-9D90-4252B2FCCD16}" type="datetime1">
              <a:rPr lang="fr-FR" smtClean="0"/>
              <a:t>09/08/2021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A2EA-812A-4ADF-A19E-7DC50C2C1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19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9A7A-7B1B-4A13-B93E-FF757042F5C6}" type="datetime1">
              <a:rPr lang="fr-FR" smtClean="0"/>
              <a:t>09/08/2021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A2EA-812A-4ADF-A19E-7DC50C2C1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45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C7F3-DA27-4718-8910-46DDC363FEF0}" type="datetime1">
              <a:rPr lang="fr-FR" smtClean="0"/>
              <a:t>09/08/2021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A2EA-812A-4ADF-A19E-7DC50C2C1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47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17BF-8481-4FD5-8AF4-B69D888CB303}" type="datetime1">
              <a:rPr lang="fr-FR" smtClean="0"/>
              <a:t>09/08/2021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A2EA-812A-4ADF-A19E-7DC50C2C1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31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3470-6C69-4370-96C3-07FEBE2BC1F0}" type="datetime1">
              <a:rPr lang="fr-FR" smtClean="0"/>
              <a:t>09/08/2021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A2EA-812A-4ADF-A19E-7DC50C2C1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14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9F6E-A14E-41B5-901C-F9F5236C80EA}" type="datetime1">
              <a:rPr lang="fr-FR" smtClean="0"/>
              <a:t>09/08/2021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A2EA-812A-4ADF-A19E-7DC50C2C1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18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8943-8D68-453A-A632-617C4F824413}" type="datetime1">
              <a:rPr lang="fr-FR" smtClean="0"/>
              <a:t>09/08/2021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A2EA-812A-4ADF-A19E-7DC50C2C1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35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A56A-21DD-4651-A9BB-B32D2BC44D5B}" type="datetime1">
              <a:rPr lang="fr-FR" smtClean="0"/>
              <a:t>09/08/2021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1A2EA-812A-4ADF-A19E-7DC50C2C1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482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FAE7C-7E79-4DD4-8A70-ECE2C18AD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2170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fr-FR" b="1" dirty="0"/>
              <a:t>Projet 2 : </a:t>
            </a:r>
            <a:r>
              <a:rPr lang="fr-FR" b="1" i="0" dirty="0">
                <a:effectLst/>
                <a:latin typeface="Montserrat"/>
              </a:rPr>
              <a:t>Analysez des données de systèmes éducatifs</a:t>
            </a:r>
            <a:br>
              <a:rPr lang="fr-FR" b="1" i="0" dirty="0">
                <a:effectLst/>
                <a:latin typeface="Montserrat"/>
              </a:rPr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29F13A-DE0D-48FB-BF5A-D1922E6F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A2EA-812A-4ADF-A19E-7DC50C2C19F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68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2D675-0CC5-4E30-B4C6-FD2AABDA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Lien entre la santé économique du pays et le nombre d’élèves en secondaire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2BACF4E-C8E2-4683-9A22-71644DEB6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43" y="2388093"/>
            <a:ext cx="6872297" cy="427161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0BF8EFF-B8D8-4538-A331-369474B0A063}"/>
              </a:ext>
            </a:extLst>
          </p:cNvPr>
          <p:cNvSpPr txBox="1"/>
          <p:nvPr/>
        </p:nvSpPr>
        <p:spPr>
          <a:xfrm>
            <a:off x="8211845" y="3881761"/>
            <a:ext cx="3435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Plus le RNB est élevé et plus le nombre d’élèves en secondaire est élevé.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BD90C1-7929-4144-B987-9C830AC0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A2EA-812A-4ADF-A19E-7DC50C2C19F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277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8F0F7-E149-48E3-BEFB-291C8FDA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Taux de croissance de la population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9D7719-88A2-4E19-B150-87D92ADB1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58" y="2097088"/>
            <a:ext cx="6259897" cy="429235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DE2096F-ED8F-4B21-AA64-864E1CC116D6}"/>
              </a:ext>
            </a:extLst>
          </p:cNvPr>
          <p:cNvSpPr txBox="1"/>
          <p:nvPr/>
        </p:nvSpPr>
        <p:spPr>
          <a:xfrm>
            <a:off x="7910003" y="3430958"/>
            <a:ext cx="3675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L’Afrique présente un taux de croissance démographique important.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05D6F7-6E3C-43A5-83FE-BDA7B327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A2EA-812A-4ADF-A19E-7DC50C2C19F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022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B9138-A623-4EEA-84D0-F09D5358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6C7F9C-3FB3-4A73-AA60-BE19114D2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algn="just"/>
            <a:r>
              <a:rPr lang="fr-FR" b="1" i="0" dirty="0">
                <a:effectLst/>
                <a:latin typeface="Helvetica Neue"/>
              </a:rPr>
              <a:t>Jeu de données conséquent qui c</a:t>
            </a:r>
            <a:r>
              <a:rPr lang="fr-FR" b="1" dirty="0">
                <a:latin typeface="Helvetica Neue"/>
              </a:rPr>
              <a:t>ontient un nombre de </a:t>
            </a:r>
            <a:r>
              <a:rPr lang="fr-FR" b="1" i="0" dirty="0">
                <a:effectLst/>
                <a:latin typeface="Helvetica Neue"/>
              </a:rPr>
              <a:t>données manquantes important</a:t>
            </a:r>
          </a:p>
          <a:p>
            <a:pPr algn="just"/>
            <a:r>
              <a:rPr lang="fr-FR" b="1" i="0" dirty="0">
                <a:effectLst/>
                <a:latin typeface="Helvetica Neue"/>
              </a:rPr>
              <a:t>Obtentions de 232 indicateurs couvrant 170 pays</a:t>
            </a:r>
          </a:p>
          <a:p>
            <a:pPr algn="just"/>
            <a:r>
              <a:rPr lang="fr-FR" b="1" dirty="0">
                <a:latin typeface="Helvetica Neue"/>
              </a:rPr>
              <a:t>De nombreux indicateurs permettent de répondre à la problématique</a:t>
            </a:r>
          </a:p>
          <a:p>
            <a:pPr algn="just"/>
            <a:r>
              <a:rPr lang="fr-FR" b="1" i="0" dirty="0">
                <a:effectLst/>
                <a:latin typeface="Helvetica Neue"/>
              </a:rPr>
              <a:t>Une première analyse graphi</a:t>
            </a:r>
            <a:r>
              <a:rPr lang="fr-FR" b="1" dirty="0">
                <a:latin typeface="Helvetica Neue"/>
              </a:rPr>
              <a:t>que des données permet de détecter des premières pistes</a:t>
            </a:r>
            <a:endParaRPr lang="fr-FR" b="1" i="0" dirty="0">
              <a:effectLst/>
              <a:latin typeface="Helvetica Neue"/>
            </a:endParaRPr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768FDE-4D00-479A-B756-67587791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A2EA-812A-4ADF-A19E-7DC50C2C19F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3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B1AF6B-D419-4F64-B8F0-23F6AC6C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0FCCA9-D9BA-4B53-8200-448676A91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r-FR" sz="6400" dirty="0"/>
              <a:t>Contexte </a:t>
            </a:r>
          </a:p>
          <a:p>
            <a:r>
              <a:rPr lang="fr-FR" sz="6400" dirty="0"/>
              <a:t>Les données manquantes</a:t>
            </a:r>
          </a:p>
          <a:p>
            <a:r>
              <a:rPr lang="fr-FR" sz="6400" dirty="0"/>
              <a:t>Taux de remplissage des indicateurs</a:t>
            </a:r>
          </a:p>
          <a:p>
            <a:r>
              <a:rPr lang="fr-FR" sz="6400" dirty="0"/>
              <a:t>La sélection des groupes de variable</a:t>
            </a:r>
          </a:p>
          <a:p>
            <a:r>
              <a:rPr lang="fr-FR" sz="6400" dirty="0"/>
              <a:t>Filtre des variables sur le nombre de pays couverts</a:t>
            </a:r>
          </a:p>
          <a:p>
            <a:r>
              <a:rPr lang="fr-FR" sz="6400" dirty="0"/>
              <a:t>Taux d’accès internet</a:t>
            </a:r>
          </a:p>
          <a:p>
            <a:r>
              <a:rPr lang="fr-FR" sz="6400" dirty="0"/>
              <a:t>Lien entre la santé économique du pays et le nombre d’élèves en secondaire</a:t>
            </a:r>
          </a:p>
          <a:p>
            <a:r>
              <a:rPr lang="fr-FR" sz="6400" dirty="0"/>
              <a:t>Taux de croissance de la population</a:t>
            </a:r>
          </a:p>
          <a:p>
            <a:r>
              <a:rPr lang="fr-FR" sz="6400" dirty="0"/>
              <a:t>Conclusion</a:t>
            </a:r>
          </a:p>
          <a:p>
            <a:pPr marL="0" indent="0" algn="ctr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5CDDA5-4126-4000-9457-C59F9C06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A2EA-812A-4ADF-A19E-7DC50C2C19F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33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CB3CD-CCEA-49E3-A32B-8A6E3E0F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D70269-E3A7-4B54-9DD2-4F30F7883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/>
              <a:t>Nous travaillons pour une start-up de la </a:t>
            </a:r>
            <a:r>
              <a:rPr lang="fr-FR" dirty="0" err="1"/>
              <a:t>EdTech</a:t>
            </a:r>
            <a:r>
              <a:rPr lang="fr-FR" dirty="0"/>
              <a:t>, nommée </a:t>
            </a:r>
            <a:r>
              <a:rPr lang="fr-FR" dirty="0" err="1"/>
              <a:t>Academy</a:t>
            </a:r>
            <a:r>
              <a:rPr lang="fr-FR" dirty="0"/>
              <a:t> qui propose des contenus de formations en ligne pour un public de niveau lycée et université.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Mission d’analyse exploratoire pour déterminer si les données de la banque mondiale permettent d’informer le projet d’extension à l’international.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755317-11B7-4F6A-996B-AD1341B2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A2EA-812A-4ADF-A19E-7DC50C2C19F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78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51D7C5-60FC-425F-82BB-4D69B5B3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27AB6D-3893-4763-9850-B39F170B2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Base de donnée comprenant :</a:t>
            </a:r>
          </a:p>
          <a:p>
            <a:pPr marL="0" indent="0">
              <a:buNone/>
            </a:pPr>
            <a:r>
              <a:rPr lang="fr-FR" dirty="0"/>
              <a:t>	886930 lignes</a:t>
            </a:r>
          </a:p>
          <a:p>
            <a:pPr marL="0" indent="0">
              <a:buNone/>
            </a:pPr>
            <a:r>
              <a:rPr lang="fr-FR" dirty="0"/>
              <a:t>	70 colonnes</a:t>
            </a:r>
          </a:p>
          <a:p>
            <a:pPr marL="0" indent="0">
              <a:buNone/>
            </a:pPr>
            <a:r>
              <a:rPr lang="fr-FR" dirty="0"/>
              <a:t>Plus précisément :</a:t>
            </a:r>
          </a:p>
          <a:p>
            <a:pPr marL="0" indent="0">
              <a:buNone/>
            </a:pPr>
            <a:r>
              <a:rPr lang="fr-FR" dirty="0"/>
              <a:t>	217 pays (suite suppressions des </a:t>
            </a:r>
            <a:r>
              <a:rPr lang="fr-FR" dirty="0" err="1"/>
              <a:t>aggrégats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	65 années</a:t>
            </a:r>
          </a:p>
          <a:p>
            <a:pPr marL="0" indent="0">
              <a:buNone/>
            </a:pPr>
            <a:r>
              <a:rPr lang="fr-FR" dirty="0"/>
              <a:t>	3860 indicateurs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FCD35E-568D-405A-88AA-EE75731F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A2EA-812A-4ADF-A19E-7DC50C2C19F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20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874405-C792-4AAD-B1EB-22EAFD3D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données manquantes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4140C83-2B03-454B-9D1C-9FAAD53C4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70" y="2034942"/>
            <a:ext cx="6542703" cy="426820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C2A33C3-C20A-40FF-B233-8C213D8B95AC}"/>
              </a:ext>
            </a:extLst>
          </p:cNvPr>
          <p:cNvSpPr txBox="1"/>
          <p:nvPr/>
        </p:nvSpPr>
        <p:spPr>
          <a:xfrm>
            <a:off x="7714695" y="2097088"/>
            <a:ext cx="36610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données manquantes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Pour certaines années on dépasse les 90% de données manquantes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/>
              <a:t>A partir de 1999 nous descendons en-dessous de la barre des 90%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2015 semble l’année la plus récente avec un taux de remplissage acceptable</a:t>
            </a:r>
          </a:p>
          <a:p>
            <a:endParaRPr lang="fr-FR" dirty="0"/>
          </a:p>
          <a:p>
            <a:r>
              <a:rPr lang="fr-FR" dirty="0"/>
              <a:t>Suppression des années antérieures à 1999 sur la base du taux de remplissage et l’ancienneté trop importante des données.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A278EA-A444-43AC-9039-75E51C4A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A2EA-812A-4ADF-A19E-7DC50C2C19F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3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C5D34-CAF9-4F21-B9E3-5DF1ADD5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Taux de remplissage des indicateurs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37707F-C761-433C-A83B-542218C7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9815" y="1947408"/>
            <a:ext cx="3393012" cy="35140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1800" dirty="0"/>
              <a:t>Objectif de détecter les pays candidats : </a:t>
            </a:r>
          </a:p>
          <a:p>
            <a:pPr lvl="1" algn="just"/>
            <a:r>
              <a:rPr lang="fr-FR" sz="1600" dirty="0"/>
              <a:t>Suppression des pays avec une population ne </a:t>
            </a:r>
            <a:r>
              <a:rPr lang="fr-FR" sz="1400" dirty="0"/>
              <a:t>dépassant</a:t>
            </a:r>
            <a:r>
              <a:rPr lang="fr-FR" sz="1600" dirty="0"/>
              <a:t> pas 87 000 habitants </a:t>
            </a:r>
            <a:r>
              <a:rPr lang="fr-FR" sz="1600" dirty="0">
                <a:sym typeface="Wingdings" panose="05000000000000000000" pitchFamily="2" charset="2"/>
              </a:rPr>
              <a:t> 31 pays supprimés (10% de la population mondiale)</a:t>
            </a:r>
            <a:endParaRPr lang="fr-FR" sz="1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A7CD7C-702D-4AEB-9F96-A763911D3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56" y="1956993"/>
            <a:ext cx="7221800" cy="335476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2398EA7-828C-4D89-B974-0D3EEB1BB7DE}"/>
              </a:ext>
            </a:extLst>
          </p:cNvPr>
          <p:cNvSpPr txBox="1"/>
          <p:nvPr/>
        </p:nvSpPr>
        <p:spPr>
          <a:xfrm>
            <a:off x="1025556" y="5409414"/>
            <a:ext cx="8349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Beaucoup de groupes d’indicateurs ne pouvaient pas être conservé à cause de leur taux de remplissage</a:t>
            </a:r>
          </a:p>
          <a:p>
            <a:endParaRPr lang="fr-FR" dirty="0"/>
          </a:p>
          <a:p>
            <a:r>
              <a:rPr lang="fr-FR" dirty="0"/>
              <a:t>Seuls les plus pertinents ont été conservés.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DE870E-CCF3-47B3-A878-1C1B9CE9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A2EA-812A-4ADF-A19E-7DC50C2C19F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17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ADFD2F-5B05-4CE8-9795-425F879B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 sélection des groupes de variable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5D8F95A-44D9-4C02-9B6A-8C39521673D1}"/>
              </a:ext>
            </a:extLst>
          </p:cNvPr>
          <p:cNvSpPr txBox="1"/>
          <p:nvPr/>
        </p:nvSpPr>
        <p:spPr>
          <a:xfrm>
            <a:off x="6610690" y="1852950"/>
            <a:ext cx="47066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Suite à l’analyse du taux de remplissage et de l’étude des définitions, nous ne gardons que les groupes suivants :</a:t>
            </a:r>
          </a:p>
          <a:p>
            <a:pPr algn="just"/>
            <a:endParaRPr lang="fr-FR" sz="1600" dirty="0"/>
          </a:p>
          <a:p>
            <a:r>
              <a:rPr lang="fr-FR" sz="1600" dirty="0"/>
              <a:t>IT </a:t>
            </a:r>
          </a:p>
          <a:p>
            <a:r>
              <a:rPr lang="fr-FR" sz="1600" dirty="0"/>
              <a:t>SE</a:t>
            </a:r>
          </a:p>
          <a:p>
            <a:r>
              <a:rPr lang="fr-FR" sz="1600" dirty="0"/>
              <a:t>SP</a:t>
            </a:r>
          </a:p>
          <a:p>
            <a:r>
              <a:rPr lang="fr-FR" sz="1600" dirty="0"/>
              <a:t>NY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AABE774-B3AB-48DC-9875-06B1BA82D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82" y="3975428"/>
            <a:ext cx="4742142" cy="280267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8440ED0-8B3C-49A7-98FC-7A295DB535C0}"/>
              </a:ext>
            </a:extLst>
          </p:cNvPr>
          <p:cNvSpPr txBox="1"/>
          <p:nvPr/>
        </p:nvSpPr>
        <p:spPr>
          <a:xfrm>
            <a:off x="6676008" y="4421080"/>
            <a:ext cx="47066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Confirmation de l’année 2015 comme année de référence</a:t>
            </a:r>
          </a:p>
          <a:p>
            <a:endParaRPr lang="fr-FR" sz="1600" dirty="0"/>
          </a:p>
          <a:p>
            <a:r>
              <a:rPr lang="fr-FR" sz="1600" dirty="0"/>
              <a:t>Taux de remplissage supérieur à 70%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9F57E26-C2EF-4A8A-A2A7-7B369084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A2EA-812A-4ADF-A19E-7DC50C2C19FF}" type="slidenum">
              <a:rPr lang="fr-FR" smtClean="0"/>
              <a:t>7</a:t>
            </a:fld>
            <a:endParaRPr lang="fr-FR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E6721341-83E7-4B55-BE20-0245893CDFA2}"/>
              </a:ext>
            </a:extLst>
          </p:cNvPr>
          <p:cNvGrpSpPr/>
          <p:nvPr/>
        </p:nvGrpSpPr>
        <p:grpSpPr>
          <a:xfrm>
            <a:off x="874682" y="1825147"/>
            <a:ext cx="4706630" cy="2089906"/>
            <a:chOff x="874682" y="1825147"/>
            <a:chExt cx="4706630" cy="2089906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08B51372-3BF2-430D-B203-68C90B632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4682" y="1825147"/>
              <a:ext cx="4706630" cy="208990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C24968-D9F9-4AE0-AC11-8368B1CAB79C}"/>
                </a:ext>
              </a:extLst>
            </p:cNvPr>
            <p:cNvSpPr/>
            <p:nvPr/>
          </p:nvSpPr>
          <p:spPr>
            <a:xfrm>
              <a:off x="958788" y="2097088"/>
              <a:ext cx="2547892" cy="1933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9A480F-6808-481E-8E75-3BC669E2102D}"/>
                </a:ext>
              </a:extLst>
            </p:cNvPr>
            <p:cNvSpPr/>
            <p:nvPr/>
          </p:nvSpPr>
          <p:spPr>
            <a:xfrm>
              <a:off x="958787" y="2397142"/>
              <a:ext cx="2778711" cy="1933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65C0B2-1979-4D3E-9EA9-7D055E259347}"/>
                </a:ext>
              </a:extLst>
            </p:cNvPr>
            <p:cNvSpPr/>
            <p:nvPr/>
          </p:nvSpPr>
          <p:spPr>
            <a:xfrm>
              <a:off x="958786" y="2969137"/>
              <a:ext cx="2778711" cy="1933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7D7997-A55F-4B4F-84E4-F8AF2A6F6C1C}"/>
                </a:ext>
              </a:extLst>
            </p:cNvPr>
            <p:cNvSpPr/>
            <p:nvPr/>
          </p:nvSpPr>
          <p:spPr>
            <a:xfrm>
              <a:off x="958785" y="3400392"/>
              <a:ext cx="2778711" cy="1933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4634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3BB1A-5684-4768-B23F-5BD6D062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Filtre des variables sur le nombre de pays couverts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3BEAC1A-F86D-4A2A-A900-DA73016DDCAB}"/>
              </a:ext>
            </a:extLst>
          </p:cNvPr>
          <p:cNvSpPr txBox="1"/>
          <p:nvPr/>
        </p:nvSpPr>
        <p:spPr>
          <a:xfrm>
            <a:off x="6942338" y="2097088"/>
            <a:ext cx="4296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Suite à l’étude du nombre de pays couverts par notre jeu de variables, on remarque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Une rupture franche autour des 175 pays couverts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Un peu plus de 20% des indicateurs couvrent moins de130 pays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Nous ne conserverons que les indicateurs couvrant plus de 170 pays. </a:t>
            </a:r>
          </a:p>
          <a:p>
            <a:endParaRPr lang="fr-FR" dirty="0"/>
          </a:p>
          <a:p>
            <a:r>
              <a:rPr lang="fr-FR" dirty="0"/>
              <a:t>Au final nous obtenons 232 indicateurs.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CB0154-FC52-4680-8075-FAD4D1F4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A2EA-812A-4ADF-A19E-7DC50C2C19FF}" type="slidenum">
              <a:rPr lang="fr-FR" smtClean="0"/>
              <a:t>8</a:t>
            </a:fld>
            <a:endParaRPr lang="fr-FR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0B0174D-FBC9-492A-8F1E-50BD15C06049}"/>
              </a:ext>
            </a:extLst>
          </p:cNvPr>
          <p:cNvGrpSpPr/>
          <p:nvPr/>
        </p:nvGrpSpPr>
        <p:grpSpPr>
          <a:xfrm>
            <a:off x="794397" y="2097088"/>
            <a:ext cx="4743349" cy="4381130"/>
            <a:chOff x="794397" y="2097088"/>
            <a:chExt cx="4743349" cy="4381130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C1071B80-CE2A-4D61-835B-456DD0B4C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4397" y="2097088"/>
              <a:ext cx="4743349" cy="4381130"/>
            </a:xfrm>
            <a:prstGeom prst="rect">
              <a:avLst/>
            </a:prstGeom>
          </p:spPr>
        </p:pic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CFCFAA9-C0E0-45F9-84B8-D992CDC31FCA}"/>
                </a:ext>
              </a:extLst>
            </p:cNvPr>
            <p:cNvCxnSpPr/>
            <p:nvPr/>
          </p:nvCxnSpPr>
          <p:spPr>
            <a:xfrm>
              <a:off x="2166151" y="2246051"/>
              <a:ext cx="0" cy="3755254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5870B5FE-C4C4-4B3B-8117-3379DBB0C425}"/>
                </a:ext>
              </a:extLst>
            </p:cNvPr>
            <p:cNvCxnSpPr/>
            <p:nvPr/>
          </p:nvCxnSpPr>
          <p:spPr>
            <a:xfrm>
              <a:off x="2228295" y="3950563"/>
              <a:ext cx="27875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9D1612E2-E089-4F6B-AFDC-C4EBE1B07427}"/>
                </a:ext>
              </a:extLst>
            </p:cNvPr>
            <p:cNvSpPr txBox="1"/>
            <p:nvPr/>
          </p:nvSpPr>
          <p:spPr>
            <a:xfrm>
              <a:off x="2441359" y="3275860"/>
              <a:ext cx="2308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</a:rPr>
                <a:t>Partie choisie &gt; 170 pays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814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AE8F2-3E6A-4632-9AA1-B37F3D1E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Taux d’accès internet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5EA0C7-C3C1-4A8B-B51F-265BC19FA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85" y="1785999"/>
            <a:ext cx="7422472" cy="445348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ABE1F83-5B34-4770-89A3-2C1A408F0950}"/>
              </a:ext>
            </a:extLst>
          </p:cNvPr>
          <p:cNvSpPr txBox="1"/>
          <p:nvPr/>
        </p:nvSpPr>
        <p:spPr>
          <a:xfrm>
            <a:off x="8735627" y="1785999"/>
            <a:ext cx="28408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taux d’accès internet par région est le plus important en Europe et en Amérique du nord</a:t>
            </a:r>
          </a:p>
          <a:p>
            <a:endParaRPr lang="fr-FR" dirty="0"/>
          </a:p>
          <a:p>
            <a:r>
              <a:rPr lang="fr-FR" dirty="0"/>
              <a:t>On remarque que l’Asie du Sud présente une croissance très importante par rapport à l’année 2013.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27FC01-DB8D-494B-A9DC-BEDA1C6B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A2EA-812A-4ADF-A19E-7DC50C2C19F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623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251</TotalTime>
  <Words>511</Words>
  <Application>Microsoft Office PowerPoint</Application>
  <PresentationFormat>Grand écran</PresentationFormat>
  <Paragraphs>81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Helvetica Neue</vt:lpstr>
      <vt:lpstr>Montserrat</vt:lpstr>
      <vt:lpstr>Tw Cen MT</vt:lpstr>
      <vt:lpstr>Circuit</vt:lpstr>
      <vt:lpstr>Projet 2 : Analysez des données de systèmes éducatifs </vt:lpstr>
      <vt:lpstr>Sommaire</vt:lpstr>
      <vt:lpstr>Contexte</vt:lpstr>
      <vt:lpstr>Les données</vt:lpstr>
      <vt:lpstr>Les données manquantes</vt:lpstr>
      <vt:lpstr>Taux de remplissage des indicateurs</vt:lpstr>
      <vt:lpstr>La sélection des groupes de variable</vt:lpstr>
      <vt:lpstr>Filtre des variables sur le nombre de pays couverts</vt:lpstr>
      <vt:lpstr>Taux d’accès internet</vt:lpstr>
      <vt:lpstr>Lien entre la santé économique du pays et le nombre d’élèves en secondaire</vt:lpstr>
      <vt:lpstr>Taux de croissance de la population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Analysez des données de systèmes éducatifs </dc:title>
  <dc:creator>Mathieu Daulard</dc:creator>
  <cp:lastModifiedBy>Mathieu Daulard</cp:lastModifiedBy>
  <cp:revision>37</cp:revision>
  <dcterms:created xsi:type="dcterms:W3CDTF">2021-08-08T13:44:08Z</dcterms:created>
  <dcterms:modified xsi:type="dcterms:W3CDTF">2021-08-09T06:06:40Z</dcterms:modified>
</cp:coreProperties>
</file>