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fr-FR" sz="4800" spc="-1" strike="noStrike" cap="all">
                <a:solidFill>
                  <a:srgbClr val="ffffff"/>
                </a:solidFill>
                <a:latin typeface="Tw Cen MT"/>
              </a:rPr>
              <a:t>Modifiez le style du titre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702DF8-661D-40AC-B63C-E7A21716F5FD}" type="datetime1">
              <a:rPr b="0" lang="fr-FR" sz="1050" spc="-1" strike="noStrike">
                <a:solidFill>
                  <a:srgbClr val="ffffff"/>
                </a:solidFill>
                <a:latin typeface="Tw Cen MT"/>
              </a:rPr>
              <a:t>09/08/2021</a:t>
            </a:fld>
            <a:endParaRPr b="0" lang="fr-FR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333AA2-4D55-4534-B2A6-F9E10655AEF3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Cliquez pour éditer le format du plan de texte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niveau de plan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Troisième niveau de plan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Quatrième niveau de plan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Cinquième niveau de plan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Sixième niveau de plan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Septième niveau de plan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14"/>
              <p:cNvSpPr/>
              <p:nvPr/>
            </p:nvSpPr>
            <p:spPr>
              <a:xfrm>
                <a:off x="-4680" y="9360"/>
                <a:ext cx="360" cy="360"/>
              </a:xfrm>
              <a:custGeom>
                <a:avLst/>
                <a:gdLst/>
                <a:ahLst/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>
                <a:solidFill>
                  <a:srgbClr val="ffffff"/>
                </a:solidFill>
              </a:ln>
            </p:spPr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Modifiez le style du titre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Cliquez pour modifier les styles du texte du masque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2000" spc="-1" strike="noStrike">
                <a:solidFill>
                  <a:srgbClr val="ffffff"/>
                </a:solidFill>
                <a:latin typeface="Tw Cen MT"/>
              </a:rPr>
              <a:t>Deuxième niveau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Troisième niveau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Quatrième niveau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Cinquième niveau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63874B1-70E0-4102-BD9B-2674C989E114}" type="datetime1">
              <a:rPr b="0" lang="fr-FR" sz="1050" spc="-1" strike="noStrike">
                <a:solidFill>
                  <a:srgbClr val="ffffff"/>
                </a:solidFill>
                <a:latin typeface="Tw Cen MT"/>
              </a:rPr>
              <a:t>09/08/2021</a:t>
            </a:fld>
            <a:endParaRPr b="0" lang="fr-FR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1D3494-7470-4155-B738-6BAFAF23D2E5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523880" y="2152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1000"/>
          </a:bodyPr>
          <a:p>
            <a:pPr algn="ctr">
              <a:lnSpc>
                <a:spcPct val="90000"/>
              </a:lnSpc>
            </a:pPr>
            <a:r>
              <a:rPr b="1" lang="fr-FR" sz="4800" spc="-1" strike="noStrike" cap="all">
                <a:solidFill>
                  <a:srgbClr val="ffffff"/>
                </a:solidFill>
                <a:latin typeface="Tw Cen MT"/>
              </a:rPr>
              <a:t>Projet 2 : </a:t>
            </a:r>
            <a:r>
              <a:rPr b="1" lang="fr-FR" sz="4800" spc="-1" strike="noStrike" cap="all">
                <a:solidFill>
                  <a:srgbClr val="ffffff"/>
                </a:solidFill>
                <a:latin typeface="Montserrat"/>
              </a:rPr>
              <a:t>Analysez des données de systèmes éducatifs</a:t>
            </a:r>
            <a:br/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031BD8-371B-416A-B2DB-305437BCF7A7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Lien entre la santé économique du pays et le nombre d’élèves en secondaire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64" name="Image 4" descr=""/>
          <p:cNvPicPr/>
          <p:nvPr/>
        </p:nvPicPr>
        <p:blipFill>
          <a:blip r:embed="rId1"/>
          <a:stretch/>
        </p:blipFill>
        <p:spPr>
          <a:xfrm>
            <a:off x="824760" y="2388240"/>
            <a:ext cx="6872040" cy="427140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8211960" y="3881880"/>
            <a:ext cx="34351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Plus le RNB est élevé et plus le nombre d’élèves en secondaire est élevé.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56643F9-8FA7-4D7D-986D-2072A9FAAE2E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Taux de croissance de la population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68" name="Image 4" descr=""/>
          <p:cNvPicPr/>
          <p:nvPr/>
        </p:nvPicPr>
        <p:blipFill>
          <a:blip r:embed="rId1"/>
          <a:stretch/>
        </p:blipFill>
        <p:spPr>
          <a:xfrm>
            <a:off x="1033200" y="2097000"/>
            <a:ext cx="6259680" cy="429192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7909920" y="3430800"/>
            <a:ext cx="36748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L’Afrique présente un taux de croissance démographique important.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4744D8-43DC-472E-B859-0DB49630AAC8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Conclusion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latin typeface="Helvetica Neue"/>
              </a:rPr>
              <a:t>Jeu de données conséquent qui contient un nombre de données manquantes important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latin typeface="Helvetica Neue"/>
              </a:rPr>
              <a:t>Obtentions de 232 indicateurs couvrant 170 pays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latin typeface="Helvetica Neue"/>
              </a:rPr>
              <a:t>De nombreux indicateurs permettent de répondre à la problématique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fr-FR" sz="2400" spc="-1" strike="noStrike">
                <a:solidFill>
                  <a:srgbClr val="ffffff"/>
                </a:solidFill>
                <a:latin typeface="Helvetica Neue"/>
              </a:rPr>
              <a:t>Une première analyse graphique des données permet de détecter des premières pistes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2377C8-8496-4EC7-AFBB-7A3BFB9A4E02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Sommaire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Contexte 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Les données manquantes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Taux de remplissage des indicateurs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La sélection des groupes de variable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Filtre des variables sur le nombre de pays couverts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Taux d’accès internet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Lien entre la santé économique du pays et le nombre d’élèves en secondaire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Taux de croissance de la population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fr-FR" sz="6400" spc="-1" strike="noStrike">
                <a:solidFill>
                  <a:srgbClr val="ffffff"/>
                </a:solidFill>
                <a:latin typeface="Tw Cen MT"/>
              </a:rPr>
              <a:t>Conclusion</a:t>
            </a: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 algn="ctr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6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E7FC88-907F-4CE0-844F-C2B700762386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5400" spc="-1" strike="noStrike" cap="all">
                <a:solidFill>
                  <a:srgbClr val="ffffff"/>
                </a:solidFill>
                <a:latin typeface="Tw Cen MT"/>
              </a:rPr>
              <a:t>Contexte</a:t>
            </a:r>
            <a:endParaRPr b="0" lang="en-US" sz="5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Nous travaillons pour une start-up de la EdTech, nommée Academy qui propose des contenus de formations en ligne pour un public de niveau lycée et université.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Mission d’analyse exploratoire pour déterminer si les données de la banque mondiale permettent d’informer le projet d’extension à l’international.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8C50FA4-2FD3-425A-ACAB-25B1F4AE0E47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Les données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Base de donnée comprenant 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886930 lignes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70 colonnes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Plus précisément :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217 pays (suite suppressions des aggrégats)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65 années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	</a:t>
            </a: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3860 indicateurs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Tw Cen MT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063AF9-B321-4A0C-9E11-E0A99006E37D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Les données manquantes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2" name="Image 4" descr=""/>
          <p:cNvPicPr/>
          <p:nvPr/>
        </p:nvPicPr>
        <p:blipFill>
          <a:blip r:embed="rId1"/>
          <a:stretch/>
        </p:blipFill>
        <p:spPr>
          <a:xfrm>
            <a:off x="813240" y="2035080"/>
            <a:ext cx="6542280" cy="426780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7714800" y="2097000"/>
            <a:ext cx="366084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Les données manquantes :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Pour certaines années on dépasse les 90% de données manquantes</a:t>
            </a:r>
            <a:endParaRPr b="0" lang="fr-FR" sz="1800" spc="-1" strike="noStrike">
              <a:latin typeface="Arial"/>
            </a:endParaRPr>
          </a:p>
          <a:p>
            <a:pPr lvl="1" marL="743040" indent="-28548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A partir de 1999 nous descendons en-dessous de la barre des 90%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2015 semble l’année la plus récente avec un taux de remplissage acceptable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Suppression des années antérieures à 1999 sur la base du taux de remplissage et l’ancienneté trop importante des données.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97A79E7-58C0-4BAE-8473-3DDE2978F7A3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Taux de remplissage des indicateurs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8579880" y="1947240"/>
            <a:ext cx="3392640" cy="3513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just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Objectif de détecter les pays candidats : 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 algn="just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Suppression des pays avec une population ne </a:t>
            </a:r>
            <a:r>
              <a:rPr b="0" lang="fr-FR" sz="1400" spc="-1" strike="noStrike">
                <a:solidFill>
                  <a:srgbClr val="ffffff"/>
                </a:solidFill>
                <a:latin typeface="Tw Cen MT"/>
              </a:rPr>
              <a:t>dépassant</a:t>
            </a: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 pas 87 000 habitants </a:t>
            </a:r>
            <a:r>
              <a:rPr b="0" lang="fr-FR" sz="1600" spc="-1" strike="noStrike">
                <a:solidFill>
                  <a:srgbClr val="ffffff"/>
                </a:solidFill>
                <a:latin typeface="Wingdings"/>
              </a:rPr>
              <a:t></a:t>
            </a: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 31 pays supprimés (10% de la population mondiale)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237" name="Image 4" descr=""/>
          <p:cNvPicPr/>
          <p:nvPr/>
        </p:nvPicPr>
        <p:blipFill>
          <a:blip r:embed="rId1"/>
          <a:stretch/>
        </p:blipFill>
        <p:spPr>
          <a:xfrm>
            <a:off x="1025640" y="1956960"/>
            <a:ext cx="7221600" cy="335448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1025640" y="5409360"/>
            <a:ext cx="83487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Beaucoup de groupes d’indicateurs ne pouvaient pas être conservé à cause de leur taux de remplissage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Seuls les plus pertinents ont été conservés.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C3F6A81-A896-40A3-86C3-9FF2DE24B346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La sélection des groupes de variable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6610680" y="1852920"/>
            <a:ext cx="4706280" cy="20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Suite à l’analyse du taux de remplissage et de l’étude des définitions, nous ne gardons que les groupes suivants :</a:t>
            </a:r>
            <a:endParaRPr b="0" lang="fr-FR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IT 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SE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SP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NY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242" name="Image 7" descr=""/>
          <p:cNvPicPr/>
          <p:nvPr/>
        </p:nvPicPr>
        <p:blipFill>
          <a:blip r:embed="rId1"/>
          <a:stretch/>
        </p:blipFill>
        <p:spPr>
          <a:xfrm>
            <a:off x="874800" y="3975480"/>
            <a:ext cx="4741920" cy="280224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6675840" y="4421160"/>
            <a:ext cx="47062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Confirmation de l’année 2015 comme année de référence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Tw Cen MT"/>
              </a:rPr>
              <a:t>Taux de remplissage supérieur à 70%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83220E5-932D-49D5-9DC9-6AFCDC008E9D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  <p:grpSp>
        <p:nvGrpSpPr>
          <p:cNvPr id="245" name="Group 5"/>
          <p:cNvGrpSpPr/>
          <p:nvPr/>
        </p:nvGrpSpPr>
        <p:grpSpPr>
          <a:xfrm>
            <a:off x="874800" y="1825200"/>
            <a:ext cx="4706280" cy="2089440"/>
            <a:chOff x="874800" y="1825200"/>
            <a:chExt cx="4706280" cy="2089440"/>
          </a:xfrm>
        </p:grpSpPr>
        <p:pic>
          <p:nvPicPr>
            <p:cNvPr id="246" name="Image 4" descr=""/>
            <p:cNvPicPr/>
            <p:nvPr/>
          </p:nvPicPr>
          <p:blipFill>
            <a:blip r:embed="rId2"/>
            <a:stretch/>
          </p:blipFill>
          <p:spPr>
            <a:xfrm>
              <a:off x="874800" y="1825200"/>
              <a:ext cx="4706280" cy="2089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7" name="CustomShape 6"/>
            <p:cNvSpPr/>
            <p:nvPr/>
          </p:nvSpPr>
          <p:spPr>
            <a:xfrm>
              <a:off x="958680" y="2097000"/>
              <a:ext cx="2547360" cy="192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7"/>
            <p:cNvSpPr/>
            <p:nvPr/>
          </p:nvSpPr>
          <p:spPr>
            <a:xfrm>
              <a:off x="958680" y="2397240"/>
              <a:ext cx="2778480" cy="192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8"/>
            <p:cNvSpPr/>
            <p:nvPr/>
          </p:nvSpPr>
          <p:spPr>
            <a:xfrm>
              <a:off x="958680" y="2969280"/>
              <a:ext cx="2778480" cy="192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CustomShape 9"/>
            <p:cNvSpPr/>
            <p:nvPr/>
          </p:nvSpPr>
          <p:spPr>
            <a:xfrm>
              <a:off x="958680" y="3400560"/>
              <a:ext cx="2778480" cy="192960"/>
            </a:xfrm>
            <a:prstGeom prst="rect">
              <a:avLst/>
            </a:prstGeom>
            <a:noFill/>
            <a:ln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Filtre des variables sur le nombre de pays couverts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942240" y="2097000"/>
            <a:ext cx="429660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Suite à l’étude du nombre de pays couverts par notre jeu de variables, on remarque :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Une rupture franche autour des 175 pays couverts</a:t>
            </a:r>
            <a:endParaRPr b="0" lang="fr-FR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Un peu plus de 20% des indicateurs couvrent moins de130 pays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Nous ne conserverons que les indicateurs couvrant plus de 170 pays.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Au final nous obtenons 232 indicateurs.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8D9A98-6A08-43EE-B941-0A48E6583302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  <p:grpSp>
        <p:nvGrpSpPr>
          <p:cNvPr id="254" name="Group 4"/>
          <p:cNvGrpSpPr/>
          <p:nvPr/>
        </p:nvGrpSpPr>
        <p:grpSpPr>
          <a:xfrm>
            <a:off x="794520" y="2097000"/>
            <a:ext cx="4743000" cy="4380840"/>
            <a:chOff x="794520" y="2097000"/>
            <a:chExt cx="4743000" cy="4380840"/>
          </a:xfrm>
        </p:grpSpPr>
        <p:pic>
          <p:nvPicPr>
            <p:cNvPr id="255" name="Image 4" descr=""/>
            <p:cNvPicPr/>
            <p:nvPr/>
          </p:nvPicPr>
          <p:blipFill>
            <a:blip r:embed="rId1"/>
            <a:stretch/>
          </p:blipFill>
          <p:spPr>
            <a:xfrm>
              <a:off x="794520" y="2097000"/>
              <a:ext cx="4743000" cy="4380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6" name="Line 5"/>
            <p:cNvSpPr/>
            <p:nvPr/>
          </p:nvSpPr>
          <p:spPr>
            <a:xfrm>
              <a:off x="2166120" y="2246040"/>
              <a:ext cx="0" cy="3755160"/>
            </a:xfrm>
            <a:prstGeom prst="line">
              <a:avLst/>
            </a:prstGeom>
            <a:ln w="9360">
              <a:solidFill>
                <a:schemeClr val="accent3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6"/>
            <p:cNvSpPr/>
            <p:nvPr/>
          </p:nvSpPr>
          <p:spPr>
            <a:xfrm>
              <a:off x="2228400" y="3950640"/>
              <a:ext cx="2787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len="med" type="triangle" w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>
              <a:off x="2441520" y="3276000"/>
              <a:ext cx="23079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ff0000"/>
                  </a:solidFill>
                  <a:latin typeface="Tw Cen MT"/>
                </a:rPr>
                <a:t>Partie choisie &gt; 170 pays</a:t>
              </a:r>
              <a:endParaRPr b="0" lang="fr-FR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Tw Cen MT"/>
              </a:rPr>
              <a:t>Taux d’accès internet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735760" y="1785960"/>
            <a:ext cx="28404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Le taux d’accès internet par région est le plus important en Europe et en Amérique du nord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Tw Cen MT"/>
              </a:rPr>
              <a:t>On remarque que l’Asie du Sud présente une croissance très importante par rapport à l’année 2013.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8AA1778-BB95-49EA-A50A-5BEC7AA3D704}" type="slidenum">
              <a:rPr b="0" lang="fr-FR" sz="1050" spc="-1" strike="noStrike">
                <a:solidFill>
                  <a:srgbClr val="ffffff"/>
                </a:solidFill>
                <a:latin typeface="Tw Cen MT"/>
              </a:rPr>
              <a:t>&lt;numéro&gt;</a:t>
            </a:fld>
            <a:endParaRPr b="0" lang="fr-FR" sz="1050" spc="-1" strike="noStrike">
              <a:latin typeface="Times New Roman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297440" y="1872000"/>
            <a:ext cx="7054560" cy="43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252</TotalTime>
  <Application>LibreOffice/6.4.7.2$Linux_X86_64 LibreOffice_project/40$Build-2</Application>
  <Words>511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2021-08-08T13:44:08Z</dcterms:created>
  <dc:creator>Mathieu Daulard</dc:creator>
  <dc:description/>
  <dc:language>fr-FR</dc:language>
  <cp:lastModifiedBy/>
  <dcterms:modified xsi:type="dcterms:W3CDTF">2021-08-09T16:30:48Z</dcterms:modified>
  <cp:revision>38</cp:revision>
  <dc:subject/>
  <dc:title>Projet 2 : Analysez des données de systèmes éducatifs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