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4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06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1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46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260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419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28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207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565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74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3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87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2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26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2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63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08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A82B-62A6-474E-AB0E-EE0234BEF2BE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8A71-42CF-4586-9D09-FC70A298E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72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ntepubliquefrance.f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C9C14952-23A6-42DB-A38C-9A1AC845EFAA}"/>
              </a:ext>
            </a:extLst>
          </p:cNvPr>
          <p:cNvSpPr txBox="1"/>
          <p:nvPr/>
        </p:nvSpPr>
        <p:spPr>
          <a:xfrm>
            <a:off x="1523880" y="21520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000"/>
          </a:bodyPr>
          <a:lstStyle/>
          <a:p>
            <a:pPr algn="ctr">
              <a:lnSpc>
                <a:spcPct val="90000"/>
              </a:lnSpc>
            </a:pPr>
            <a:r>
              <a:rPr lang="fr-FR" sz="4800" b="1" strike="noStrike" cap="all" spc="-1" dirty="0">
                <a:solidFill>
                  <a:srgbClr val="FFFFFF"/>
                </a:solidFill>
                <a:latin typeface="Tw Cen MT"/>
              </a:rPr>
              <a:t>Projet 3 : </a:t>
            </a:r>
            <a:r>
              <a:rPr lang="fr-FR" sz="4800" b="1" i="0" dirty="0">
                <a:effectLst/>
                <a:latin typeface="Montserrat"/>
              </a:rPr>
              <a:t>Concevez une application au service de la santé publique</a:t>
            </a:r>
            <a:br>
              <a:rPr dirty="0"/>
            </a:br>
            <a:endParaRPr lang="en-US" sz="48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41793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7196F-DCF5-4B01-87ED-13034197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Concept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E83D9F-49A2-49CE-BACE-95EF7F8F2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97" y="2249487"/>
            <a:ext cx="9905999" cy="3541714"/>
          </a:xfrm>
        </p:spPr>
        <p:txBody>
          <a:bodyPr/>
          <a:lstStyle/>
          <a:p>
            <a:r>
              <a:rPr lang="fr-FR" dirty="0"/>
              <a:t>Correction des valeurs en erreur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Détermination des </a:t>
            </a:r>
            <a:r>
              <a:rPr lang="fr-FR" dirty="0" err="1"/>
              <a:t>nutriscores</a:t>
            </a:r>
            <a:r>
              <a:rPr lang="fr-FR" dirty="0"/>
              <a:t> manquants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C6300-9C37-4B4B-BC8F-F1105552E946}"/>
              </a:ext>
            </a:extLst>
          </p:cNvPr>
          <p:cNvSpPr/>
          <p:nvPr/>
        </p:nvSpPr>
        <p:spPr>
          <a:xfrm>
            <a:off x="2104008" y="3116062"/>
            <a:ext cx="1882066" cy="1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73269C08-F829-4859-BC65-2C1A5653E0B5}"/>
              </a:ext>
            </a:extLst>
          </p:cNvPr>
          <p:cNvSpPr/>
          <p:nvPr/>
        </p:nvSpPr>
        <p:spPr>
          <a:xfrm>
            <a:off x="4580879" y="3429000"/>
            <a:ext cx="1515122" cy="370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2021D62A-4EEA-4FB6-93A9-C757039CE39F}"/>
              </a:ext>
            </a:extLst>
          </p:cNvPr>
          <p:cNvSpPr/>
          <p:nvPr/>
        </p:nvSpPr>
        <p:spPr>
          <a:xfrm>
            <a:off x="6447959" y="2305978"/>
            <a:ext cx="2267416" cy="9515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fr-FR" dirty="0"/>
              <a:t>Correction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423F990-E00D-4C70-AC8B-ABF200CD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860" y="3279723"/>
            <a:ext cx="1661613" cy="1332000"/>
          </a:xfrm>
          <a:prstGeom prst="rect">
            <a:avLst/>
          </a:prstGeom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2195010-14EA-4407-AAD0-A9268E9B4E68}"/>
              </a:ext>
            </a:extLst>
          </p:cNvPr>
          <p:cNvSpPr/>
          <p:nvPr/>
        </p:nvSpPr>
        <p:spPr>
          <a:xfrm>
            <a:off x="7258050" y="4743450"/>
            <a:ext cx="733425" cy="59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9D3F0B44-9AF7-4F56-803F-64753A215D16}"/>
              </a:ext>
            </a:extLst>
          </p:cNvPr>
          <p:cNvSpPr/>
          <p:nvPr/>
        </p:nvSpPr>
        <p:spPr>
          <a:xfrm>
            <a:off x="7360460" y="5591175"/>
            <a:ext cx="1793065" cy="9515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KNN détermination </a:t>
            </a:r>
            <a:r>
              <a:rPr lang="fr-FR" dirty="0" err="1"/>
              <a:t>nutriscore</a:t>
            </a:r>
            <a:endParaRPr lang="fr-FR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ED529A47-C9C8-4EAB-A85A-72738EE6DABD}"/>
              </a:ext>
            </a:extLst>
          </p:cNvPr>
          <p:cNvSpPr/>
          <p:nvPr/>
        </p:nvSpPr>
        <p:spPr>
          <a:xfrm rot="10800000">
            <a:off x="4580879" y="5923718"/>
            <a:ext cx="1515122" cy="370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5E27CA-67E0-4942-99E8-225FD5C3B7C0}"/>
              </a:ext>
            </a:extLst>
          </p:cNvPr>
          <p:cNvSpPr/>
          <p:nvPr/>
        </p:nvSpPr>
        <p:spPr>
          <a:xfrm>
            <a:off x="2104008" y="5547804"/>
            <a:ext cx="1882066" cy="1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</a:t>
            </a:r>
            <a:r>
              <a:rPr lang="fr-FR" dirty="0" err="1"/>
              <a:t>nutriscore</a:t>
            </a:r>
            <a:r>
              <a:rPr lang="fr-FR" dirty="0"/>
              <a:t> complété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8D65488-B455-43F2-8E85-A7E822C5D9B0}"/>
              </a:ext>
            </a:extLst>
          </p:cNvPr>
          <p:cNvSpPr txBox="1"/>
          <p:nvPr/>
        </p:nvSpPr>
        <p:spPr>
          <a:xfrm>
            <a:off x="9096375" y="3495675"/>
            <a:ext cx="2439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Automatisation des corrections via boucles imbriquées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6C4BDA1-3E6B-4FC2-8D08-DD6FFF01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77" y="5049881"/>
            <a:ext cx="958851" cy="18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9E98A-9172-4D31-B26D-87E98CF8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des variables candidates au KNN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5212FF-8BF3-4F38-896C-212FD55C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2097088"/>
            <a:ext cx="4774106" cy="3629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BE25B9-DB75-47F2-A763-E94D7DE2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62" y="2097088"/>
            <a:ext cx="4867230" cy="36290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03779D2-90BC-4C71-B1EC-47F968B26858}"/>
              </a:ext>
            </a:extLst>
          </p:cNvPr>
          <p:cNvSpPr txBox="1"/>
          <p:nvPr/>
        </p:nvSpPr>
        <p:spPr>
          <a:xfrm>
            <a:off x="1600200" y="5972175"/>
            <a:ext cx="880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les plus à même de classer les produits :</a:t>
            </a:r>
          </a:p>
          <a:p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Energy_100g, </a:t>
            </a:r>
            <a:r>
              <a:rPr lang="fr-FR" dirty="0" err="1"/>
              <a:t>Ratio_saturated_fat</a:t>
            </a:r>
            <a:r>
              <a:rPr lang="fr-FR" dirty="0"/>
              <a:t>(%), Carbohydrates_100g, Sugars_100g</a:t>
            </a:r>
          </a:p>
        </p:txBody>
      </p:sp>
    </p:spTree>
    <p:extLst>
      <p:ext uri="{BB962C8B-B14F-4D97-AF65-F5344CB8AC3E}">
        <p14:creationId xmlns:p14="http://schemas.microsoft.com/office/powerpoint/2010/main" val="129058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7B70A-6AE6-4A9E-A380-D33C16A8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Matrice des corrélations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1696B8-EEF0-4945-A729-1D07C7D5B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5049837" cy="460137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4E3B412-2836-4C09-8F64-CD00C21A7D54}"/>
              </a:ext>
            </a:extLst>
          </p:cNvPr>
          <p:cNvSpPr txBox="1"/>
          <p:nvPr/>
        </p:nvSpPr>
        <p:spPr>
          <a:xfrm>
            <a:off x="6732586" y="3813793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Substitution salt_100g et sodium_100g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Trois variables fruit sont substituables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Sugars_110g et Carbohydrates_100g fortement corrélées</a:t>
            </a:r>
          </a:p>
        </p:txBody>
      </p:sp>
    </p:spTree>
    <p:extLst>
      <p:ext uri="{BB962C8B-B14F-4D97-AF65-F5344CB8AC3E}">
        <p14:creationId xmlns:p14="http://schemas.microsoft.com/office/powerpoint/2010/main" val="167708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7E7B5-E2C5-49E0-9789-8330F377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ACP - </a:t>
            </a:r>
            <a:r>
              <a:rPr lang="fr-FR" dirty="0" err="1"/>
              <a:t>compostantes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B65C87-6A75-459D-8FEA-38002818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2787395" cy="22002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B961456-9B56-4F5F-A4A5-6DAA8CF73E27}"/>
              </a:ext>
            </a:extLst>
          </p:cNvPr>
          <p:cNvSpPr txBox="1"/>
          <p:nvPr/>
        </p:nvSpPr>
        <p:spPr>
          <a:xfrm>
            <a:off x="1141413" y="4914900"/>
            <a:ext cx="278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Chaque composante égale en représentation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5C78B23-594F-4179-8667-A3F583E4A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2097088"/>
            <a:ext cx="7600950" cy="1905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22E7296-5E52-401F-AD24-0B804A389D21}"/>
              </a:ext>
            </a:extLst>
          </p:cNvPr>
          <p:cNvSpPr txBox="1"/>
          <p:nvPr/>
        </p:nvSpPr>
        <p:spPr>
          <a:xfrm>
            <a:off x="5524500" y="481965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composante = 1 variable</a:t>
            </a:r>
          </a:p>
          <a:p>
            <a:pPr algn="ctr"/>
            <a:r>
              <a:rPr lang="fr-FR" dirty="0"/>
              <a:t>Produits très hétéroclites </a:t>
            </a:r>
          </a:p>
        </p:txBody>
      </p:sp>
    </p:spTree>
    <p:extLst>
      <p:ext uri="{BB962C8B-B14F-4D97-AF65-F5344CB8AC3E}">
        <p14:creationId xmlns:p14="http://schemas.microsoft.com/office/powerpoint/2010/main" val="334657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BDF08-959B-47FB-9D11-3B5A169A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ACP - représentation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D0F029-7C43-4E88-8C74-DCDD9DC6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93" y="2097088"/>
            <a:ext cx="3656557" cy="3212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1C0AA1-30B7-4EB6-B8E8-DA5D1FFE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2075412"/>
            <a:ext cx="3656557" cy="3234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B70FD6E-AA41-474E-987B-F468239409B2}"/>
              </a:ext>
            </a:extLst>
          </p:cNvPr>
          <p:cNvSpPr txBox="1"/>
          <p:nvPr/>
        </p:nvSpPr>
        <p:spPr>
          <a:xfrm>
            <a:off x="1544093" y="5753100"/>
            <a:ext cx="365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de différenciation net des individus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F8FF3E-B77C-4771-A5A7-805E14D28F07}"/>
              </a:ext>
            </a:extLst>
          </p:cNvPr>
          <p:cNvSpPr txBox="1"/>
          <p:nvPr/>
        </p:nvSpPr>
        <p:spPr>
          <a:xfrm>
            <a:off x="6991350" y="5753099"/>
            <a:ext cx="365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de différenciation net des individus</a:t>
            </a:r>
          </a:p>
        </p:txBody>
      </p:sp>
    </p:spTree>
    <p:extLst>
      <p:ext uri="{BB962C8B-B14F-4D97-AF65-F5344CB8AC3E}">
        <p14:creationId xmlns:p14="http://schemas.microsoft.com/office/powerpoint/2010/main" val="124404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D0D47-5E89-44F1-9C3E-6A06F331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de Normalité et </a:t>
            </a:r>
            <a:r>
              <a:rPr lang="fr-FR" dirty="0" err="1"/>
              <a:t>Levene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DE06BA-6C0E-45DD-AEA0-FE2A83A8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43200"/>
            <a:ext cx="4819650" cy="1162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0F1ED5-E2E1-4617-96EA-F1A1771F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2743200"/>
            <a:ext cx="5162550" cy="11620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8A3C7E4-DA93-4167-AB79-9387777EA736}"/>
              </a:ext>
            </a:extLst>
          </p:cNvPr>
          <p:cNvSpPr txBox="1"/>
          <p:nvPr/>
        </p:nvSpPr>
        <p:spPr>
          <a:xfrm>
            <a:off x="714375" y="4581525"/>
            <a:ext cx="45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Toutes la variables suive une loi normale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2D5359-CFF5-44CF-B606-4390A6656B18}"/>
              </a:ext>
            </a:extLst>
          </p:cNvPr>
          <p:cNvSpPr txBox="1"/>
          <p:nvPr/>
        </p:nvSpPr>
        <p:spPr>
          <a:xfrm>
            <a:off x="6456361" y="4572000"/>
            <a:ext cx="459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Toutes les variables sont indépendantes par rapport au </a:t>
            </a:r>
            <a:r>
              <a:rPr lang="fr-FR" dirty="0" err="1"/>
              <a:t>Nutriscore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433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4E423-78C2-4B19-AE5E-C1292677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Anova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2E4E3C-4CD3-45EA-93AE-8797A2A9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414587"/>
            <a:ext cx="6353175" cy="33623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B4D815C-2A6F-43E7-878F-0078EAB0D2DA}"/>
              </a:ext>
            </a:extLst>
          </p:cNvPr>
          <p:cNvSpPr txBox="1"/>
          <p:nvPr/>
        </p:nvSpPr>
        <p:spPr>
          <a:xfrm>
            <a:off x="7886700" y="2414587"/>
            <a:ext cx="3857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Nutriscore</a:t>
            </a:r>
            <a:r>
              <a:rPr lang="fr-FR" dirty="0"/>
              <a:t> dépendant de chacune de nos variables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Valeur F représentatives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Energy_100g = 18668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Ratio_saturated_fat</a:t>
            </a:r>
            <a:r>
              <a:rPr lang="fr-FR" dirty="0"/>
              <a:t>(%) = 6756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Sugars_100g =  7078</a:t>
            </a:r>
          </a:p>
          <a:p>
            <a:r>
              <a:rPr lang="fr-FR" dirty="0">
                <a:sym typeface="Wingdings" panose="05000000000000000000" pitchFamily="2" charset="2"/>
              </a:rPr>
              <a:t>	 Variables choisies pour 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05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DFB37-20C4-4605-B810-2DA6A8FD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KNN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267DBB-C83D-41A7-AD9A-DE85E365A3D3}"/>
              </a:ext>
            </a:extLst>
          </p:cNvPr>
          <p:cNvSpPr txBox="1"/>
          <p:nvPr/>
        </p:nvSpPr>
        <p:spPr>
          <a:xfrm>
            <a:off x="1228725" y="2209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Split échantillon avec </a:t>
            </a:r>
            <a:r>
              <a:rPr lang="fr-FR" dirty="0" err="1"/>
              <a:t>nutriscore</a:t>
            </a:r>
            <a:r>
              <a:rPr lang="fr-FR" dirty="0"/>
              <a:t> en train et test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5F40F0-412E-4A64-B6B3-F1304A738D1A}"/>
              </a:ext>
            </a:extLst>
          </p:cNvPr>
          <p:cNvSpPr txBox="1"/>
          <p:nvPr/>
        </p:nvSpPr>
        <p:spPr>
          <a:xfrm>
            <a:off x="1314450" y="3105150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 Train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EA4B22-24C0-44A7-8DDB-F4870000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4" y="3204091"/>
            <a:ext cx="1549373" cy="22490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32769E4-2A87-4D35-92CF-AA1C685BC524}"/>
              </a:ext>
            </a:extLst>
          </p:cNvPr>
          <p:cNvSpPr txBox="1"/>
          <p:nvPr/>
        </p:nvSpPr>
        <p:spPr>
          <a:xfrm>
            <a:off x="1314450" y="3637776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 Test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AABA291-13B2-4D36-AD45-BF70D437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4" y="3673693"/>
            <a:ext cx="1644551" cy="28944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36D335E-E6E9-45BB-98C8-61B4BE43E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648" y="1777940"/>
            <a:ext cx="5678763" cy="43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6D02-3780-4B22-BBF9-A2354C6E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Matrice de confusion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F76F5-39E2-416A-8699-4092E85B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288" y="2097088"/>
            <a:ext cx="4094319" cy="407401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3F7E61F-2BA8-4810-8304-D83FC25EEAC7}"/>
              </a:ext>
            </a:extLst>
          </p:cNvPr>
          <p:cNvSpPr txBox="1"/>
          <p:nvPr/>
        </p:nvSpPr>
        <p:spPr>
          <a:xfrm>
            <a:off x="1952625" y="2247900"/>
            <a:ext cx="3621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chaque score majorité des valeurs bien prédites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d’erreurs très éloignées de leurs valeurs réelles</a:t>
            </a:r>
          </a:p>
        </p:txBody>
      </p:sp>
    </p:spTree>
    <p:extLst>
      <p:ext uri="{BB962C8B-B14F-4D97-AF65-F5344CB8AC3E}">
        <p14:creationId xmlns:p14="http://schemas.microsoft.com/office/powerpoint/2010/main" val="260002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CADF0-4AD1-4022-A29A-F987AC33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282F3BD-C739-49D8-9D22-C572FAFAAD5E}"/>
              </a:ext>
            </a:extLst>
          </p:cNvPr>
          <p:cNvSpPr txBox="1"/>
          <p:nvPr/>
        </p:nvSpPr>
        <p:spPr>
          <a:xfrm>
            <a:off x="1668300" y="2387859"/>
            <a:ext cx="8852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Données manquantes importantes dû à des données saisies manuellement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aliments sont très différents, difficiles de déterminer les variables permettant de les classées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 3 variables candidates pour le KNN : energy_100g, </a:t>
            </a:r>
            <a:r>
              <a:rPr lang="fr-FR" dirty="0" err="1"/>
              <a:t>ratio_saturatedfat_fat</a:t>
            </a:r>
            <a:r>
              <a:rPr lang="fr-FR" dirty="0"/>
              <a:t>(%), sugars_100g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Matrice de confusion et score de test concluant pour arriver à déterminer le </a:t>
            </a:r>
            <a:r>
              <a:rPr lang="fr-FR" dirty="0" err="1"/>
              <a:t>nutriscore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9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41354-A158-4746-B257-897C82A9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2AA61-8913-4E9D-A46F-8E5981EA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53902" cy="3541714"/>
          </a:xfrm>
        </p:spPr>
        <p:txBody>
          <a:bodyPr numCol="2">
            <a:normAutofit fontScale="47500" lnSpcReduction="20000"/>
          </a:bodyPr>
          <a:lstStyle/>
          <a:p>
            <a:r>
              <a:rPr lang="fr-FR" sz="3600" dirty="0"/>
              <a:t>Les données</a:t>
            </a:r>
          </a:p>
          <a:p>
            <a:r>
              <a:rPr lang="fr-FR" sz="3600" dirty="0"/>
              <a:t>Les données manquantes</a:t>
            </a:r>
          </a:p>
          <a:p>
            <a:r>
              <a:rPr lang="fr-FR" sz="3600" dirty="0"/>
              <a:t>Opérations de Nettoyage Doublons</a:t>
            </a:r>
          </a:p>
          <a:p>
            <a:r>
              <a:rPr lang="fr-FR" sz="3600" dirty="0"/>
              <a:t>Opérations de Nettoyage règles métier</a:t>
            </a:r>
          </a:p>
          <a:p>
            <a:r>
              <a:rPr lang="fr-FR" sz="3600" dirty="0"/>
              <a:t>Avant corrections</a:t>
            </a:r>
          </a:p>
          <a:p>
            <a:r>
              <a:rPr lang="fr-FR" sz="3600" dirty="0"/>
              <a:t>Après correction</a:t>
            </a:r>
          </a:p>
          <a:p>
            <a:r>
              <a:rPr lang="fr-FR" sz="3600" dirty="0"/>
              <a:t>Concept de l’application</a:t>
            </a:r>
          </a:p>
          <a:p>
            <a:r>
              <a:rPr lang="fr-FR" sz="3600" dirty="0"/>
              <a:t>Correction des valeurs en erreur</a:t>
            </a:r>
          </a:p>
          <a:p>
            <a:r>
              <a:rPr lang="fr-FR" sz="3600" dirty="0"/>
              <a:t>Détermination des </a:t>
            </a:r>
            <a:r>
              <a:rPr lang="fr-FR" sz="3600" dirty="0" err="1"/>
              <a:t>nutriscores</a:t>
            </a:r>
            <a:r>
              <a:rPr lang="fr-FR" sz="3600" dirty="0"/>
              <a:t> manquants</a:t>
            </a:r>
          </a:p>
          <a:p>
            <a:r>
              <a:rPr lang="fr-FR" sz="3600" dirty="0"/>
              <a:t>Analyses des variables candidates au KNN</a:t>
            </a:r>
          </a:p>
          <a:p>
            <a:r>
              <a:rPr lang="fr-FR" sz="3600" dirty="0"/>
              <a:t>Matrice des corrélations</a:t>
            </a:r>
          </a:p>
          <a:p>
            <a:r>
              <a:rPr lang="fr-FR" sz="3600" dirty="0"/>
              <a:t>ACP </a:t>
            </a:r>
          </a:p>
          <a:p>
            <a:r>
              <a:rPr lang="fr-FR" sz="3600" dirty="0"/>
              <a:t>Test de Normalité et </a:t>
            </a:r>
            <a:r>
              <a:rPr lang="fr-FR" sz="3600" dirty="0" err="1"/>
              <a:t>Levene</a:t>
            </a:r>
            <a:endParaRPr lang="fr-FR" sz="3600" dirty="0"/>
          </a:p>
          <a:p>
            <a:r>
              <a:rPr lang="fr-FR" sz="3600" dirty="0" err="1"/>
              <a:t>Anova</a:t>
            </a:r>
            <a:endParaRPr lang="fr-FR" sz="3600" dirty="0"/>
          </a:p>
          <a:p>
            <a:r>
              <a:rPr lang="fr-FR" sz="3600" dirty="0"/>
              <a:t>KNN</a:t>
            </a:r>
          </a:p>
          <a:p>
            <a:r>
              <a:rPr lang="fr-FR" sz="3600" dirty="0"/>
              <a:t>Matrice de confusion</a:t>
            </a:r>
          </a:p>
          <a:p>
            <a:r>
              <a:rPr lang="fr-FR" sz="3600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008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66387-387F-4933-B240-31923381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AAA347-8816-4769-838A-374B2E528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>
                <a:effectLst/>
                <a:latin typeface="Montserrat"/>
              </a:rPr>
              <a:t>L'agence "</a:t>
            </a:r>
            <a:r>
              <a:rPr lang="fr-FR" b="0" i="0" u="sng" dirty="0">
                <a:solidFill>
                  <a:srgbClr val="7451EB"/>
                </a:solidFill>
                <a:effectLst/>
                <a:latin typeface="Montserrat"/>
                <a:hlinkClick r:id="rId2"/>
              </a:rPr>
              <a:t>Santé publique France</a:t>
            </a:r>
            <a:r>
              <a:rPr lang="fr-FR" b="0" i="0" dirty="0">
                <a:effectLst/>
                <a:latin typeface="Montserrat"/>
              </a:rPr>
              <a:t>" a lancé</a:t>
            </a:r>
            <a:r>
              <a:rPr lang="fr-FR" b="1" i="0" dirty="0">
                <a:effectLst/>
                <a:latin typeface="Montserrat"/>
              </a:rPr>
              <a:t> un appel à projets pour trouver des idées innovantes d’applications en lien avec l'alimentation.</a:t>
            </a:r>
            <a:r>
              <a:rPr lang="fr-FR" b="0" i="0" dirty="0">
                <a:effectLst/>
                <a:latin typeface="Montserrat"/>
              </a:rPr>
              <a:t> Vous souhaitez y participer et proposer une idée d’application.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8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2"/>
          <p:cNvSpPr txBox="1"/>
          <p:nvPr/>
        </p:nvSpPr>
        <p:spPr>
          <a:xfrm>
            <a:off x="1141560" y="2096640"/>
            <a:ext cx="9905760" cy="4151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1400" b="0" strike="noStrike" spc="-1" dirty="0">
                <a:solidFill>
                  <a:srgbClr val="FFFFFF"/>
                </a:solidFill>
                <a:latin typeface="Tw Cen MT"/>
              </a:rPr>
              <a:t>Base de données comprenant :</a:t>
            </a:r>
            <a:endParaRPr lang="en-US" sz="1400" b="0" strike="noStrike" spc="-1" dirty="0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1400" b="0" strike="noStrike" spc="-1" dirty="0">
                <a:solidFill>
                  <a:srgbClr val="FFFFFF"/>
                </a:solidFill>
                <a:latin typeface="Tw Cen MT"/>
              </a:rPr>
              <a:t>	1919562 lignes</a:t>
            </a:r>
            <a:endParaRPr lang="en-US" sz="1400" b="0" strike="noStrike" spc="-1" dirty="0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1400" b="0" strike="noStrike" spc="-1" dirty="0">
                <a:solidFill>
                  <a:srgbClr val="FFFFFF"/>
                </a:solidFill>
                <a:latin typeface="Tw Cen MT"/>
              </a:rPr>
              <a:t>172 colonnes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fr-FR" sz="1400" b="0" strike="noStrike" spc="-1" dirty="0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1400" spc="-1" dirty="0">
                <a:solidFill>
                  <a:srgbClr val="FFFFFF"/>
                </a:solidFill>
                <a:latin typeface="Tw Cen MT"/>
              </a:rPr>
              <a:t>Difficultés de traitement des données dû à la taille importante</a:t>
            </a:r>
          </a:p>
          <a:p>
            <a:pPr marL="342900" indent="-342900">
              <a:lnSpc>
                <a:spcPct val="120000"/>
              </a:lnSpc>
              <a:spcBef>
                <a:spcPts val="1001"/>
              </a:spcBef>
              <a:buFont typeface="Wingdings" panose="05000000000000000000" pitchFamily="2" charset="2"/>
              <a:buChar char="è"/>
              <a:tabLst>
                <a:tab pos="0" algn="l"/>
              </a:tabLst>
            </a:pPr>
            <a:r>
              <a:rPr lang="fr-FR" sz="1400" spc="-1" dirty="0">
                <a:solidFill>
                  <a:srgbClr val="FFFFFF"/>
                </a:solidFill>
                <a:latin typeface="Tw Cen MT"/>
                <a:sym typeface="Wingdings" panose="05000000000000000000" pitchFamily="2" charset="2"/>
              </a:rPr>
              <a:t>Utilisation librairie </a:t>
            </a:r>
            <a:r>
              <a:rPr lang="fr-FR" sz="1400" spc="-1" dirty="0" err="1">
                <a:solidFill>
                  <a:srgbClr val="FFFFFF"/>
                </a:solidFill>
                <a:latin typeface="Tw Cen MT"/>
                <a:sym typeface="Wingdings" panose="05000000000000000000" pitchFamily="2" charset="2"/>
              </a:rPr>
              <a:t>Dask</a:t>
            </a:r>
            <a:endParaRPr lang="fr-FR" sz="1400" spc="-1" dirty="0">
              <a:solidFill>
                <a:srgbClr val="FFFFFF"/>
              </a:solidFill>
              <a:latin typeface="Tw Cen MT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1001"/>
              </a:spcBef>
              <a:buFont typeface="Wingdings" panose="05000000000000000000" pitchFamily="2" charset="2"/>
              <a:buChar char="è"/>
              <a:tabLst>
                <a:tab pos="0" algn="l"/>
              </a:tabLst>
            </a:pPr>
            <a:r>
              <a:rPr lang="en-US" sz="1400" b="0" strike="noStrike" spc="-1" dirty="0" err="1">
                <a:solidFill>
                  <a:srgbClr val="FFFFFF"/>
                </a:solidFill>
                <a:latin typeface="Tw Cen MT"/>
              </a:rPr>
              <a:t>Filtre</a:t>
            </a:r>
            <a:r>
              <a:rPr lang="en-US" sz="1400" b="0" strike="noStrike" spc="-1" dirty="0">
                <a:solidFill>
                  <a:srgbClr val="FFFFFF"/>
                </a:solidFill>
                <a:latin typeface="Tw Cen MT"/>
              </a:rPr>
              <a:t> sur les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Tw Cen MT"/>
              </a:rPr>
              <a:t>produits</a:t>
            </a:r>
            <a:r>
              <a:rPr lang="en-US" sz="1400" b="0" strike="noStrike" spc="-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Tw Cen MT"/>
              </a:rPr>
              <a:t>vendus</a:t>
            </a:r>
            <a:r>
              <a:rPr lang="en-US" sz="1400" b="0" strike="noStrike" spc="-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Tw Cen MT"/>
              </a:rPr>
              <a:t>en</a:t>
            </a:r>
            <a:r>
              <a:rPr lang="en-US" sz="1400" b="0" strike="noStrike" spc="-1" dirty="0">
                <a:solidFill>
                  <a:srgbClr val="FFFFFF"/>
                </a:solidFill>
                <a:latin typeface="Tw Cen MT"/>
              </a:rPr>
              <a:t> France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 err="1">
                <a:solidFill>
                  <a:srgbClr val="FFFFFF"/>
                </a:solidFill>
                <a:latin typeface="Tw Cen MT"/>
              </a:rPr>
              <a:t>Bilan</a:t>
            </a:r>
            <a:r>
              <a:rPr lang="en-US" sz="1400" b="0" strike="noStrike" spc="-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en-US" sz="1400" spc="-1" dirty="0" err="1">
                <a:solidFill>
                  <a:srgbClr val="FFFFFF"/>
                </a:solidFill>
                <a:latin typeface="Tw Cen MT"/>
              </a:rPr>
              <a:t>F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Tw Cen MT"/>
              </a:rPr>
              <a:t>iltre</a:t>
            </a:r>
            <a:r>
              <a:rPr lang="en-US" sz="1400" b="0" strike="noStrike" spc="-1" dirty="0">
                <a:solidFill>
                  <a:srgbClr val="FFFFFF"/>
                </a:solidFill>
                <a:latin typeface="Tw Cen MT"/>
              </a:rPr>
              <a:t> :</a:t>
            </a:r>
          </a:p>
          <a:p>
            <a:pPr marL="342900" indent="-342900">
              <a:lnSpc>
                <a:spcPct val="120000"/>
              </a:lnSpc>
              <a:spcBef>
                <a:spcPts val="1001"/>
              </a:spcBef>
              <a:buFont typeface="Wingdings" panose="05000000000000000000" pitchFamily="2" charset="2"/>
              <a:buChar char="è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Tw Cen MT"/>
                <a:sym typeface="Wingdings" panose="05000000000000000000" pitchFamily="2" charset="2"/>
              </a:rPr>
              <a:t>Limitation à 756204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Tw Cen MT"/>
                <a:sym typeface="Wingdings" panose="05000000000000000000" pitchFamily="2" charset="2"/>
              </a:rPr>
              <a:t>lignes</a:t>
            </a:r>
            <a:endParaRPr lang="en-US" sz="1400" b="0" strike="noStrike" spc="-1" dirty="0">
              <a:solidFill>
                <a:srgbClr val="FFFFFF"/>
              </a:solidFill>
              <a:latin typeface="Tw Cen MT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1001"/>
              </a:spcBef>
              <a:buFont typeface="Wingdings" panose="05000000000000000000" pitchFamily="2" charset="2"/>
              <a:buChar char="è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Tw Cen MT"/>
              </a:rPr>
              <a:t>Limitation à 42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Tw Cen MT"/>
              </a:rPr>
              <a:t>colonnes</a:t>
            </a:r>
            <a:endParaRPr lang="en-US" sz="1400" b="0" strike="noStrike" spc="-1" dirty="0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1400" b="0" strike="noStrike" spc="-1" dirty="0">
                <a:solidFill>
                  <a:srgbClr val="FFFFFF"/>
                </a:solidFill>
                <a:latin typeface="Tw Cen MT"/>
              </a:rPr>
              <a:t> </a:t>
            </a:r>
            <a:endParaRPr lang="en-US" sz="14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4063AF9-B321-4A0C-9E11-E0A99006E37D}" type="slidenum">
              <a:rPr lang="fr-FR" sz="1050" b="0" strike="noStrike" spc="-1">
                <a:solidFill>
                  <a:srgbClr val="FFFFFF"/>
                </a:solidFill>
                <a:latin typeface="Tw Cen MT"/>
              </a:rPr>
              <a:t>4</a:t>
            </a:fld>
            <a:endParaRPr lang="fr-FR" sz="1050" b="0" strike="noStrike" spc="-1">
              <a:latin typeface="Times New Roman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1E5066-D18C-4AFB-BD88-396E3D57ED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0962" y="618070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Les données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2"/>
          <p:cNvSpPr/>
          <p:nvPr/>
        </p:nvSpPr>
        <p:spPr>
          <a:xfrm>
            <a:off x="7714800" y="2097000"/>
            <a:ext cx="3660840" cy="3414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Tw Cen MT"/>
              </a:rPr>
              <a:t>Les données manquantes :</a:t>
            </a:r>
            <a:endParaRPr lang="fr-FR" sz="1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FFFFFF"/>
                </a:solidFill>
                <a:latin typeface="Tw Cen MT"/>
              </a:rPr>
              <a:t>La majorité des colonnes ont plus de 50% de données manquantes</a:t>
            </a:r>
            <a:endParaRPr lang="fr-FR" sz="1800" b="0" strike="noStrike" spc="-1" dirty="0">
              <a:latin typeface="Arial"/>
            </a:endParaRPr>
          </a:p>
          <a:p>
            <a:pPr marL="743040" lvl="1" indent="-2854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FFFFFF"/>
                </a:solidFill>
                <a:latin typeface="Tw Cen MT"/>
              </a:rPr>
              <a:t>Sur les données quantitatives 8 variables restent sous la barre des 20%</a:t>
            </a:r>
            <a:endParaRPr lang="fr-FR" sz="1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pc="-1" dirty="0">
                <a:solidFill>
                  <a:srgbClr val="FFFFFF"/>
                </a:solidFill>
                <a:latin typeface="Tw Cen MT"/>
              </a:rPr>
              <a:t>La variable </a:t>
            </a:r>
            <a:r>
              <a:rPr lang="fr-FR" spc="-1" dirty="0" err="1">
                <a:solidFill>
                  <a:srgbClr val="FFFFFF"/>
                </a:solidFill>
                <a:latin typeface="Tw Cen MT"/>
              </a:rPr>
              <a:t>Nutriscore</a:t>
            </a:r>
            <a:r>
              <a:rPr lang="fr-FR" spc="-1" dirty="0">
                <a:solidFill>
                  <a:srgbClr val="FFFFFF"/>
                </a:solidFill>
                <a:latin typeface="Tw Cen MT"/>
              </a:rPr>
              <a:t> est faiblement rempli (68%)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Tw Cen MT"/>
              </a:rPr>
              <a:t>Sujet d’analyse : chercher à compléter les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Tw Cen MT"/>
              </a:rPr>
              <a:t>nutriscores</a:t>
            </a:r>
            <a:r>
              <a:rPr lang="fr-FR" sz="1800" b="0" strike="noStrike" spc="-1" dirty="0">
                <a:solidFill>
                  <a:srgbClr val="FFFFFF"/>
                </a:solidFill>
                <a:latin typeface="Tw Cen MT"/>
              </a:rPr>
              <a:t> manquants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97A79E7-58C0-4BAE-8473-3DDE2978F7A3}" type="slidenum">
              <a:rPr lang="fr-FR" sz="1050" b="0" strike="noStrike" spc="-1">
                <a:solidFill>
                  <a:srgbClr val="FFFFFF"/>
                </a:solidFill>
                <a:latin typeface="Tw Cen MT"/>
              </a:rPr>
              <a:t>5</a:t>
            </a:fld>
            <a:endParaRPr lang="fr-FR" sz="105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6895DB-E6FB-470A-AEC4-88217FD5F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4" y="2032989"/>
            <a:ext cx="6431031" cy="45306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49CFB2-5273-4F74-A259-7DCA208F1C2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fr-FR" dirty="0"/>
              <a:t>Les données manquantes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3696D-57D4-4EF0-90B5-9547C371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Opérations de Nettoyage Doublons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402C5-DCDF-4CB1-AF3B-AD3DB849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Transformation </a:t>
            </a:r>
            <a:r>
              <a:rPr lang="fr-FR" dirty="0" err="1"/>
              <a:t>to_data_time</a:t>
            </a:r>
            <a:r>
              <a:rPr lang="fr-FR" dirty="0"/>
              <a:t> sur colonne « </a:t>
            </a:r>
            <a:r>
              <a:rPr lang="fr-FR" dirty="0" err="1"/>
              <a:t>last_modified_datetime</a:t>
            </a:r>
            <a:r>
              <a:rPr lang="fr-FR" dirty="0"/>
              <a:t> »</a:t>
            </a:r>
          </a:p>
          <a:p>
            <a:pPr marL="0" indent="0">
              <a:buNone/>
            </a:pPr>
            <a:r>
              <a:rPr lang="fr-FR" dirty="0"/>
              <a:t>Nettoyage des doublons – privilégiant les données les plus récentes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A67C09-E2F1-4C11-AB4D-A7945D0B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22" y="3505439"/>
            <a:ext cx="6877442" cy="262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CE0E5-1A3A-46B8-8F9E-AD89F75B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Opérations de Nettoyage règles métier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3961E4-E70E-49B1-835D-A2CD21CDC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Règles à vérifier : </a:t>
            </a:r>
          </a:p>
          <a:p>
            <a:r>
              <a:rPr lang="fr-FR" dirty="0"/>
              <a:t>Valeurs quantitatives sur 100g : &lt; 100 ou &gt; 0</a:t>
            </a:r>
          </a:p>
          <a:p>
            <a:r>
              <a:rPr lang="fr-FR" dirty="0"/>
              <a:t>Energy : &lt; 10000 kcal</a:t>
            </a:r>
          </a:p>
          <a:p>
            <a:r>
              <a:rPr lang="fr-FR" dirty="0"/>
              <a:t>Sodium &lt; Salt</a:t>
            </a:r>
          </a:p>
          <a:p>
            <a:r>
              <a:rPr lang="fr-FR" dirty="0" err="1"/>
              <a:t>Saturated</a:t>
            </a:r>
            <a:r>
              <a:rPr lang="fr-FR" dirty="0"/>
              <a:t> fat &lt; fat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Correction en remplaçant par les moyennes des catégories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129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A180B-89EF-49DC-898A-DD1C48F2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Avant corrections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8319B2-3459-45AF-8AC9-09F554D3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89" y="1873303"/>
            <a:ext cx="6209884" cy="44820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9728A6F-EE44-449C-B1A6-E1BB654214F8}"/>
              </a:ext>
            </a:extLst>
          </p:cNvPr>
          <p:cNvSpPr txBox="1"/>
          <p:nvPr/>
        </p:nvSpPr>
        <p:spPr>
          <a:xfrm>
            <a:off x="8282866" y="3429000"/>
            <a:ext cx="3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Beaucoup de valeurs extrêmes supérieures au valeurs limites</a:t>
            </a:r>
          </a:p>
        </p:txBody>
      </p:sp>
    </p:spTree>
    <p:extLst>
      <p:ext uri="{BB962C8B-B14F-4D97-AF65-F5344CB8AC3E}">
        <p14:creationId xmlns:p14="http://schemas.microsoft.com/office/powerpoint/2010/main" val="26217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11C10-A637-444C-88F4-A3D493F0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Après correction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4C6F99-D163-45BF-8BCF-27CED793B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01" y="2079878"/>
            <a:ext cx="5820792" cy="422567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81EE8F-78C4-439A-86A7-46E5EF176A7E}"/>
              </a:ext>
            </a:extLst>
          </p:cNvPr>
          <p:cNvSpPr txBox="1"/>
          <p:nvPr/>
        </p:nvSpPr>
        <p:spPr>
          <a:xfrm>
            <a:off x="8060924" y="3429000"/>
            <a:ext cx="340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Plus de valeurs extrêmes, respect des limites</a:t>
            </a:r>
          </a:p>
        </p:txBody>
      </p:sp>
    </p:spTree>
    <p:extLst>
      <p:ext uri="{BB962C8B-B14F-4D97-AF65-F5344CB8AC3E}">
        <p14:creationId xmlns:p14="http://schemas.microsoft.com/office/powerpoint/2010/main" val="2617322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txDef>
      <a:spPr>
        <a:noFill/>
        <a:ln>
          <a:noFill/>
        </a:ln>
      </a:spPr>
      <a:bodyPr anchor="ctr">
        <a:noAutofit/>
      </a:bodyPr>
      <a:lstStyle>
        <a:defPPr algn="ctr">
          <a:lnSpc>
            <a:spcPct val="90000"/>
          </a:lnSpc>
          <a:defRPr sz="3600" b="0" strike="noStrike" cap="all" spc="-1" dirty="0">
            <a:solidFill>
              <a:srgbClr val="FFFFFF"/>
            </a:solidFill>
            <a:latin typeface="Tw Cen M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1433</TotalTime>
  <Words>553</Words>
  <Application>Microsoft Office PowerPoint</Application>
  <PresentationFormat>Grand écran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Montserrat</vt:lpstr>
      <vt:lpstr>Times New Roman</vt:lpstr>
      <vt:lpstr>Tw Cen MT</vt:lpstr>
      <vt:lpstr>Wingdings</vt:lpstr>
      <vt:lpstr>Circuit</vt:lpstr>
      <vt:lpstr>Présentation PowerPoint</vt:lpstr>
      <vt:lpstr>Sommaire</vt:lpstr>
      <vt:lpstr>Contexte</vt:lpstr>
      <vt:lpstr>Les données</vt:lpstr>
      <vt:lpstr>Les données manquantes</vt:lpstr>
      <vt:lpstr>Opérations de Nettoyage Doublons</vt:lpstr>
      <vt:lpstr>Opérations de Nettoyage règles métier</vt:lpstr>
      <vt:lpstr>Avant corrections</vt:lpstr>
      <vt:lpstr>Après correction</vt:lpstr>
      <vt:lpstr>Concept de l’application</vt:lpstr>
      <vt:lpstr>Analyses des variables candidates au KNN</vt:lpstr>
      <vt:lpstr>Matrice des corrélations</vt:lpstr>
      <vt:lpstr>ACP - compostantes</vt:lpstr>
      <vt:lpstr>ACP - représentation</vt:lpstr>
      <vt:lpstr>Test de Normalité et Levene</vt:lpstr>
      <vt:lpstr>Anova</vt:lpstr>
      <vt:lpstr>KNN</vt:lpstr>
      <vt:lpstr>Matrice de confusion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Daulard</dc:creator>
  <cp:lastModifiedBy>Mathieu Daulard</cp:lastModifiedBy>
  <cp:revision>34</cp:revision>
  <dcterms:created xsi:type="dcterms:W3CDTF">2021-09-04T10:13:30Z</dcterms:created>
  <dcterms:modified xsi:type="dcterms:W3CDTF">2021-09-05T12:06:49Z</dcterms:modified>
</cp:coreProperties>
</file>