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7" r:id="rId11"/>
    <p:sldId id="282" r:id="rId12"/>
    <p:sldId id="265" r:id="rId13"/>
    <p:sldId id="283" r:id="rId14"/>
    <p:sldId id="270" r:id="rId15"/>
    <p:sldId id="284" r:id="rId16"/>
    <p:sldId id="285" r:id="rId17"/>
    <p:sldId id="286" r:id="rId18"/>
    <p:sldId id="287" r:id="rId19"/>
    <p:sldId id="278" r:id="rId20"/>
    <p:sldId id="279" r:id="rId21"/>
    <p:sldId id="280"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7D2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autoAdjust="0"/>
  </p:normalViewPr>
  <p:slideViewPr>
    <p:cSldViewPr snapToGrid="0">
      <p:cViewPr>
        <p:scale>
          <a:sx n="75" d="100"/>
          <a:sy n="75" d="100"/>
        </p:scale>
        <p:origin x="974" y="302"/>
      </p:cViewPr>
      <p:guideLst/>
    </p:cSldViewPr>
  </p:slideViewPr>
  <p:outlineViewPr>
    <p:cViewPr>
      <p:scale>
        <a:sx n="33" d="100"/>
        <a:sy n="33" d="100"/>
      </p:scale>
      <p:origin x="0" y="-1664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E0644A-EB37-4C84-9044-4337C07A495D}" type="datetimeFigureOut">
              <a:rPr lang="fr-FR" smtClean="0"/>
              <a:t>10/11/2021</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8CBE3A-A4A6-49BF-AAD1-F8CE729A262A}" type="slidenum">
              <a:rPr lang="fr-FR" smtClean="0"/>
              <a:t>‹N°›</a:t>
            </a:fld>
            <a:endParaRPr lang="fr-FR"/>
          </a:p>
        </p:txBody>
      </p:sp>
    </p:spTree>
    <p:extLst>
      <p:ext uri="{BB962C8B-B14F-4D97-AF65-F5344CB8AC3E}">
        <p14:creationId xmlns:p14="http://schemas.microsoft.com/office/powerpoint/2010/main" val="180436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fr-FR"/>
              <a:t>Modifiez le style du titre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342823CB-3777-41CD-BFB5-B7422E47557F}" type="datetime1">
              <a:rPr lang="fr-FR" smtClean="0"/>
              <a:t>10/11/2021</a:t>
            </a:fld>
            <a:endParaRPr lang="fr-FR"/>
          </a:p>
        </p:txBody>
      </p:sp>
      <p:sp>
        <p:nvSpPr>
          <p:cNvPr id="5" name="Footer Placeholder 4"/>
          <p:cNvSpPr>
            <a:spLocks noGrp="1"/>
          </p:cNvSpPr>
          <p:nvPr>
            <p:ph type="ftr" sz="quarter" idx="11"/>
          </p:nvPr>
        </p:nvSpPr>
        <p:spPr>
          <a:xfrm>
            <a:off x="1876424" y="5410201"/>
            <a:ext cx="5124886" cy="365125"/>
          </a:xfrm>
        </p:spPr>
        <p:txBody>
          <a:bodyPr/>
          <a:lstStyle/>
          <a:p>
            <a:endParaRPr lang="fr-FR"/>
          </a:p>
        </p:txBody>
      </p:sp>
      <p:sp>
        <p:nvSpPr>
          <p:cNvPr id="6" name="Slide Number Placeholder 5"/>
          <p:cNvSpPr>
            <a:spLocks noGrp="1"/>
          </p:cNvSpPr>
          <p:nvPr>
            <p:ph type="sldNum" sz="quarter" idx="12"/>
          </p:nvPr>
        </p:nvSpPr>
        <p:spPr>
          <a:xfrm>
            <a:off x="9896911" y="5410199"/>
            <a:ext cx="771089" cy="365125"/>
          </a:xfrm>
        </p:spPr>
        <p:txBody>
          <a:bodyPr/>
          <a:lstStyle/>
          <a:p>
            <a:fld id="{05BB2DBB-37DC-4114-95D7-A94F1C8AE1E2}" type="slidenum">
              <a:rPr lang="fr-FR" smtClean="0"/>
              <a:t>‹N°›</a:t>
            </a:fld>
            <a:endParaRPr lang="fr-FR"/>
          </a:p>
        </p:txBody>
      </p:sp>
    </p:spTree>
    <p:extLst>
      <p:ext uri="{BB962C8B-B14F-4D97-AF65-F5344CB8AC3E}">
        <p14:creationId xmlns:p14="http://schemas.microsoft.com/office/powerpoint/2010/main" val="34710227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fr-FR"/>
              <a:t>Cliquez sur l'icône pour ajouter une image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F3F1606A-6CD1-4732-B900-4CE900F0BCD0}" type="datetime1">
              <a:rPr lang="fr-FR" smtClean="0"/>
              <a:t>10/11/2021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05BB2DBB-37DC-4114-95D7-A94F1C8AE1E2}" type="slidenum">
              <a:rPr lang="fr-FR" smtClean="0"/>
              <a:t>‹N°›</a:t>
            </a:fld>
            <a:endParaRPr lang="fr-FR"/>
          </a:p>
        </p:txBody>
      </p:sp>
    </p:spTree>
    <p:extLst>
      <p:ext uri="{BB962C8B-B14F-4D97-AF65-F5344CB8AC3E}">
        <p14:creationId xmlns:p14="http://schemas.microsoft.com/office/powerpoint/2010/main" val="11803705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fr-FR"/>
              <a:t>Modifiez le style du titre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D02B6E23-088F-4159-9F9D-E0B0F4052F86}" type="datetime1">
              <a:rPr lang="fr-FR" smtClean="0"/>
              <a:t>10/11/2021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05BB2DBB-37DC-4114-95D7-A94F1C8AE1E2}" type="slidenum">
              <a:rPr lang="fr-FR" smtClean="0"/>
              <a:t>‹N°›</a:t>
            </a:fld>
            <a:endParaRPr lang="fr-FR"/>
          </a:p>
        </p:txBody>
      </p:sp>
    </p:spTree>
    <p:extLst>
      <p:ext uri="{BB962C8B-B14F-4D97-AF65-F5344CB8AC3E}">
        <p14:creationId xmlns:p14="http://schemas.microsoft.com/office/powerpoint/2010/main" val="13203776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fr-FR"/>
              <a:t>Modifiez le style du titre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7EF5C2C9-9D03-4500-8D93-2CF56476C47B}" type="datetime1">
              <a:rPr lang="fr-FR" smtClean="0"/>
              <a:t>10/11/2021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05BB2DBB-37DC-4114-95D7-A94F1C8AE1E2}" type="slidenum">
              <a:rPr lang="fr-FR" smtClean="0"/>
              <a:t>‹N°›</a:t>
            </a:fld>
            <a:endParaRPr lang="fr-FR"/>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4571716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fr-FR"/>
              <a:t>Modifiez le style du titre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F33A8DEA-F625-498A-9624-051497A0B6E0}" type="datetime1">
              <a:rPr lang="fr-FR" smtClean="0"/>
              <a:t>10/11/2021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05BB2DBB-37DC-4114-95D7-A94F1C8AE1E2}" type="slidenum">
              <a:rPr lang="fr-FR" smtClean="0"/>
              <a:t>‹N°›</a:t>
            </a:fld>
            <a:endParaRPr lang="fr-FR"/>
          </a:p>
        </p:txBody>
      </p:sp>
    </p:spTree>
    <p:extLst>
      <p:ext uri="{BB962C8B-B14F-4D97-AF65-F5344CB8AC3E}">
        <p14:creationId xmlns:p14="http://schemas.microsoft.com/office/powerpoint/2010/main" val="30564855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fr-FR"/>
              <a:t>Modifiez le style du titre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BE55407F-7D70-4FDB-9854-C9D00DDED39F}" type="datetime1">
              <a:rPr lang="fr-FR" smtClean="0"/>
              <a:t>10/11/2021</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05BB2DBB-37DC-4114-95D7-A94F1C8AE1E2}" type="slidenum">
              <a:rPr lang="fr-FR" smtClean="0"/>
              <a:t>‹N°›</a:t>
            </a:fld>
            <a:endParaRPr lang="fr-FR"/>
          </a:p>
        </p:txBody>
      </p:sp>
    </p:spTree>
    <p:extLst>
      <p:ext uri="{BB962C8B-B14F-4D97-AF65-F5344CB8AC3E}">
        <p14:creationId xmlns:p14="http://schemas.microsoft.com/office/powerpoint/2010/main" val="18573265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fr-FR"/>
              <a:t>Modifiez le style du titre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a:t>Cliquez sur l'icône pour ajouter une image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a:t>Cliquez sur l'icône pour ajouter une image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a:t>Cliquez sur l'icône pour ajouter une image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83B76BBB-63A5-49FB-8930-8D33BF66F0F6}" type="datetime1">
              <a:rPr lang="fr-FR" smtClean="0"/>
              <a:t>10/11/2021</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05BB2DBB-37DC-4114-95D7-A94F1C8AE1E2}" type="slidenum">
              <a:rPr lang="fr-FR" smtClean="0"/>
              <a:t>‹N°›</a:t>
            </a:fld>
            <a:endParaRPr lang="fr-FR"/>
          </a:p>
        </p:txBody>
      </p:sp>
    </p:spTree>
    <p:extLst>
      <p:ext uri="{BB962C8B-B14F-4D97-AF65-F5344CB8AC3E}">
        <p14:creationId xmlns:p14="http://schemas.microsoft.com/office/powerpoint/2010/main" val="19275926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F317CDD5-3F3B-4180-A073-26CB6D450C01}" type="datetime1">
              <a:rPr lang="fr-FR" smtClean="0"/>
              <a:t>10/11/2021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5BB2DBB-37DC-4114-95D7-A94F1C8AE1E2}" type="slidenum">
              <a:rPr lang="fr-FR" smtClean="0"/>
              <a:t>‹N°›</a:t>
            </a:fld>
            <a:endParaRPr lang="fr-FR"/>
          </a:p>
        </p:txBody>
      </p:sp>
    </p:spTree>
    <p:extLst>
      <p:ext uri="{BB962C8B-B14F-4D97-AF65-F5344CB8AC3E}">
        <p14:creationId xmlns:p14="http://schemas.microsoft.com/office/powerpoint/2010/main" val="11647072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7F007546-7430-41B5-B6EF-831CD49F2623}" type="datetime1">
              <a:rPr lang="fr-FR" smtClean="0"/>
              <a:t>10/11/2021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5BB2DBB-37DC-4114-95D7-A94F1C8AE1E2}" type="slidenum">
              <a:rPr lang="fr-FR" smtClean="0"/>
              <a:t>‹N°›</a:t>
            </a:fld>
            <a:endParaRPr lang="fr-FR"/>
          </a:p>
        </p:txBody>
      </p:sp>
    </p:spTree>
    <p:extLst>
      <p:ext uri="{BB962C8B-B14F-4D97-AF65-F5344CB8AC3E}">
        <p14:creationId xmlns:p14="http://schemas.microsoft.com/office/powerpoint/2010/main" val="27029618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5257D27D-3BFB-49DB-82A7-A18AE6641017}" type="datetime1">
              <a:rPr lang="fr-FR" smtClean="0"/>
              <a:t>10/11/2021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5BB2DBB-37DC-4114-95D7-A94F1C8AE1E2}" type="slidenum">
              <a:rPr lang="fr-FR" smtClean="0"/>
              <a:t>‹N°›</a:t>
            </a:fld>
            <a:endParaRPr lang="fr-FR"/>
          </a:p>
        </p:txBody>
      </p:sp>
    </p:spTree>
    <p:extLst>
      <p:ext uri="{BB962C8B-B14F-4D97-AF65-F5344CB8AC3E}">
        <p14:creationId xmlns:p14="http://schemas.microsoft.com/office/powerpoint/2010/main" val="1757060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fr-FR"/>
              <a:t>Modifiez le style du titre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3F1B7CEB-B756-408D-B1FF-372D6929D8B0}" type="datetime1">
              <a:rPr lang="fr-FR" smtClean="0"/>
              <a:t>10/11/2021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5BB2DBB-37DC-4114-95D7-A94F1C8AE1E2}" type="slidenum">
              <a:rPr lang="fr-FR" smtClean="0"/>
              <a:t>‹N°›</a:t>
            </a:fld>
            <a:endParaRPr lang="fr-FR"/>
          </a:p>
        </p:txBody>
      </p:sp>
    </p:spTree>
    <p:extLst>
      <p:ext uri="{BB962C8B-B14F-4D97-AF65-F5344CB8AC3E}">
        <p14:creationId xmlns:p14="http://schemas.microsoft.com/office/powerpoint/2010/main" val="967647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017B9ABD-602A-4C7C-948E-5B61CE491EBE}" type="datetime1">
              <a:rPr lang="fr-FR" smtClean="0"/>
              <a:t>10/11/2021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05BB2DBB-37DC-4114-95D7-A94F1C8AE1E2}" type="slidenum">
              <a:rPr lang="fr-FR" smtClean="0"/>
              <a:t>‹N°›</a:t>
            </a:fld>
            <a:endParaRPr lang="fr-FR"/>
          </a:p>
        </p:txBody>
      </p:sp>
    </p:spTree>
    <p:extLst>
      <p:ext uri="{BB962C8B-B14F-4D97-AF65-F5344CB8AC3E}">
        <p14:creationId xmlns:p14="http://schemas.microsoft.com/office/powerpoint/2010/main" val="28103118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fr-FR"/>
              <a:t>Modifiez le style du titre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141410" y="3073397"/>
            <a:ext cx="4878391" cy="271780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172200" y="3073397"/>
            <a:ext cx="4875210" cy="271780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A12C2F7E-3110-4C5A-9E75-AA757EA7687F}" type="datetime1">
              <a:rPr lang="fr-FR" smtClean="0"/>
              <a:t>10/11/2021</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05BB2DBB-37DC-4114-95D7-A94F1C8AE1E2}" type="slidenum">
              <a:rPr lang="fr-FR" smtClean="0"/>
              <a:t>‹N°›</a:t>
            </a:fld>
            <a:endParaRPr lang="fr-FR"/>
          </a:p>
        </p:txBody>
      </p:sp>
    </p:spTree>
    <p:extLst>
      <p:ext uri="{BB962C8B-B14F-4D97-AF65-F5344CB8AC3E}">
        <p14:creationId xmlns:p14="http://schemas.microsoft.com/office/powerpoint/2010/main" val="17122522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43C8C08C-4263-460D-A749-64597D043298}" type="datetime1">
              <a:rPr lang="fr-FR" smtClean="0"/>
              <a:t>10/11/2021</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05BB2DBB-37DC-4114-95D7-A94F1C8AE1E2}" type="slidenum">
              <a:rPr lang="fr-FR" smtClean="0"/>
              <a:t>‹N°›</a:t>
            </a:fld>
            <a:endParaRPr lang="fr-FR"/>
          </a:p>
        </p:txBody>
      </p:sp>
    </p:spTree>
    <p:extLst>
      <p:ext uri="{BB962C8B-B14F-4D97-AF65-F5344CB8AC3E}">
        <p14:creationId xmlns:p14="http://schemas.microsoft.com/office/powerpoint/2010/main" val="26349211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8C2281-7ED9-41BF-BB8D-4122BE420DB4}" type="datetime1">
              <a:rPr lang="fr-FR" smtClean="0"/>
              <a:t>10/11/2021</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05BB2DBB-37DC-4114-95D7-A94F1C8AE1E2}" type="slidenum">
              <a:rPr lang="fr-FR" smtClean="0"/>
              <a:t>‹N°›</a:t>
            </a:fld>
            <a:endParaRPr lang="fr-FR"/>
          </a:p>
        </p:txBody>
      </p:sp>
    </p:spTree>
    <p:extLst>
      <p:ext uri="{BB962C8B-B14F-4D97-AF65-F5344CB8AC3E}">
        <p14:creationId xmlns:p14="http://schemas.microsoft.com/office/powerpoint/2010/main" val="3565058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fr-FR"/>
              <a:t>Modifiez le style du titre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FF08E0D1-5468-4DAB-AAF0-500651C63545}" type="datetime1">
              <a:rPr lang="fr-FR" smtClean="0"/>
              <a:t>10/11/2021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05BB2DBB-37DC-4114-95D7-A94F1C8AE1E2}" type="slidenum">
              <a:rPr lang="fr-FR" smtClean="0"/>
              <a:t>‹N°›</a:t>
            </a:fld>
            <a:endParaRPr lang="fr-FR"/>
          </a:p>
        </p:txBody>
      </p:sp>
    </p:spTree>
    <p:extLst>
      <p:ext uri="{BB962C8B-B14F-4D97-AF65-F5344CB8AC3E}">
        <p14:creationId xmlns:p14="http://schemas.microsoft.com/office/powerpoint/2010/main" val="19267853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68F2C551-F756-4034-B002-6945BA5335D1}" type="datetime1">
              <a:rPr lang="fr-FR" smtClean="0"/>
              <a:t>10/11/2021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05BB2DBB-37DC-4114-95D7-A94F1C8AE1E2}" type="slidenum">
              <a:rPr lang="fr-FR" smtClean="0"/>
              <a:t>‹N°›</a:t>
            </a:fld>
            <a:endParaRPr lang="fr-FR"/>
          </a:p>
        </p:txBody>
      </p:sp>
    </p:spTree>
    <p:extLst>
      <p:ext uri="{BB962C8B-B14F-4D97-AF65-F5344CB8AC3E}">
        <p14:creationId xmlns:p14="http://schemas.microsoft.com/office/powerpoint/2010/main" val="2811472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569AFF0-FE31-4C37-A73E-264DC1E0586E}" type="datetime1">
              <a:rPr lang="fr-FR" smtClean="0"/>
              <a:t>10/11/2021</a:t>
            </a:fld>
            <a:endParaRPr lang="fr-FR"/>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5BB2DBB-37DC-4114-95D7-A94F1C8AE1E2}" type="slidenum">
              <a:rPr lang="fr-FR" smtClean="0"/>
              <a:t>‹N°›</a:t>
            </a:fld>
            <a:endParaRPr lang="fr-FR"/>
          </a:p>
        </p:txBody>
      </p:sp>
    </p:spTree>
    <p:extLst>
      <p:ext uri="{BB962C8B-B14F-4D97-AF65-F5344CB8AC3E}">
        <p14:creationId xmlns:p14="http://schemas.microsoft.com/office/powerpoint/2010/main" val="175294706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0F4F782-1E96-4034-B723-032812426B6F}"/>
              </a:ext>
            </a:extLst>
          </p:cNvPr>
          <p:cNvSpPr>
            <a:spLocks noGrp="1"/>
          </p:cNvSpPr>
          <p:nvPr>
            <p:ph type="ctrTitle"/>
          </p:nvPr>
        </p:nvSpPr>
        <p:spPr>
          <a:xfrm>
            <a:off x="1524000" y="2081151"/>
            <a:ext cx="9144000" cy="2387600"/>
          </a:xfrm>
        </p:spPr>
        <p:txBody>
          <a:bodyPr>
            <a:normAutofit/>
          </a:bodyPr>
          <a:lstStyle/>
          <a:p>
            <a:r>
              <a:rPr lang="fr-FR" dirty="0"/>
              <a:t>PROJET 4 : Anticipez les besoins en consommation électrique de bâtiments</a:t>
            </a:r>
          </a:p>
        </p:txBody>
      </p:sp>
      <p:sp>
        <p:nvSpPr>
          <p:cNvPr id="3" name="Espace réservé du numéro de diapositive 2">
            <a:extLst>
              <a:ext uri="{FF2B5EF4-FFF2-40B4-BE49-F238E27FC236}">
                <a16:creationId xmlns:a16="http://schemas.microsoft.com/office/drawing/2014/main" id="{D0692887-625B-4C7E-86E9-10E8F9DA841F}"/>
              </a:ext>
            </a:extLst>
          </p:cNvPr>
          <p:cNvSpPr>
            <a:spLocks noGrp="1"/>
          </p:cNvSpPr>
          <p:nvPr>
            <p:ph type="sldNum" sz="quarter" idx="12"/>
          </p:nvPr>
        </p:nvSpPr>
        <p:spPr/>
        <p:txBody>
          <a:bodyPr/>
          <a:lstStyle/>
          <a:p>
            <a:fld id="{05BB2DBB-37DC-4114-95D7-A94F1C8AE1E2}" type="slidenum">
              <a:rPr lang="fr-FR" smtClean="0"/>
              <a:t>1</a:t>
            </a:fld>
            <a:endParaRPr lang="fr-FR"/>
          </a:p>
        </p:txBody>
      </p:sp>
    </p:spTree>
    <p:extLst>
      <p:ext uri="{BB962C8B-B14F-4D97-AF65-F5344CB8AC3E}">
        <p14:creationId xmlns:p14="http://schemas.microsoft.com/office/powerpoint/2010/main" val="31624387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7CBBA55-37E5-4073-BCB5-BED3771EEA5C}"/>
              </a:ext>
            </a:extLst>
          </p:cNvPr>
          <p:cNvSpPr>
            <a:spLocks noGrp="1"/>
          </p:cNvSpPr>
          <p:nvPr>
            <p:ph type="title"/>
          </p:nvPr>
        </p:nvSpPr>
        <p:spPr/>
        <p:txBody>
          <a:bodyPr/>
          <a:lstStyle/>
          <a:p>
            <a:r>
              <a:rPr lang="fr-FR" dirty="0"/>
              <a:t>Prédire les consommations énergétiques</a:t>
            </a:r>
          </a:p>
        </p:txBody>
      </p:sp>
      <p:sp>
        <p:nvSpPr>
          <p:cNvPr id="3" name="Espace réservé du contenu 2">
            <a:extLst>
              <a:ext uri="{FF2B5EF4-FFF2-40B4-BE49-F238E27FC236}">
                <a16:creationId xmlns:a16="http://schemas.microsoft.com/office/drawing/2014/main" id="{50E6A759-5D12-41D9-B95E-30114E074F4E}"/>
              </a:ext>
            </a:extLst>
          </p:cNvPr>
          <p:cNvSpPr>
            <a:spLocks noGrp="1"/>
          </p:cNvSpPr>
          <p:nvPr>
            <p:ph idx="1"/>
          </p:nvPr>
        </p:nvSpPr>
        <p:spPr/>
        <p:txBody>
          <a:bodyPr>
            <a:normAutofit/>
          </a:bodyPr>
          <a:lstStyle/>
          <a:p>
            <a:r>
              <a:rPr lang="fr-FR" dirty="0"/>
              <a:t>3 variables catégorielles sélectionnées via un nombre restreint de modalités : </a:t>
            </a:r>
            <a:r>
              <a:rPr lang="fr-FR" dirty="0" err="1"/>
              <a:t>BuildingType</a:t>
            </a:r>
            <a:r>
              <a:rPr lang="fr-FR" dirty="0"/>
              <a:t>, </a:t>
            </a:r>
            <a:r>
              <a:rPr lang="fr-FR" dirty="0" err="1"/>
              <a:t>PrimaryPropertyType</a:t>
            </a:r>
            <a:r>
              <a:rPr lang="fr-FR" dirty="0"/>
              <a:t>, </a:t>
            </a:r>
            <a:r>
              <a:rPr lang="fr-FR" dirty="0" err="1"/>
              <a:t>Neighborhood</a:t>
            </a:r>
            <a:endParaRPr lang="fr-FR" dirty="0"/>
          </a:p>
          <a:p>
            <a:endParaRPr lang="fr-FR" dirty="0"/>
          </a:p>
          <a:p>
            <a:r>
              <a:rPr lang="fr-FR" dirty="0"/>
              <a:t>Normalisation des variables quantitatives via transformation logarithmique </a:t>
            </a:r>
          </a:p>
          <a:p>
            <a:endParaRPr lang="fr-FR" dirty="0"/>
          </a:p>
          <a:p>
            <a:r>
              <a:rPr lang="fr-FR" dirty="0"/>
              <a:t>4 algorithmes testés : </a:t>
            </a:r>
            <a:r>
              <a:rPr lang="fr-FR" dirty="0" err="1"/>
              <a:t>RandomForest</a:t>
            </a:r>
            <a:r>
              <a:rPr lang="fr-FR" dirty="0"/>
              <a:t>, </a:t>
            </a:r>
            <a:r>
              <a:rPr lang="fr-FR" dirty="0" err="1"/>
              <a:t>ElasticNet</a:t>
            </a:r>
            <a:r>
              <a:rPr lang="fr-FR" dirty="0"/>
              <a:t>, </a:t>
            </a:r>
            <a:r>
              <a:rPr lang="fr-FR" dirty="0" err="1"/>
              <a:t>Adaboost</a:t>
            </a:r>
            <a:r>
              <a:rPr lang="fr-FR" dirty="0"/>
              <a:t>, </a:t>
            </a:r>
            <a:r>
              <a:rPr lang="fr-FR" dirty="0" err="1"/>
              <a:t>XGBoost</a:t>
            </a:r>
            <a:endParaRPr lang="fr-FR" dirty="0"/>
          </a:p>
          <a:p>
            <a:endParaRPr lang="fr-FR" dirty="0"/>
          </a:p>
          <a:p>
            <a:pPr marL="0" indent="0">
              <a:buNone/>
            </a:pPr>
            <a:endParaRPr lang="fr-FR" dirty="0"/>
          </a:p>
        </p:txBody>
      </p:sp>
      <p:sp>
        <p:nvSpPr>
          <p:cNvPr id="4" name="Espace réservé du numéro de diapositive 3">
            <a:extLst>
              <a:ext uri="{FF2B5EF4-FFF2-40B4-BE49-F238E27FC236}">
                <a16:creationId xmlns:a16="http://schemas.microsoft.com/office/drawing/2014/main" id="{19D6D0BF-698D-4416-9DAE-945D2404051F}"/>
              </a:ext>
            </a:extLst>
          </p:cNvPr>
          <p:cNvSpPr>
            <a:spLocks noGrp="1"/>
          </p:cNvSpPr>
          <p:nvPr>
            <p:ph type="sldNum" sz="quarter" idx="12"/>
          </p:nvPr>
        </p:nvSpPr>
        <p:spPr/>
        <p:txBody>
          <a:bodyPr/>
          <a:lstStyle/>
          <a:p>
            <a:fld id="{05BB2DBB-37DC-4114-95D7-A94F1C8AE1E2}" type="slidenum">
              <a:rPr lang="fr-FR" smtClean="0"/>
              <a:t>10</a:t>
            </a:fld>
            <a:endParaRPr lang="fr-FR"/>
          </a:p>
        </p:txBody>
      </p:sp>
    </p:spTree>
    <p:extLst>
      <p:ext uri="{BB962C8B-B14F-4D97-AF65-F5344CB8AC3E}">
        <p14:creationId xmlns:p14="http://schemas.microsoft.com/office/powerpoint/2010/main" val="32376845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368DDD1-88B7-43C5-B123-B77487B8A3F6}"/>
              </a:ext>
            </a:extLst>
          </p:cNvPr>
          <p:cNvSpPr>
            <a:spLocks noGrp="1"/>
          </p:cNvSpPr>
          <p:nvPr>
            <p:ph type="title"/>
          </p:nvPr>
        </p:nvSpPr>
        <p:spPr>
          <a:xfrm>
            <a:off x="883961" y="-269806"/>
            <a:ext cx="9905998" cy="1478570"/>
          </a:xfrm>
        </p:spPr>
        <p:txBody>
          <a:bodyPr/>
          <a:lstStyle/>
          <a:p>
            <a:pPr algn="ctr"/>
            <a:r>
              <a:rPr lang="fr-FR" dirty="0"/>
              <a:t>Modélisation</a:t>
            </a:r>
          </a:p>
        </p:txBody>
      </p:sp>
      <p:sp>
        <p:nvSpPr>
          <p:cNvPr id="4" name="Espace réservé du numéro de diapositive 3">
            <a:extLst>
              <a:ext uri="{FF2B5EF4-FFF2-40B4-BE49-F238E27FC236}">
                <a16:creationId xmlns:a16="http://schemas.microsoft.com/office/drawing/2014/main" id="{BC0A8219-04D4-4ABB-8E31-8BE171390B8F}"/>
              </a:ext>
            </a:extLst>
          </p:cNvPr>
          <p:cNvSpPr>
            <a:spLocks noGrp="1"/>
          </p:cNvSpPr>
          <p:nvPr>
            <p:ph type="sldNum" sz="quarter" idx="12"/>
          </p:nvPr>
        </p:nvSpPr>
        <p:spPr>
          <a:xfrm>
            <a:off x="10276321" y="5910588"/>
            <a:ext cx="813204" cy="337811"/>
          </a:xfrm>
        </p:spPr>
        <p:txBody>
          <a:bodyPr/>
          <a:lstStyle/>
          <a:p>
            <a:fld id="{05BB2DBB-37DC-4114-95D7-A94F1C8AE1E2}" type="slidenum">
              <a:rPr lang="fr-FR" smtClean="0"/>
              <a:t>11</a:t>
            </a:fld>
            <a:endParaRPr lang="fr-FR"/>
          </a:p>
        </p:txBody>
      </p:sp>
      <p:sp>
        <p:nvSpPr>
          <p:cNvPr id="6" name="Rectangle 5">
            <a:extLst>
              <a:ext uri="{FF2B5EF4-FFF2-40B4-BE49-F238E27FC236}">
                <a16:creationId xmlns:a16="http://schemas.microsoft.com/office/drawing/2014/main" id="{33F77028-3D44-41D4-BB52-E9B94009652C}"/>
              </a:ext>
            </a:extLst>
          </p:cNvPr>
          <p:cNvSpPr/>
          <p:nvPr/>
        </p:nvSpPr>
        <p:spPr>
          <a:xfrm>
            <a:off x="5967077" y="3591545"/>
            <a:ext cx="2024109" cy="681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t>Modèle</a:t>
            </a:r>
          </a:p>
        </p:txBody>
      </p:sp>
      <p:sp>
        <p:nvSpPr>
          <p:cNvPr id="8" name="Rectangle 7">
            <a:extLst>
              <a:ext uri="{FF2B5EF4-FFF2-40B4-BE49-F238E27FC236}">
                <a16:creationId xmlns:a16="http://schemas.microsoft.com/office/drawing/2014/main" id="{13AB15AB-6061-45DE-85D9-CD2637F3294D}"/>
              </a:ext>
            </a:extLst>
          </p:cNvPr>
          <p:cNvSpPr/>
          <p:nvPr/>
        </p:nvSpPr>
        <p:spPr>
          <a:xfrm>
            <a:off x="1774193" y="3664337"/>
            <a:ext cx="2024109" cy="6223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t>Choix des échelles d’optimisation hyperparamètres</a:t>
            </a:r>
          </a:p>
        </p:txBody>
      </p:sp>
      <p:sp>
        <p:nvSpPr>
          <p:cNvPr id="9" name="Flèche : bas 8">
            <a:extLst>
              <a:ext uri="{FF2B5EF4-FFF2-40B4-BE49-F238E27FC236}">
                <a16:creationId xmlns:a16="http://schemas.microsoft.com/office/drawing/2014/main" id="{B4A4B0F7-369A-4F42-9E18-C55ABD86AA37}"/>
              </a:ext>
            </a:extLst>
          </p:cNvPr>
          <p:cNvSpPr/>
          <p:nvPr/>
        </p:nvSpPr>
        <p:spPr>
          <a:xfrm>
            <a:off x="2556727" y="4389865"/>
            <a:ext cx="453678" cy="15733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a:p>
        </p:txBody>
      </p:sp>
      <p:sp>
        <p:nvSpPr>
          <p:cNvPr id="11" name="Rectangle 10">
            <a:extLst>
              <a:ext uri="{FF2B5EF4-FFF2-40B4-BE49-F238E27FC236}">
                <a16:creationId xmlns:a16="http://schemas.microsoft.com/office/drawing/2014/main" id="{5247521A-4C25-4200-9758-7B22168CF532}"/>
              </a:ext>
            </a:extLst>
          </p:cNvPr>
          <p:cNvSpPr/>
          <p:nvPr/>
        </p:nvSpPr>
        <p:spPr>
          <a:xfrm>
            <a:off x="1688628" y="4606947"/>
            <a:ext cx="2189876" cy="681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t>Cross-validation via </a:t>
            </a:r>
            <a:r>
              <a:rPr lang="fr-FR" sz="1400" dirty="0" err="1"/>
              <a:t>GridSearch</a:t>
            </a:r>
            <a:endParaRPr lang="fr-FR" sz="1400" dirty="0"/>
          </a:p>
        </p:txBody>
      </p:sp>
      <p:sp>
        <p:nvSpPr>
          <p:cNvPr id="14" name="Rectangle 13">
            <a:extLst>
              <a:ext uri="{FF2B5EF4-FFF2-40B4-BE49-F238E27FC236}">
                <a16:creationId xmlns:a16="http://schemas.microsoft.com/office/drawing/2014/main" id="{2A951851-85D5-46F2-8A3C-02136B3E09DD}"/>
              </a:ext>
            </a:extLst>
          </p:cNvPr>
          <p:cNvSpPr/>
          <p:nvPr/>
        </p:nvSpPr>
        <p:spPr>
          <a:xfrm>
            <a:off x="4681116" y="5833875"/>
            <a:ext cx="1819702" cy="5947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t>Analyse des </a:t>
            </a:r>
            <a:r>
              <a:rPr lang="fr-FR" sz="1400" dirty="0" err="1"/>
              <a:t>métrics</a:t>
            </a:r>
            <a:r>
              <a:rPr lang="fr-FR" sz="1400" dirty="0"/>
              <a:t> (MSE, MAPE, R², …)</a:t>
            </a:r>
          </a:p>
        </p:txBody>
      </p:sp>
      <p:sp>
        <p:nvSpPr>
          <p:cNvPr id="16" name="Rectangle 15">
            <a:extLst>
              <a:ext uri="{FF2B5EF4-FFF2-40B4-BE49-F238E27FC236}">
                <a16:creationId xmlns:a16="http://schemas.microsoft.com/office/drawing/2014/main" id="{641F11EF-769A-4EE9-8C5F-14E5D158F774}"/>
              </a:ext>
            </a:extLst>
          </p:cNvPr>
          <p:cNvSpPr/>
          <p:nvPr/>
        </p:nvSpPr>
        <p:spPr>
          <a:xfrm>
            <a:off x="7638866" y="5796085"/>
            <a:ext cx="3009532" cy="6702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t>Analyse des résidus (test de normalisation, validation du bruit blanc, …)</a:t>
            </a:r>
          </a:p>
        </p:txBody>
      </p:sp>
      <p:sp>
        <p:nvSpPr>
          <p:cNvPr id="17" name="Flèche : droite 16">
            <a:extLst>
              <a:ext uri="{FF2B5EF4-FFF2-40B4-BE49-F238E27FC236}">
                <a16:creationId xmlns:a16="http://schemas.microsoft.com/office/drawing/2014/main" id="{B79F4BA8-157A-47AC-99FD-438FD5D12E17}"/>
              </a:ext>
            </a:extLst>
          </p:cNvPr>
          <p:cNvSpPr/>
          <p:nvPr/>
        </p:nvSpPr>
        <p:spPr>
          <a:xfrm>
            <a:off x="6636026" y="5979779"/>
            <a:ext cx="790112" cy="3311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a:p>
        </p:txBody>
      </p:sp>
      <p:sp>
        <p:nvSpPr>
          <p:cNvPr id="20" name="Rectangle 19">
            <a:extLst>
              <a:ext uri="{FF2B5EF4-FFF2-40B4-BE49-F238E27FC236}">
                <a16:creationId xmlns:a16="http://schemas.microsoft.com/office/drawing/2014/main" id="{27C1E512-982E-4A65-82FF-5A833C84BA8F}"/>
              </a:ext>
            </a:extLst>
          </p:cNvPr>
          <p:cNvSpPr/>
          <p:nvPr/>
        </p:nvSpPr>
        <p:spPr>
          <a:xfrm>
            <a:off x="1873715" y="5879205"/>
            <a:ext cx="1819702" cy="5947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t>Prédictions</a:t>
            </a:r>
          </a:p>
        </p:txBody>
      </p:sp>
      <p:sp>
        <p:nvSpPr>
          <p:cNvPr id="22" name="Flèche : droite 21">
            <a:extLst>
              <a:ext uri="{FF2B5EF4-FFF2-40B4-BE49-F238E27FC236}">
                <a16:creationId xmlns:a16="http://schemas.microsoft.com/office/drawing/2014/main" id="{90308D6D-5AFC-4ABB-A5B0-6019520178E6}"/>
              </a:ext>
            </a:extLst>
          </p:cNvPr>
          <p:cNvSpPr/>
          <p:nvPr/>
        </p:nvSpPr>
        <p:spPr>
          <a:xfrm>
            <a:off x="3895204" y="5989360"/>
            <a:ext cx="619446" cy="3120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a:p>
        </p:txBody>
      </p:sp>
      <p:sp>
        <p:nvSpPr>
          <p:cNvPr id="23" name="Bulle narrative : ronde 22">
            <a:extLst>
              <a:ext uri="{FF2B5EF4-FFF2-40B4-BE49-F238E27FC236}">
                <a16:creationId xmlns:a16="http://schemas.microsoft.com/office/drawing/2014/main" id="{BCD4CDEB-C600-4EE5-8B77-6C4BC85D8F12}"/>
              </a:ext>
            </a:extLst>
          </p:cNvPr>
          <p:cNvSpPr/>
          <p:nvPr/>
        </p:nvSpPr>
        <p:spPr>
          <a:xfrm>
            <a:off x="6979131" y="2871661"/>
            <a:ext cx="2572487" cy="681314"/>
          </a:xfrm>
          <a:prstGeom prst="wedgeEllipseCallout">
            <a:avLst>
              <a:gd name="adj1" fmla="val -39708"/>
              <a:gd name="adj2" fmla="val 7360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err="1"/>
              <a:t>ElasticNet</a:t>
            </a:r>
            <a:r>
              <a:rPr lang="fr-FR" sz="1400" dirty="0"/>
              <a:t>, </a:t>
            </a:r>
            <a:r>
              <a:rPr lang="fr-FR" sz="1400" dirty="0" err="1"/>
              <a:t>RandomForest</a:t>
            </a:r>
            <a:r>
              <a:rPr lang="fr-FR" sz="1400" dirty="0"/>
              <a:t>, XGBOOOST, …</a:t>
            </a:r>
          </a:p>
        </p:txBody>
      </p:sp>
      <p:sp>
        <p:nvSpPr>
          <p:cNvPr id="18" name="Rectangle 17">
            <a:extLst>
              <a:ext uri="{FF2B5EF4-FFF2-40B4-BE49-F238E27FC236}">
                <a16:creationId xmlns:a16="http://schemas.microsoft.com/office/drawing/2014/main" id="{3C3624E3-3C5D-42E1-B4D6-A078FBECCCB3}"/>
              </a:ext>
            </a:extLst>
          </p:cNvPr>
          <p:cNvSpPr/>
          <p:nvPr/>
        </p:nvSpPr>
        <p:spPr>
          <a:xfrm>
            <a:off x="715285" y="1435051"/>
            <a:ext cx="1393328" cy="479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t>Variables quantitatives</a:t>
            </a:r>
          </a:p>
        </p:txBody>
      </p:sp>
      <p:sp>
        <p:nvSpPr>
          <p:cNvPr id="19" name="Rectangle 18">
            <a:extLst>
              <a:ext uri="{FF2B5EF4-FFF2-40B4-BE49-F238E27FC236}">
                <a16:creationId xmlns:a16="http://schemas.microsoft.com/office/drawing/2014/main" id="{B6F2BE27-C3B4-4D0B-BC26-B39A8935CC6F}"/>
              </a:ext>
            </a:extLst>
          </p:cNvPr>
          <p:cNvSpPr/>
          <p:nvPr/>
        </p:nvSpPr>
        <p:spPr>
          <a:xfrm>
            <a:off x="1553114" y="2291304"/>
            <a:ext cx="1393328" cy="479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t>Variables catégorielles</a:t>
            </a:r>
          </a:p>
        </p:txBody>
      </p:sp>
      <p:sp>
        <p:nvSpPr>
          <p:cNvPr id="21" name="Rectangle 20">
            <a:extLst>
              <a:ext uri="{FF2B5EF4-FFF2-40B4-BE49-F238E27FC236}">
                <a16:creationId xmlns:a16="http://schemas.microsoft.com/office/drawing/2014/main" id="{5C1DBD1C-01EF-49AC-87A1-E69626EFDADE}"/>
              </a:ext>
            </a:extLst>
          </p:cNvPr>
          <p:cNvSpPr/>
          <p:nvPr/>
        </p:nvSpPr>
        <p:spPr>
          <a:xfrm>
            <a:off x="3104857" y="1435050"/>
            <a:ext cx="1393328" cy="479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t>Normalisation</a:t>
            </a:r>
          </a:p>
        </p:txBody>
      </p:sp>
      <p:sp>
        <p:nvSpPr>
          <p:cNvPr id="24" name="Rectangle 23">
            <a:extLst>
              <a:ext uri="{FF2B5EF4-FFF2-40B4-BE49-F238E27FC236}">
                <a16:creationId xmlns:a16="http://schemas.microsoft.com/office/drawing/2014/main" id="{F2847309-BC2D-47D7-82D7-8782416263C4}"/>
              </a:ext>
            </a:extLst>
          </p:cNvPr>
          <p:cNvSpPr/>
          <p:nvPr/>
        </p:nvSpPr>
        <p:spPr>
          <a:xfrm>
            <a:off x="4435171" y="2283873"/>
            <a:ext cx="1393328" cy="479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t>Encodage</a:t>
            </a:r>
          </a:p>
        </p:txBody>
      </p:sp>
      <p:sp>
        <p:nvSpPr>
          <p:cNvPr id="25" name="Rectangle 24">
            <a:extLst>
              <a:ext uri="{FF2B5EF4-FFF2-40B4-BE49-F238E27FC236}">
                <a16:creationId xmlns:a16="http://schemas.microsoft.com/office/drawing/2014/main" id="{88C37DCB-3403-499E-B1A2-78C48C37AF18}"/>
              </a:ext>
            </a:extLst>
          </p:cNvPr>
          <p:cNvSpPr/>
          <p:nvPr/>
        </p:nvSpPr>
        <p:spPr>
          <a:xfrm>
            <a:off x="5494429" y="1428631"/>
            <a:ext cx="1393328" cy="479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t>Standardisation</a:t>
            </a:r>
          </a:p>
        </p:txBody>
      </p:sp>
      <p:sp>
        <p:nvSpPr>
          <p:cNvPr id="29" name="Ellipse 28">
            <a:extLst>
              <a:ext uri="{FF2B5EF4-FFF2-40B4-BE49-F238E27FC236}">
                <a16:creationId xmlns:a16="http://schemas.microsoft.com/office/drawing/2014/main" id="{AE138F42-E5E4-483C-AB6A-F52E466529BC}"/>
              </a:ext>
            </a:extLst>
          </p:cNvPr>
          <p:cNvSpPr/>
          <p:nvPr/>
        </p:nvSpPr>
        <p:spPr>
          <a:xfrm>
            <a:off x="8645663" y="1486116"/>
            <a:ext cx="2144296" cy="8546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t>Split jeu d’entraînement et jeu de test</a:t>
            </a:r>
          </a:p>
        </p:txBody>
      </p:sp>
      <p:cxnSp>
        <p:nvCxnSpPr>
          <p:cNvPr id="30" name="Connecteur : en angle 29">
            <a:extLst>
              <a:ext uri="{FF2B5EF4-FFF2-40B4-BE49-F238E27FC236}">
                <a16:creationId xmlns:a16="http://schemas.microsoft.com/office/drawing/2014/main" id="{E6B86724-393D-43D7-A178-255A3E89C49B}"/>
              </a:ext>
            </a:extLst>
          </p:cNvPr>
          <p:cNvCxnSpPr>
            <a:cxnSpLocks/>
            <a:stCxn id="25" idx="3"/>
            <a:endCxn id="29" idx="2"/>
          </p:cNvCxnSpPr>
          <p:nvPr/>
        </p:nvCxnSpPr>
        <p:spPr>
          <a:xfrm>
            <a:off x="6887757" y="1668331"/>
            <a:ext cx="1757906" cy="245092"/>
          </a:xfrm>
          <a:prstGeom prst="bentConnector3">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1" name="Connecteur : en angle 30">
            <a:extLst>
              <a:ext uri="{FF2B5EF4-FFF2-40B4-BE49-F238E27FC236}">
                <a16:creationId xmlns:a16="http://schemas.microsoft.com/office/drawing/2014/main" id="{341E6B05-5941-4669-9B92-4B8C341145DC}"/>
              </a:ext>
            </a:extLst>
          </p:cNvPr>
          <p:cNvCxnSpPr>
            <a:cxnSpLocks/>
            <a:stCxn id="24" idx="3"/>
            <a:endCxn id="29" idx="2"/>
          </p:cNvCxnSpPr>
          <p:nvPr/>
        </p:nvCxnSpPr>
        <p:spPr>
          <a:xfrm flipV="1">
            <a:off x="5828499" y="1913423"/>
            <a:ext cx="2817164" cy="610150"/>
          </a:xfrm>
          <a:prstGeom prst="bentConnector3">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32" name="Flèche : droite 31">
            <a:extLst>
              <a:ext uri="{FF2B5EF4-FFF2-40B4-BE49-F238E27FC236}">
                <a16:creationId xmlns:a16="http://schemas.microsoft.com/office/drawing/2014/main" id="{4C3837C2-F3DD-4D8F-AF05-1479D83A7F1E}"/>
              </a:ext>
            </a:extLst>
          </p:cNvPr>
          <p:cNvSpPr/>
          <p:nvPr/>
        </p:nvSpPr>
        <p:spPr>
          <a:xfrm>
            <a:off x="4720682" y="1577244"/>
            <a:ext cx="551250" cy="2324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a:p>
        </p:txBody>
      </p:sp>
      <p:sp>
        <p:nvSpPr>
          <p:cNvPr id="33" name="Flèche : droite 32">
            <a:extLst>
              <a:ext uri="{FF2B5EF4-FFF2-40B4-BE49-F238E27FC236}">
                <a16:creationId xmlns:a16="http://schemas.microsoft.com/office/drawing/2014/main" id="{1BFC9608-4BA7-4399-BEBB-DBCEDC6C309B}"/>
              </a:ext>
            </a:extLst>
          </p:cNvPr>
          <p:cNvSpPr/>
          <p:nvPr/>
        </p:nvSpPr>
        <p:spPr>
          <a:xfrm>
            <a:off x="3653677" y="2493129"/>
            <a:ext cx="551250" cy="2324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a:p>
        </p:txBody>
      </p:sp>
      <p:sp>
        <p:nvSpPr>
          <p:cNvPr id="34" name="Flèche : droite 33">
            <a:extLst>
              <a:ext uri="{FF2B5EF4-FFF2-40B4-BE49-F238E27FC236}">
                <a16:creationId xmlns:a16="http://schemas.microsoft.com/office/drawing/2014/main" id="{4E5D3746-7F8B-4AEB-9D18-4349086B96E1}"/>
              </a:ext>
            </a:extLst>
          </p:cNvPr>
          <p:cNvSpPr/>
          <p:nvPr/>
        </p:nvSpPr>
        <p:spPr>
          <a:xfrm>
            <a:off x="2331110" y="1582088"/>
            <a:ext cx="551250" cy="2324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a:p>
        </p:txBody>
      </p:sp>
      <p:sp>
        <p:nvSpPr>
          <p:cNvPr id="15" name="ZoneTexte 14">
            <a:extLst>
              <a:ext uri="{FF2B5EF4-FFF2-40B4-BE49-F238E27FC236}">
                <a16:creationId xmlns:a16="http://schemas.microsoft.com/office/drawing/2014/main" id="{58482B49-A679-43FF-A756-BF2D5C9C0024}"/>
              </a:ext>
            </a:extLst>
          </p:cNvPr>
          <p:cNvSpPr txBox="1"/>
          <p:nvPr/>
        </p:nvSpPr>
        <p:spPr>
          <a:xfrm>
            <a:off x="1074198" y="861134"/>
            <a:ext cx="2662325" cy="369332"/>
          </a:xfrm>
          <a:prstGeom prst="rect">
            <a:avLst/>
          </a:prstGeom>
          <a:noFill/>
          <a:ln w="12700">
            <a:solidFill>
              <a:srgbClr val="FFC000"/>
            </a:solidFill>
          </a:ln>
        </p:spPr>
        <p:txBody>
          <a:bodyPr wrap="square" rtlCol="0">
            <a:spAutoFit/>
          </a:bodyPr>
          <a:lstStyle/>
          <a:p>
            <a:r>
              <a:rPr lang="fr-FR" dirty="0">
                <a:solidFill>
                  <a:schemeClr val="accent2">
                    <a:lumMod val="75000"/>
                  </a:schemeClr>
                </a:solidFill>
              </a:rPr>
              <a:t>Préparation des données</a:t>
            </a:r>
          </a:p>
        </p:txBody>
      </p:sp>
      <p:sp>
        <p:nvSpPr>
          <p:cNvPr id="35" name="ZoneTexte 34">
            <a:extLst>
              <a:ext uri="{FF2B5EF4-FFF2-40B4-BE49-F238E27FC236}">
                <a16:creationId xmlns:a16="http://schemas.microsoft.com/office/drawing/2014/main" id="{625053A1-4A5F-4875-957A-18F1F359D04B}"/>
              </a:ext>
            </a:extLst>
          </p:cNvPr>
          <p:cNvSpPr txBox="1"/>
          <p:nvPr/>
        </p:nvSpPr>
        <p:spPr>
          <a:xfrm>
            <a:off x="1074198" y="3222213"/>
            <a:ext cx="1399991" cy="369332"/>
          </a:xfrm>
          <a:prstGeom prst="rect">
            <a:avLst/>
          </a:prstGeom>
          <a:noFill/>
          <a:ln w="12700">
            <a:solidFill>
              <a:srgbClr val="FFC000"/>
            </a:solidFill>
          </a:ln>
        </p:spPr>
        <p:txBody>
          <a:bodyPr wrap="square" rtlCol="0">
            <a:spAutoFit/>
          </a:bodyPr>
          <a:lstStyle/>
          <a:p>
            <a:r>
              <a:rPr lang="fr-FR" dirty="0">
                <a:solidFill>
                  <a:schemeClr val="accent2">
                    <a:lumMod val="75000"/>
                  </a:schemeClr>
                </a:solidFill>
              </a:rPr>
              <a:t>Optimisation</a:t>
            </a:r>
          </a:p>
        </p:txBody>
      </p:sp>
      <p:sp>
        <p:nvSpPr>
          <p:cNvPr id="37" name="Flèche : bas 36">
            <a:extLst>
              <a:ext uri="{FF2B5EF4-FFF2-40B4-BE49-F238E27FC236}">
                <a16:creationId xmlns:a16="http://schemas.microsoft.com/office/drawing/2014/main" id="{3C10A109-C02A-42F2-B8A3-3B39AA5C5786}"/>
              </a:ext>
            </a:extLst>
          </p:cNvPr>
          <p:cNvSpPr/>
          <p:nvPr/>
        </p:nvSpPr>
        <p:spPr>
          <a:xfrm>
            <a:off x="2556727" y="5405267"/>
            <a:ext cx="453678" cy="15733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a:p>
        </p:txBody>
      </p:sp>
      <p:sp>
        <p:nvSpPr>
          <p:cNvPr id="38" name="Flèche : droite 37">
            <a:extLst>
              <a:ext uri="{FF2B5EF4-FFF2-40B4-BE49-F238E27FC236}">
                <a16:creationId xmlns:a16="http://schemas.microsoft.com/office/drawing/2014/main" id="{56A555FD-1D9A-488F-B5A3-4F9CBDDDF9C2}"/>
              </a:ext>
            </a:extLst>
          </p:cNvPr>
          <p:cNvSpPr/>
          <p:nvPr/>
        </p:nvSpPr>
        <p:spPr>
          <a:xfrm rot="10800000">
            <a:off x="4455492" y="3771263"/>
            <a:ext cx="854394" cy="4084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a:p>
        </p:txBody>
      </p:sp>
      <p:cxnSp>
        <p:nvCxnSpPr>
          <p:cNvPr id="43" name="Connecteur : en angle 42">
            <a:extLst>
              <a:ext uri="{FF2B5EF4-FFF2-40B4-BE49-F238E27FC236}">
                <a16:creationId xmlns:a16="http://schemas.microsoft.com/office/drawing/2014/main" id="{CCCE506A-5CB1-44C8-8C6E-A79F3C84F54F}"/>
              </a:ext>
            </a:extLst>
          </p:cNvPr>
          <p:cNvCxnSpPr>
            <a:cxnSpLocks/>
            <a:stCxn id="29" idx="4"/>
            <a:endCxn id="6" idx="3"/>
          </p:cNvCxnSpPr>
          <p:nvPr/>
        </p:nvCxnSpPr>
        <p:spPr>
          <a:xfrm rot="5400000">
            <a:off x="8058763" y="2273153"/>
            <a:ext cx="1591473" cy="1726625"/>
          </a:xfrm>
          <a:prstGeom prst="bentConnector2">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46" name="ZoneTexte 45">
            <a:extLst>
              <a:ext uri="{FF2B5EF4-FFF2-40B4-BE49-F238E27FC236}">
                <a16:creationId xmlns:a16="http://schemas.microsoft.com/office/drawing/2014/main" id="{A5C66701-6820-4E30-8BBB-55632D20544A}"/>
              </a:ext>
            </a:extLst>
          </p:cNvPr>
          <p:cNvSpPr txBox="1"/>
          <p:nvPr/>
        </p:nvSpPr>
        <p:spPr>
          <a:xfrm>
            <a:off x="1005369" y="5396271"/>
            <a:ext cx="1399991" cy="369332"/>
          </a:xfrm>
          <a:prstGeom prst="rect">
            <a:avLst/>
          </a:prstGeom>
          <a:noFill/>
          <a:ln w="12700">
            <a:solidFill>
              <a:srgbClr val="FFC000"/>
            </a:solidFill>
          </a:ln>
        </p:spPr>
        <p:txBody>
          <a:bodyPr wrap="square" rtlCol="0">
            <a:spAutoFit/>
          </a:bodyPr>
          <a:lstStyle/>
          <a:p>
            <a:r>
              <a:rPr lang="fr-FR" dirty="0">
                <a:solidFill>
                  <a:schemeClr val="accent2">
                    <a:lumMod val="75000"/>
                  </a:schemeClr>
                </a:solidFill>
              </a:rPr>
              <a:t>Evaluation</a:t>
            </a:r>
          </a:p>
        </p:txBody>
      </p:sp>
    </p:spTree>
    <p:extLst>
      <p:ext uri="{BB962C8B-B14F-4D97-AF65-F5344CB8AC3E}">
        <p14:creationId xmlns:p14="http://schemas.microsoft.com/office/powerpoint/2010/main" val="25537879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3A65584-7E05-48BD-9B7C-690C5D47083E}"/>
              </a:ext>
            </a:extLst>
          </p:cNvPr>
          <p:cNvSpPr>
            <a:spLocks noGrp="1"/>
          </p:cNvSpPr>
          <p:nvPr>
            <p:ph type="title"/>
          </p:nvPr>
        </p:nvSpPr>
        <p:spPr>
          <a:xfrm>
            <a:off x="1141413" y="236777"/>
            <a:ext cx="9905998" cy="1478570"/>
          </a:xfrm>
        </p:spPr>
        <p:txBody>
          <a:bodyPr/>
          <a:lstStyle/>
          <a:p>
            <a:pPr algn="ctr"/>
            <a:r>
              <a:rPr lang="fr-FR" dirty="0"/>
              <a:t>Exemple consommation ELECTRIQUE – préparation</a:t>
            </a:r>
          </a:p>
        </p:txBody>
      </p:sp>
      <p:sp>
        <p:nvSpPr>
          <p:cNvPr id="4" name="Espace réservé du numéro de diapositive 3">
            <a:extLst>
              <a:ext uri="{FF2B5EF4-FFF2-40B4-BE49-F238E27FC236}">
                <a16:creationId xmlns:a16="http://schemas.microsoft.com/office/drawing/2014/main" id="{122DBC9A-E704-41BE-B8CC-1D7DAB99FAFB}"/>
              </a:ext>
            </a:extLst>
          </p:cNvPr>
          <p:cNvSpPr>
            <a:spLocks noGrp="1"/>
          </p:cNvSpPr>
          <p:nvPr>
            <p:ph type="sldNum" sz="quarter" idx="12"/>
          </p:nvPr>
        </p:nvSpPr>
        <p:spPr/>
        <p:txBody>
          <a:bodyPr/>
          <a:lstStyle/>
          <a:p>
            <a:fld id="{05BB2DBB-37DC-4114-95D7-A94F1C8AE1E2}" type="slidenum">
              <a:rPr lang="fr-FR" smtClean="0"/>
              <a:t>12</a:t>
            </a:fld>
            <a:endParaRPr lang="fr-FR"/>
          </a:p>
        </p:txBody>
      </p:sp>
      <p:sp>
        <p:nvSpPr>
          <p:cNvPr id="7" name="Espace réservé du contenu 6">
            <a:extLst>
              <a:ext uri="{FF2B5EF4-FFF2-40B4-BE49-F238E27FC236}">
                <a16:creationId xmlns:a16="http://schemas.microsoft.com/office/drawing/2014/main" id="{53BA5A32-1525-43BE-AE79-4023366C183F}"/>
              </a:ext>
            </a:extLst>
          </p:cNvPr>
          <p:cNvSpPr>
            <a:spLocks noGrp="1"/>
          </p:cNvSpPr>
          <p:nvPr>
            <p:ph idx="1"/>
          </p:nvPr>
        </p:nvSpPr>
        <p:spPr>
          <a:xfrm>
            <a:off x="1141411" y="1666855"/>
            <a:ext cx="9905998" cy="581606"/>
          </a:xfrm>
        </p:spPr>
        <p:txBody>
          <a:bodyPr/>
          <a:lstStyle/>
          <a:p>
            <a:r>
              <a:rPr lang="fr-FR" dirty="0"/>
              <a:t>Standardisation des variables :</a:t>
            </a:r>
          </a:p>
        </p:txBody>
      </p:sp>
      <p:pic>
        <p:nvPicPr>
          <p:cNvPr id="11" name="Image 10">
            <a:extLst>
              <a:ext uri="{FF2B5EF4-FFF2-40B4-BE49-F238E27FC236}">
                <a16:creationId xmlns:a16="http://schemas.microsoft.com/office/drawing/2014/main" id="{2D0B09C6-27B3-438F-8E49-E3BAA5E97A21}"/>
              </a:ext>
            </a:extLst>
          </p:cNvPr>
          <p:cNvPicPr>
            <a:picLocks noChangeAspect="1"/>
          </p:cNvPicPr>
          <p:nvPr/>
        </p:nvPicPr>
        <p:blipFill>
          <a:blip r:embed="rId2"/>
          <a:stretch>
            <a:fillRect/>
          </a:stretch>
        </p:blipFill>
        <p:spPr>
          <a:xfrm>
            <a:off x="1553851" y="2307313"/>
            <a:ext cx="3848100" cy="1266825"/>
          </a:xfrm>
          <a:prstGeom prst="rect">
            <a:avLst/>
          </a:prstGeom>
        </p:spPr>
      </p:pic>
      <p:pic>
        <p:nvPicPr>
          <p:cNvPr id="13" name="Image 12">
            <a:extLst>
              <a:ext uri="{FF2B5EF4-FFF2-40B4-BE49-F238E27FC236}">
                <a16:creationId xmlns:a16="http://schemas.microsoft.com/office/drawing/2014/main" id="{CDEEDB6D-9458-46A2-B37C-3AAF4D94640C}"/>
              </a:ext>
            </a:extLst>
          </p:cNvPr>
          <p:cNvPicPr>
            <a:picLocks noChangeAspect="1"/>
          </p:cNvPicPr>
          <p:nvPr/>
        </p:nvPicPr>
        <p:blipFill>
          <a:blip r:embed="rId3"/>
          <a:stretch>
            <a:fillRect/>
          </a:stretch>
        </p:blipFill>
        <p:spPr>
          <a:xfrm>
            <a:off x="7467507" y="2273975"/>
            <a:ext cx="3790950" cy="1333500"/>
          </a:xfrm>
          <a:prstGeom prst="rect">
            <a:avLst/>
          </a:prstGeom>
        </p:spPr>
      </p:pic>
      <p:sp>
        <p:nvSpPr>
          <p:cNvPr id="14" name="Flèche : pentagone 13">
            <a:extLst>
              <a:ext uri="{FF2B5EF4-FFF2-40B4-BE49-F238E27FC236}">
                <a16:creationId xmlns:a16="http://schemas.microsoft.com/office/drawing/2014/main" id="{54320F0A-FEB4-4744-9CE3-29BF507FF2CB}"/>
              </a:ext>
            </a:extLst>
          </p:cNvPr>
          <p:cNvSpPr/>
          <p:nvPr/>
        </p:nvSpPr>
        <p:spPr>
          <a:xfrm>
            <a:off x="5550707" y="2628629"/>
            <a:ext cx="1768043" cy="624191"/>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Transformation logarithmique</a:t>
            </a:r>
          </a:p>
        </p:txBody>
      </p:sp>
      <p:sp>
        <p:nvSpPr>
          <p:cNvPr id="15" name="Rectangle 14">
            <a:extLst>
              <a:ext uri="{FF2B5EF4-FFF2-40B4-BE49-F238E27FC236}">
                <a16:creationId xmlns:a16="http://schemas.microsoft.com/office/drawing/2014/main" id="{D0BF5D07-592F-4BC0-B2C5-FD4182A8F469}"/>
              </a:ext>
            </a:extLst>
          </p:cNvPr>
          <p:cNvSpPr/>
          <p:nvPr/>
        </p:nvSpPr>
        <p:spPr>
          <a:xfrm>
            <a:off x="1553851" y="3861784"/>
            <a:ext cx="3848100" cy="8700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Variable catégorielle avec plusieurs modalités</a:t>
            </a:r>
          </a:p>
        </p:txBody>
      </p:sp>
      <p:sp>
        <p:nvSpPr>
          <p:cNvPr id="16" name="Flèche : pentagone 15">
            <a:extLst>
              <a:ext uri="{FF2B5EF4-FFF2-40B4-BE49-F238E27FC236}">
                <a16:creationId xmlns:a16="http://schemas.microsoft.com/office/drawing/2014/main" id="{E9071505-95DB-4680-90A8-31A64A299ECB}"/>
              </a:ext>
            </a:extLst>
          </p:cNvPr>
          <p:cNvSpPr/>
          <p:nvPr/>
        </p:nvSpPr>
        <p:spPr>
          <a:xfrm>
            <a:off x="5550706" y="3984694"/>
            <a:ext cx="1768043" cy="624191"/>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Encodage</a:t>
            </a:r>
          </a:p>
        </p:txBody>
      </p:sp>
      <p:sp>
        <p:nvSpPr>
          <p:cNvPr id="17" name="Rectangle 16">
            <a:extLst>
              <a:ext uri="{FF2B5EF4-FFF2-40B4-BE49-F238E27FC236}">
                <a16:creationId xmlns:a16="http://schemas.microsoft.com/office/drawing/2014/main" id="{268F9AB5-687D-4C41-A7F7-E22670D68CEF}"/>
              </a:ext>
            </a:extLst>
          </p:cNvPr>
          <p:cNvSpPr/>
          <p:nvPr/>
        </p:nvSpPr>
        <p:spPr>
          <a:xfrm>
            <a:off x="7467504" y="3958389"/>
            <a:ext cx="3848100" cy="8700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Chaque modalité devient une variable de classification binaire</a:t>
            </a:r>
          </a:p>
        </p:txBody>
      </p:sp>
      <p:sp>
        <p:nvSpPr>
          <p:cNvPr id="18" name="ZoneTexte 17">
            <a:extLst>
              <a:ext uri="{FF2B5EF4-FFF2-40B4-BE49-F238E27FC236}">
                <a16:creationId xmlns:a16="http://schemas.microsoft.com/office/drawing/2014/main" id="{561298C4-199A-42E2-8D52-E9BFC48CC3A2}"/>
              </a:ext>
            </a:extLst>
          </p:cNvPr>
          <p:cNvSpPr txBox="1"/>
          <p:nvPr/>
        </p:nvSpPr>
        <p:spPr>
          <a:xfrm>
            <a:off x="1251751" y="4989248"/>
            <a:ext cx="8433787" cy="369332"/>
          </a:xfrm>
          <a:prstGeom prst="rect">
            <a:avLst/>
          </a:prstGeom>
          <a:noFill/>
        </p:spPr>
        <p:txBody>
          <a:bodyPr wrap="square" rtlCol="0">
            <a:spAutoFit/>
          </a:bodyPr>
          <a:lstStyle/>
          <a:p>
            <a:r>
              <a:rPr lang="fr-FR" dirty="0"/>
              <a:t>Split jeu d’entraînement et jeu de test :</a:t>
            </a:r>
          </a:p>
        </p:txBody>
      </p:sp>
      <p:pic>
        <p:nvPicPr>
          <p:cNvPr id="20" name="Image 19">
            <a:extLst>
              <a:ext uri="{FF2B5EF4-FFF2-40B4-BE49-F238E27FC236}">
                <a16:creationId xmlns:a16="http://schemas.microsoft.com/office/drawing/2014/main" id="{A95A9DDE-3057-447B-9EEF-8F4916C62385}"/>
              </a:ext>
            </a:extLst>
          </p:cNvPr>
          <p:cNvPicPr>
            <a:picLocks noChangeAspect="1"/>
          </p:cNvPicPr>
          <p:nvPr/>
        </p:nvPicPr>
        <p:blipFill>
          <a:blip r:embed="rId4"/>
          <a:stretch>
            <a:fillRect/>
          </a:stretch>
        </p:blipFill>
        <p:spPr>
          <a:xfrm>
            <a:off x="5202505" y="4962748"/>
            <a:ext cx="4953550" cy="1820697"/>
          </a:xfrm>
          <a:prstGeom prst="rect">
            <a:avLst/>
          </a:prstGeom>
        </p:spPr>
      </p:pic>
    </p:spTree>
    <p:extLst>
      <p:ext uri="{BB962C8B-B14F-4D97-AF65-F5344CB8AC3E}">
        <p14:creationId xmlns:p14="http://schemas.microsoft.com/office/powerpoint/2010/main" val="25513564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B3BF6DA-EC4E-4120-9C11-982D07964E3E}"/>
              </a:ext>
            </a:extLst>
          </p:cNvPr>
          <p:cNvSpPr>
            <a:spLocks noGrp="1"/>
          </p:cNvSpPr>
          <p:nvPr>
            <p:ph type="title"/>
          </p:nvPr>
        </p:nvSpPr>
        <p:spPr/>
        <p:txBody>
          <a:bodyPr/>
          <a:lstStyle/>
          <a:p>
            <a:pPr algn="ctr"/>
            <a:r>
              <a:rPr lang="fr-FR" dirty="0"/>
              <a:t>Exemple consommation ELECTRIQUE – Modélisation</a:t>
            </a:r>
          </a:p>
        </p:txBody>
      </p:sp>
      <p:sp>
        <p:nvSpPr>
          <p:cNvPr id="3" name="Espace réservé du contenu 2">
            <a:extLst>
              <a:ext uri="{FF2B5EF4-FFF2-40B4-BE49-F238E27FC236}">
                <a16:creationId xmlns:a16="http://schemas.microsoft.com/office/drawing/2014/main" id="{FB1E2710-3212-4E20-9B22-E02BFE7E9B58}"/>
              </a:ext>
            </a:extLst>
          </p:cNvPr>
          <p:cNvSpPr>
            <a:spLocks noGrp="1"/>
          </p:cNvSpPr>
          <p:nvPr>
            <p:ph idx="1"/>
          </p:nvPr>
        </p:nvSpPr>
        <p:spPr>
          <a:xfrm>
            <a:off x="1141412" y="2249487"/>
            <a:ext cx="9905999" cy="644633"/>
          </a:xfrm>
        </p:spPr>
        <p:txBody>
          <a:bodyPr/>
          <a:lstStyle/>
          <a:p>
            <a:r>
              <a:rPr lang="fr-FR" dirty="0"/>
              <a:t>Cross-validation des hyperparamètres :</a:t>
            </a:r>
          </a:p>
        </p:txBody>
      </p:sp>
      <p:sp>
        <p:nvSpPr>
          <p:cNvPr id="4" name="Espace réservé du numéro de diapositive 3">
            <a:extLst>
              <a:ext uri="{FF2B5EF4-FFF2-40B4-BE49-F238E27FC236}">
                <a16:creationId xmlns:a16="http://schemas.microsoft.com/office/drawing/2014/main" id="{BF841DB7-B9B9-4B19-AA18-15FD763AD3C2}"/>
              </a:ext>
            </a:extLst>
          </p:cNvPr>
          <p:cNvSpPr>
            <a:spLocks noGrp="1"/>
          </p:cNvSpPr>
          <p:nvPr>
            <p:ph type="sldNum" sz="quarter" idx="12"/>
          </p:nvPr>
        </p:nvSpPr>
        <p:spPr/>
        <p:txBody>
          <a:bodyPr/>
          <a:lstStyle/>
          <a:p>
            <a:fld id="{05BB2DBB-37DC-4114-95D7-A94F1C8AE1E2}" type="slidenum">
              <a:rPr lang="fr-FR" smtClean="0"/>
              <a:t>13</a:t>
            </a:fld>
            <a:endParaRPr lang="fr-FR"/>
          </a:p>
        </p:txBody>
      </p:sp>
      <p:pic>
        <p:nvPicPr>
          <p:cNvPr id="6" name="Image 5">
            <a:extLst>
              <a:ext uri="{FF2B5EF4-FFF2-40B4-BE49-F238E27FC236}">
                <a16:creationId xmlns:a16="http://schemas.microsoft.com/office/drawing/2014/main" id="{8EA98631-048D-4978-891C-F675FC414AA3}"/>
              </a:ext>
            </a:extLst>
          </p:cNvPr>
          <p:cNvPicPr>
            <a:picLocks noChangeAspect="1"/>
          </p:cNvPicPr>
          <p:nvPr/>
        </p:nvPicPr>
        <p:blipFill>
          <a:blip r:embed="rId2"/>
          <a:stretch>
            <a:fillRect/>
          </a:stretch>
        </p:blipFill>
        <p:spPr>
          <a:xfrm>
            <a:off x="6485508" y="2944706"/>
            <a:ext cx="1600200" cy="1019175"/>
          </a:xfrm>
          <a:prstGeom prst="rect">
            <a:avLst/>
          </a:prstGeom>
        </p:spPr>
      </p:pic>
      <p:sp>
        <p:nvSpPr>
          <p:cNvPr id="7" name="Flèche : pentagone 6">
            <a:extLst>
              <a:ext uri="{FF2B5EF4-FFF2-40B4-BE49-F238E27FC236}">
                <a16:creationId xmlns:a16="http://schemas.microsoft.com/office/drawing/2014/main" id="{74C9D534-3EB0-4900-B348-93F0DD8E36BA}"/>
              </a:ext>
            </a:extLst>
          </p:cNvPr>
          <p:cNvSpPr/>
          <p:nvPr/>
        </p:nvSpPr>
        <p:spPr>
          <a:xfrm>
            <a:off x="2521258" y="2987812"/>
            <a:ext cx="2760955" cy="925958"/>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a:t>RandomForest</a:t>
            </a:r>
            <a:r>
              <a:rPr lang="fr-FR" dirty="0"/>
              <a:t> sélection des meilleurs hyperparamètres</a:t>
            </a:r>
          </a:p>
        </p:txBody>
      </p:sp>
      <p:sp>
        <p:nvSpPr>
          <p:cNvPr id="8" name="Espace réservé du contenu 2">
            <a:extLst>
              <a:ext uri="{FF2B5EF4-FFF2-40B4-BE49-F238E27FC236}">
                <a16:creationId xmlns:a16="http://schemas.microsoft.com/office/drawing/2014/main" id="{DF1D13DF-86FE-454C-8374-55B917DF8F04}"/>
              </a:ext>
            </a:extLst>
          </p:cNvPr>
          <p:cNvSpPr txBox="1">
            <a:spLocks/>
          </p:cNvSpPr>
          <p:nvPr/>
        </p:nvSpPr>
        <p:spPr>
          <a:xfrm>
            <a:off x="1141412" y="4438596"/>
            <a:ext cx="9905999" cy="64463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fr-FR" dirty="0"/>
              <a:t>Analyse des résultats et des résidus :</a:t>
            </a:r>
          </a:p>
        </p:txBody>
      </p:sp>
      <p:pic>
        <p:nvPicPr>
          <p:cNvPr id="12" name="Image 11">
            <a:extLst>
              <a:ext uri="{FF2B5EF4-FFF2-40B4-BE49-F238E27FC236}">
                <a16:creationId xmlns:a16="http://schemas.microsoft.com/office/drawing/2014/main" id="{58BD8437-C923-4135-8D09-597B8D7E343F}"/>
              </a:ext>
            </a:extLst>
          </p:cNvPr>
          <p:cNvPicPr>
            <a:picLocks noChangeAspect="1"/>
          </p:cNvPicPr>
          <p:nvPr/>
        </p:nvPicPr>
        <p:blipFill>
          <a:blip r:embed="rId3"/>
          <a:stretch>
            <a:fillRect/>
          </a:stretch>
        </p:blipFill>
        <p:spPr>
          <a:xfrm>
            <a:off x="6094411" y="5077016"/>
            <a:ext cx="4631415" cy="1563963"/>
          </a:xfrm>
          <a:prstGeom prst="rect">
            <a:avLst/>
          </a:prstGeom>
        </p:spPr>
      </p:pic>
      <p:pic>
        <p:nvPicPr>
          <p:cNvPr id="14" name="Image 13">
            <a:extLst>
              <a:ext uri="{FF2B5EF4-FFF2-40B4-BE49-F238E27FC236}">
                <a16:creationId xmlns:a16="http://schemas.microsoft.com/office/drawing/2014/main" id="{E5BEC85F-2099-4548-BDEE-98B46FB767CC}"/>
              </a:ext>
            </a:extLst>
          </p:cNvPr>
          <p:cNvPicPr>
            <a:picLocks noChangeAspect="1"/>
          </p:cNvPicPr>
          <p:nvPr/>
        </p:nvPicPr>
        <p:blipFill>
          <a:blip r:embed="rId4"/>
          <a:stretch>
            <a:fillRect/>
          </a:stretch>
        </p:blipFill>
        <p:spPr>
          <a:xfrm>
            <a:off x="3262913" y="5049836"/>
            <a:ext cx="2019300" cy="1666875"/>
          </a:xfrm>
          <a:prstGeom prst="rect">
            <a:avLst/>
          </a:prstGeom>
        </p:spPr>
      </p:pic>
      <p:pic>
        <p:nvPicPr>
          <p:cNvPr id="16" name="Image 15">
            <a:extLst>
              <a:ext uri="{FF2B5EF4-FFF2-40B4-BE49-F238E27FC236}">
                <a16:creationId xmlns:a16="http://schemas.microsoft.com/office/drawing/2014/main" id="{5180EB9E-B9E0-47FA-AED3-222AE308BB39}"/>
              </a:ext>
            </a:extLst>
          </p:cNvPr>
          <p:cNvPicPr>
            <a:picLocks noChangeAspect="1"/>
          </p:cNvPicPr>
          <p:nvPr/>
        </p:nvPicPr>
        <p:blipFill>
          <a:blip r:embed="rId5"/>
          <a:stretch>
            <a:fillRect/>
          </a:stretch>
        </p:blipFill>
        <p:spPr>
          <a:xfrm>
            <a:off x="959759" y="5695499"/>
            <a:ext cx="2105025" cy="323850"/>
          </a:xfrm>
          <a:prstGeom prst="rect">
            <a:avLst/>
          </a:prstGeom>
        </p:spPr>
      </p:pic>
      <p:sp>
        <p:nvSpPr>
          <p:cNvPr id="17" name="ZoneTexte 16">
            <a:extLst>
              <a:ext uri="{FF2B5EF4-FFF2-40B4-BE49-F238E27FC236}">
                <a16:creationId xmlns:a16="http://schemas.microsoft.com/office/drawing/2014/main" id="{9D76003E-72C4-4BE6-A813-D2F6536BDFC8}"/>
              </a:ext>
            </a:extLst>
          </p:cNvPr>
          <p:cNvSpPr txBox="1"/>
          <p:nvPr/>
        </p:nvSpPr>
        <p:spPr>
          <a:xfrm>
            <a:off x="896644" y="5288711"/>
            <a:ext cx="941033" cy="382262"/>
          </a:xfrm>
          <a:prstGeom prst="rect">
            <a:avLst/>
          </a:prstGeom>
          <a:noFill/>
        </p:spPr>
        <p:txBody>
          <a:bodyPr wrap="square" rtlCol="0">
            <a:spAutoFit/>
          </a:bodyPr>
          <a:lstStyle/>
          <a:p>
            <a:r>
              <a:rPr lang="fr-FR" dirty="0"/>
              <a:t>R² :</a:t>
            </a:r>
          </a:p>
        </p:txBody>
      </p:sp>
    </p:spTree>
    <p:extLst>
      <p:ext uri="{BB962C8B-B14F-4D97-AF65-F5344CB8AC3E}">
        <p14:creationId xmlns:p14="http://schemas.microsoft.com/office/powerpoint/2010/main" val="30621169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B2CC70A-AC8B-43A9-B43E-BD7404A7046D}"/>
              </a:ext>
            </a:extLst>
          </p:cNvPr>
          <p:cNvSpPr>
            <a:spLocks noGrp="1"/>
          </p:cNvSpPr>
          <p:nvPr>
            <p:ph type="title"/>
          </p:nvPr>
        </p:nvSpPr>
        <p:spPr/>
        <p:txBody>
          <a:bodyPr/>
          <a:lstStyle/>
          <a:p>
            <a:r>
              <a:rPr lang="fr-FR" dirty="0"/>
              <a:t>La gestion des valeurs à zéro en régression</a:t>
            </a:r>
          </a:p>
        </p:txBody>
      </p:sp>
      <p:sp>
        <p:nvSpPr>
          <p:cNvPr id="3" name="Espace réservé du contenu 2">
            <a:extLst>
              <a:ext uri="{FF2B5EF4-FFF2-40B4-BE49-F238E27FC236}">
                <a16:creationId xmlns:a16="http://schemas.microsoft.com/office/drawing/2014/main" id="{FC6469F2-4ACD-4779-ADE9-4521D78C15D6}"/>
              </a:ext>
            </a:extLst>
          </p:cNvPr>
          <p:cNvSpPr>
            <a:spLocks noGrp="1"/>
          </p:cNvSpPr>
          <p:nvPr>
            <p:ph idx="1"/>
          </p:nvPr>
        </p:nvSpPr>
        <p:spPr/>
        <p:txBody>
          <a:bodyPr>
            <a:normAutofit fontScale="92500"/>
          </a:bodyPr>
          <a:lstStyle/>
          <a:p>
            <a:r>
              <a:rPr lang="fr-FR" dirty="0"/>
              <a:t>3 variables énergétiques avec des valeurs à zéro importantes : Vapeur, </a:t>
            </a:r>
            <a:r>
              <a:rPr lang="fr-FR" dirty="0" err="1"/>
              <a:t>gas</a:t>
            </a:r>
            <a:r>
              <a:rPr lang="fr-FR" dirty="0"/>
              <a:t> et autres</a:t>
            </a:r>
          </a:p>
          <a:p>
            <a:endParaRPr lang="fr-FR" dirty="0"/>
          </a:p>
          <a:p>
            <a:r>
              <a:rPr lang="fr-FR" dirty="0"/>
              <a:t>Problématique : Les valeurs à zéro ont un poids important et l’efficacité des modèles est fortement impacté</a:t>
            </a:r>
          </a:p>
          <a:p>
            <a:endParaRPr lang="fr-FR" dirty="0"/>
          </a:p>
          <a:p>
            <a:r>
              <a:rPr lang="fr-FR" dirty="0"/>
              <a:t>Solution : Utiliser une méthode de clustering pour tenter via modèle de classifier les bâtiments en consommation à 0 de </a:t>
            </a:r>
            <a:r>
              <a:rPr lang="fr-FR" dirty="0" err="1"/>
              <a:t>cceux</a:t>
            </a:r>
            <a:r>
              <a:rPr lang="fr-FR" dirty="0"/>
              <a:t> ayant une </a:t>
            </a:r>
            <a:r>
              <a:rPr lang="fr-FR" dirty="0" err="1"/>
              <a:t>consommmation</a:t>
            </a:r>
            <a:endParaRPr lang="fr-FR" dirty="0"/>
          </a:p>
        </p:txBody>
      </p:sp>
      <p:sp>
        <p:nvSpPr>
          <p:cNvPr id="4" name="Espace réservé du numéro de diapositive 3">
            <a:extLst>
              <a:ext uri="{FF2B5EF4-FFF2-40B4-BE49-F238E27FC236}">
                <a16:creationId xmlns:a16="http://schemas.microsoft.com/office/drawing/2014/main" id="{F88A8D0D-E6CF-4C59-86BB-B84E84A537A8}"/>
              </a:ext>
            </a:extLst>
          </p:cNvPr>
          <p:cNvSpPr>
            <a:spLocks noGrp="1"/>
          </p:cNvSpPr>
          <p:nvPr>
            <p:ph type="sldNum" sz="quarter" idx="12"/>
          </p:nvPr>
        </p:nvSpPr>
        <p:spPr/>
        <p:txBody>
          <a:bodyPr/>
          <a:lstStyle/>
          <a:p>
            <a:fld id="{05BB2DBB-37DC-4114-95D7-A94F1C8AE1E2}" type="slidenum">
              <a:rPr lang="fr-FR" smtClean="0"/>
              <a:t>14</a:t>
            </a:fld>
            <a:endParaRPr lang="fr-FR"/>
          </a:p>
        </p:txBody>
      </p:sp>
    </p:spTree>
    <p:extLst>
      <p:ext uri="{BB962C8B-B14F-4D97-AF65-F5344CB8AC3E}">
        <p14:creationId xmlns:p14="http://schemas.microsoft.com/office/powerpoint/2010/main" val="13505025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9DF7F90-54CA-4C84-BBD4-EB5B02B4852A}"/>
              </a:ext>
            </a:extLst>
          </p:cNvPr>
          <p:cNvSpPr>
            <a:spLocks noGrp="1"/>
          </p:cNvSpPr>
          <p:nvPr>
            <p:ph type="title"/>
          </p:nvPr>
        </p:nvSpPr>
        <p:spPr/>
        <p:txBody>
          <a:bodyPr/>
          <a:lstStyle/>
          <a:p>
            <a:pPr algn="ctr"/>
            <a:r>
              <a:rPr lang="fr-FR" dirty="0"/>
              <a:t>Méthode de classification pour gestion des zéros</a:t>
            </a:r>
          </a:p>
        </p:txBody>
      </p:sp>
      <p:sp>
        <p:nvSpPr>
          <p:cNvPr id="4" name="Espace réservé du numéro de diapositive 3">
            <a:extLst>
              <a:ext uri="{FF2B5EF4-FFF2-40B4-BE49-F238E27FC236}">
                <a16:creationId xmlns:a16="http://schemas.microsoft.com/office/drawing/2014/main" id="{B9E50072-6CA0-46E0-9439-82C19270A18E}"/>
              </a:ext>
            </a:extLst>
          </p:cNvPr>
          <p:cNvSpPr>
            <a:spLocks noGrp="1"/>
          </p:cNvSpPr>
          <p:nvPr>
            <p:ph type="sldNum" sz="quarter" idx="12"/>
          </p:nvPr>
        </p:nvSpPr>
        <p:spPr/>
        <p:txBody>
          <a:bodyPr/>
          <a:lstStyle/>
          <a:p>
            <a:fld id="{05BB2DBB-37DC-4114-95D7-A94F1C8AE1E2}" type="slidenum">
              <a:rPr lang="fr-FR" smtClean="0"/>
              <a:t>15</a:t>
            </a:fld>
            <a:endParaRPr lang="fr-FR"/>
          </a:p>
        </p:txBody>
      </p:sp>
      <p:sp>
        <p:nvSpPr>
          <p:cNvPr id="5" name="Rectangle 4">
            <a:extLst>
              <a:ext uri="{FF2B5EF4-FFF2-40B4-BE49-F238E27FC236}">
                <a16:creationId xmlns:a16="http://schemas.microsoft.com/office/drawing/2014/main" id="{D79A8230-6934-4AE6-97ED-CC06A3D140CE}"/>
              </a:ext>
            </a:extLst>
          </p:cNvPr>
          <p:cNvSpPr/>
          <p:nvPr/>
        </p:nvSpPr>
        <p:spPr>
          <a:xfrm>
            <a:off x="1305017" y="2707689"/>
            <a:ext cx="2024109" cy="9232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Données avec zéros importants</a:t>
            </a:r>
          </a:p>
        </p:txBody>
      </p:sp>
      <p:sp>
        <p:nvSpPr>
          <p:cNvPr id="7" name="Flèche : droite 6">
            <a:extLst>
              <a:ext uri="{FF2B5EF4-FFF2-40B4-BE49-F238E27FC236}">
                <a16:creationId xmlns:a16="http://schemas.microsoft.com/office/drawing/2014/main" id="{252CC2A0-1F5F-45F5-B29F-0E248A4F497B}"/>
              </a:ext>
            </a:extLst>
          </p:cNvPr>
          <p:cNvSpPr/>
          <p:nvPr/>
        </p:nvSpPr>
        <p:spPr>
          <a:xfrm>
            <a:off x="3755255" y="2902998"/>
            <a:ext cx="1003176" cy="5326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a:extLst>
              <a:ext uri="{FF2B5EF4-FFF2-40B4-BE49-F238E27FC236}">
                <a16:creationId xmlns:a16="http://schemas.microsoft.com/office/drawing/2014/main" id="{282A6A2E-AC78-4C8B-88D2-2BD06290CCDF}"/>
              </a:ext>
            </a:extLst>
          </p:cNvPr>
          <p:cNvSpPr/>
          <p:nvPr/>
        </p:nvSpPr>
        <p:spPr>
          <a:xfrm>
            <a:off x="5015884" y="2707689"/>
            <a:ext cx="2024109" cy="9232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Classification données à zéro vs données positives</a:t>
            </a:r>
          </a:p>
        </p:txBody>
      </p:sp>
      <p:sp>
        <p:nvSpPr>
          <p:cNvPr id="9" name="Rectangle 8">
            <a:extLst>
              <a:ext uri="{FF2B5EF4-FFF2-40B4-BE49-F238E27FC236}">
                <a16:creationId xmlns:a16="http://schemas.microsoft.com/office/drawing/2014/main" id="{D2EF7577-F093-46A2-A87F-08A1DD8E26CD}"/>
              </a:ext>
            </a:extLst>
          </p:cNvPr>
          <p:cNvSpPr/>
          <p:nvPr/>
        </p:nvSpPr>
        <p:spPr>
          <a:xfrm>
            <a:off x="8548981" y="2707689"/>
            <a:ext cx="2157274" cy="9232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XGBOOST classifier : méthode </a:t>
            </a:r>
            <a:r>
              <a:rPr lang="fr-FR" dirty="0" err="1"/>
              <a:t>scale_pos_weight</a:t>
            </a:r>
            <a:endParaRPr lang="fr-FR" dirty="0"/>
          </a:p>
        </p:txBody>
      </p:sp>
      <p:sp>
        <p:nvSpPr>
          <p:cNvPr id="10" name="Flèche : droite 9">
            <a:extLst>
              <a:ext uri="{FF2B5EF4-FFF2-40B4-BE49-F238E27FC236}">
                <a16:creationId xmlns:a16="http://schemas.microsoft.com/office/drawing/2014/main" id="{CB4934F9-5A69-4147-9DAD-9CE8407C20AA}"/>
              </a:ext>
            </a:extLst>
          </p:cNvPr>
          <p:cNvSpPr/>
          <p:nvPr/>
        </p:nvSpPr>
        <p:spPr>
          <a:xfrm>
            <a:off x="7292899" y="2894120"/>
            <a:ext cx="1003176" cy="5326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Rectangle 11">
            <a:extLst>
              <a:ext uri="{FF2B5EF4-FFF2-40B4-BE49-F238E27FC236}">
                <a16:creationId xmlns:a16="http://schemas.microsoft.com/office/drawing/2014/main" id="{858D68E3-0D15-45CC-B2CA-2A4D4E339BA7}"/>
              </a:ext>
            </a:extLst>
          </p:cNvPr>
          <p:cNvSpPr/>
          <p:nvPr/>
        </p:nvSpPr>
        <p:spPr>
          <a:xfrm>
            <a:off x="1305017" y="4465468"/>
            <a:ext cx="2024109" cy="10209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Evaluation </a:t>
            </a:r>
            <a:r>
              <a:rPr lang="fr-FR" dirty="0" err="1"/>
              <a:t>métrics</a:t>
            </a:r>
            <a:r>
              <a:rPr lang="fr-FR" dirty="0"/>
              <a:t> et matrice de confusion</a:t>
            </a:r>
          </a:p>
        </p:txBody>
      </p:sp>
      <p:cxnSp>
        <p:nvCxnSpPr>
          <p:cNvPr id="14" name="Connecteur : en angle 13">
            <a:extLst>
              <a:ext uri="{FF2B5EF4-FFF2-40B4-BE49-F238E27FC236}">
                <a16:creationId xmlns:a16="http://schemas.microsoft.com/office/drawing/2014/main" id="{5CB9A778-B637-47C7-BF12-B4BB3127D257}"/>
              </a:ext>
            </a:extLst>
          </p:cNvPr>
          <p:cNvCxnSpPr>
            <a:stCxn id="9" idx="2"/>
            <a:endCxn id="12" idx="0"/>
          </p:cNvCxnSpPr>
          <p:nvPr/>
        </p:nvCxnSpPr>
        <p:spPr>
          <a:xfrm rot="5400000">
            <a:off x="5555095" y="392944"/>
            <a:ext cx="834501" cy="7310546"/>
          </a:xfrm>
          <a:prstGeom prst="bentConnector3">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80CB3EB7-5D1C-495F-AADB-D3A2C48054FC}"/>
              </a:ext>
            </a:extLst>
          </p:cNvPr>
          <p:cNvSpPr/>
          <p:nvPr/>
        </p:nvSpPr>
        <p:spPr>
          <a:xfrm>
            <a:off x="5015884" y="4465468"/>
            <a:ext cx="2024109" cy="10209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Mise à zéro des bâtiment classifier à zéro</a:t>
            </a:r>
          </a:p>
        </p:txBody>
      </p:sp>
      <p:sp>
        <p:nvSpPr>
          <p:cNvPr id="16" name="Flèche : droite 15">
            <a:extLst>
              <a:ext uri="{FF2B5EF4-FFF2-40B4-BE49-F238E27FC236}">
                <a16:creationId xmlns:a16="http://schemas.microsoft.com/office/drawing/2014/main" id="{8FDA56CB-B05F-4EBE-A740-80AEA2056740}"/>
              </a:ext>
            </a:extLst>
          </p:cNvPr>
          <p:cNvSpPr/>
          <p:nvPr/>
        </p:nvSpPr>
        <p:spPr>
          <a:xfrm>
            <a:off x="3755255" y="4731799"/>
            <a:ext cx="1003176" cy="5415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Flèche : droite 16">
            <a:extLst>
              <a:ext uri="{FF2B5EF4-FFF2-40B4-BE49-F238E27FC236}">
                <a16:creationId xmlns:a16="http://schemas.microsoft.com/office/drawing/2014/main" id="{705D2A89-E391-4557-987E-BC566ABE296C}"/>
              </a:ext>
            </a:extLst>
          </p:cNvPr>
          <p:cNvSpPr/>
          <p:nvPr/>
        </p:nvSpPr>
        <p:spPr>
          <a:xfrm>
            <a:off x="7330630" y="4689889"/>
            <a:ext cx="1003176" cy="5415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Rectangle 17">
            <a:extLst>
              <a:ext uri="{FF2B5EF4-FFF2-40B4-BE49-F238E27FC236}">
                <a16:creationId xmlns:a16="http://schemas.microsoft.com/office/drawing/2014/main" id="{F60F5AC6-BAB5-4BB3-9DE7-E5B8E52B92E5}"/>
              </a:ext>
            </a:extLst>
          </p:cNvPr>
          <p:cNvSpPr/>
          <p:nvPr/>
        </p:nvSpPr>
        <p:spPr>
          <a:xfrm>
            <a:off x="8575826" y="4465468"/>
            <a:ext cx="2157274" cy="16068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Conservation seulement des valeurs classifier à 1 pour implémentation dans modèle de régression</a:t>
            </a:r>
          </a:p>
        </p:txBody>
      </p:sp>
    </p:spTree>
    <p:extLst>
      <p:ext uri="{BB962C8B-B14F-4D97-AF65-F5344CB8AC3E}">
        <p14:creationId xmlns:p14="http://schemas.microsoft.com/office/powerpoint/2010/main" val="21991281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2F46079-5ED2-44A1-9FC8-A1D093093770}"/>
              </a:ext>
            </a:extLst>
          </p:cNvPr>
          <p:cNvSpPr>
            <a:spLocks noGrp="1"/>
          </p:cNvSpPr>
          <p:nvPr>
            <p:ph type="title"/>
          </p:nvPr>
        </p:nvSpPr>
        <p:spPr/>
        <p:txBody>
          <a:bodyPr/>
          <a:lstStyle/>
          <a:p>
            <a:pPr algn="ctr"/>
            <a:r>
              <a:rPr lang="fr-FR" dirty="0"/>
              <a:t>Exemple de la consommation de Gas</a:t>
            </a:r>
          </a:p>
        </p:txBody>
      </p:sp>
      <p:sp>
        <p:nvSpPr>
          <p:cNvPr id="3" name="Espace réservé du contenu 2">
            <a:extLst>
              <a:ext uri="{FF2B5EF4-FFF2-40B4-BE49-F238E27FC236}">
                <a16:creationId xmlns:a16="http://schemas.microsoft.com/office/drawing/2014/main" id="{AC177662-B1D4-4FAD-8FE8-DC19292E7493}"/>
              </a:ext>
            </a:extLst>
          </p:cNvPr>
          <p:cNvSpPr>
            <a:spLocks noGrp="1"/>
          </p:cNvSpPr>
          <p:nvPr>
            <p:ph idx="1"/>
          </p:nvPr>
        </p:nvSpPr>
        <p:spPr>
          <a:xfrm>
            <a:off x="1141412" y="2249486"/>
            <a:ext cx="9905999" cy="2429045"/>
          </a:xfrm>
        </p:spPr>
        <p:txBody>
          <a:bodyPr>
            <a:normAutofit lnSpcReduction="10000"/>
          </a:bodyPr>
          <a:lstStyle/>
          <a:p>
            <a:r>
              <a:rPr lang="fr-FR" dirty="0"/>
              <a:t>Standardisation des données et évaluation du ratio entre les valeurs à zéro et le reste des données, afin de définir la valeur pour la méthode </a:t>
            </a:r>
            <a:r>
              <a:rPr lang="fr-FR" dirty="0" err="1"/>
              <a:t>scale_pos_weight</a:t>
            </a:r>
            <a:endParaRPr lang="fr-FR" dirty="0"/>
          </a:p>
          <a:p>
            <a:endParaRPr lang="fr-FR" dirty="0"/>
          </a:p>
          <a:p>
            <a:r>
              <a:rPr lang="fr-FR" dirty="0"/>
              <a:t>Evaluation du modèle :</a:t>
            </a:r>
          </a:p>
          <a:p>
            <a:endParaRPr lang="fr-FR" dirty="0"/>
          </a:p>
        </p:txBody>
      </p:sp>
      <p:sp>
        <p:nvSpPr>
          <p:cNvPr id="4" name="Espace réservé du numéro de diapositive 3">
            <a:extLst>
              <a:ext uri="{FF2B5EF4-FFF2-40B4-BE49-F238E27FC236}">
                <a16:creationId xmlns:a16="http://schemas.microsoft.com/office/drawing/2014/main" id="{FCFF8CA1-3E54-45DF-9CE6-D31721493C0A}"/>
              </a:ext>
            </a:extLst>
          </p:cNvPr>
          <p:cNvSpPr>
            <a:spLocks noGrp="1"/>
          </p:cNvSpPr>
          <p:nvPr>
            <p:ph type="sldNum" sz="quarter" idx="12"/>
          </p:nvPr>
        </p:nvSpPr>
        <p:spPr/>
        <p:txBody>
          <a:bodyPr/>
          <a:lstStyle/>
          <a:p>
            <a:fld id="{05BB2DBB-37DC-4114-95D7-A94F1C8AE1E2}" type="slidenum">
              <a:rPr lang="fr-FR" smtClean="0"/>
              <a:t>16</a:t>
            </a:fld>
            <a:endParaRPr lang="fr-FR"/>
          </a:p>
        </p:txBody>
      </p:sp>
      <p:pic>
        <p:nvPicPr>
          <p:cNvPr id="7" name="Image 6">
            <a:extLst>
              <a:ext uri="{FF2B5EF4-FFF2-40B4-BE49-F238E27FC236}">
                <a16:creationId xmlns:a16="http://schemas.microsoft.com/office/drawing/2014/main" id="{BB23D497-C678-43CB-8C25-584FBFB83258}"/>
              </a:ext>
            </a:extLst>
          </p:cNvPr>
          <p:cNvPicPr>
            <a:picLocks noChangeAspect="1"/>
          </p:cNvPicPr>
          <p:nvPr/>
        </p:nvPicPr>
        <p:blipFill>
          <a:blip r:embed="rId2"/>
          <a:stretch>
            <a:fillRect/>
          </a:stretch>
        </p:blipFill>
        <p:spPr>
          <a:xfrm>
            <a:off x="5107388" y="3657600"/>
            <a:ext cx="3752526" cy="3020888"/>
          </a:xfrm>
          <a:prstGeom prst="rect">
            <a:avLst/>
          </a:prstGeom>
        </p:spPr>
      </p:pic>
    </p:spTree>
    <p:extLst>
      <p:ext uri="{BB962C8B-B14F-4D97-AF65-F5344CB8AC3E}">
        <p14:creationId xmlns:p14="http://schemas.microsoft.com/office/powerpoint/2010/main" val="14073687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1D1E107-1363-4348-A587-0CC76FA4FE78}"/>
              </a:ext>
            </a:extLst>
          </p:cNvPr>
          <p:cNvSpPr>
            <a:spLocks noGrp="1"/>
          </p:cNvSpPr>
          <p:nvPr>
            <p:ph type="title"/>
          </p:nvPr>
        </p:nvSpPr>
        <p:spPr/>
        <p:txBody>
          <a:bodyPr/>
          <a:lstStyle/>
          <a:p>
            <a:pPr algn="ctr"/>
            <a:r>
              <a:rPr lang="fr-FR" dirty="0"/>
              <a:t>Impact sur la régression linéaire</a:t>
            </a:r>
          </a:p>
        </p:txBody>
      </p:sp>
      <p:sp>
        <p:nvSpPr>
          <p:cNvPr id="3" name="Espace réservé du contenu 2">
            <a:extLst>
              <a:ext uri="{FF2B5EF4-FFF2-40B4-BE49-F238E27FC236}">
                <a16:creationId xmlns:a16="http://schemas.microsoft.com/office/drawing/2014/main" id="{6D80DE54-A7BF-4480-952D-0FBF4018AB2E}"/>
              </a:ext>
            </a:extLst>
          </p:cNvPr>
          <p:cNvSpPr>
            <a:spLocks noGrp="1"/>
          </p:cNvSpPr>
          <p:nvPr>
            <p:ph idx="1"/>
          </p:nvPr>
        </p:nvSpPr>
        <p:spPr>
          <a:xfrm>
            <a:off x="1141412" y="2249487"/>
            <a:ext cx="9905999" cy="1053006"/>
          </a:xfrm>
        </p:spPr>
        <p:txBody>
          <a:bodyPr/>
          <a:lstStyle/>
          <a:p>
            <a:r>
              <a:rPr lang="fr-FR" dirty="0"/>
              <a:t>On remarque que la régression arrive plus facilement à éviter les valeurs à zéro étant moins présentes :</a:t>
            </a:r>
          </a:p>
        </p:txBody>
      </p:sp>
      <p:sp>
        <p:nvSpPr>
          <p:cNvPr id="4" name="Espace réservé du numéro de diapositive 3">
            <a:extLst>
              <a:ext uri="{FF2B5EF4-FFF2-40B4-BE49-F238E27FC236}">
                <a16:creationId xmlns:a16="http://schemas.microsoft.com/office/drawing/2014/main" id="{A85BEECA-FB33-4A9A-A524-16A3F6657EA7}"/>
              </a:ext>
            </a:extLst>
          </p:cNvPr>
          <p:cNvSpPr>
            <a:spLocks noGrp="1"/>
          </p:cNvSpPr>
          <p:nvPr>
            <p:ph type="sldNum" sz="quarter" idx="12"/>
          </p:nvPr>
        </p:nvSpPr>
        <p:spPr/>
        <p:txBody>
          <a:bodyPr/>
          <a:lstStyle/>
          <a:p>
            <a:fld id="{05BB2DBB-37DC-4114-95D7-A94F1C8AE1E2}" type="slidenum">
              <a:rPr lang="fr-FR" smtClean="0"/>
              <a:t>17</a:t>
            </a:fld>
            <a:endParaRPr lang="fr-FR"/>
          </a:p>
        </p:txBody>
      </p:sp>
      <p:pic>
        <p:nvPicPr>
          <p:cNvPr id="6" name="Image 5">
            <a:extLst>
              <a:ext uri="{FF2B5EF4-FFF2-40B4-BE49-F238E27FC236}">
                <a16:creationId xmlns:a16="http://schemas.microsoft.com/office/drawing/2014/main" id="{5033F273-A319-4991-B38D-FB9A9CFFA6A1}"/>
              </a:ext>
            </a:extLst>
          </p:cNvPr>
          <p:cNvPicPr>
            <a:picLocks noChangeAspect="1"/>
          </p:cNvPicPr>
          <p:nvPr/>
        </p:nvPicPr>
        <p:blipFill>
          <a:blip r:embed="rId2"/>
          <a:stretch>
            <a:fillRect/>
          </a:stretch>
        </p:blipFill>
        <p:spPr>
          <a:xfrm>
            <a:off x="3440728" y="3951286"/>
            <a:ext cx="4442642" cy="2114550"/>
          </a:xfrm>
          <a:prstGeom prst="rect">
            <a:avLst/>
          </a:prstGeom>
        </p:spPr>
      </p:pic>
      <p:sp>
        <p:nvSpPr>
          <p:cNvPr id="9" name="ZoneTexte 8">
            <a:extLst>
              <a:ext uri="{FF2B5EF4-FFF2-40B4-BE49-F238E27FC236}">
                <a16:creationId xmlns:a16="http://schemas.microsoft.com/office/drawing/2014/main" id="{82FFAF2C-820C-4A2F-A533-526FDF184C13}"/>
              </a:ext>
            </a:extLst>
          </p:cNvPr>
          <p:cNvSpPr txBox="1"/>
          <p:nvPr/>
        </p:nvSpPr>
        <p:spPr>
          <a:xfrm>
            <a:off x="3959331" y="3555508"/>
            <a:ext cx="4270159" cy="307777"/>
          </a:xfrm>
          <a:prstGeom prst="rect">
            <a:avLst/>
          </a:prstGeom>
          <a:noFill/>
        </p:spPr>
        <p:txBody>
          <a:bodyPr wrap="square" rtlCol="0">
            <a:spAutoFit/>
          </a:bodyPr>
          <a:lstStyle/>
          <a:p>
            <a:r>
              <a:rPr lang="fr-FR" sz="1400" dirty="0"/>
              <a:t>Représentation graphique de la régression</a:t>
            </a:r>
          </a:p>
        </p:txBody>
      </p:sp>
    </p:spTree>
    <p:extLst>
      <p:ext uri="{BB962C8B-B14F-4D97-AF65-F5344CB8AC3E}">
        <p14:creationId xmlns:p14="http://schemas.microsoft.com/office/powerpoint/2010/main" val="28273765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8514139-239B-446F-B3CF-B8C5A1743F34}"/>
              </a:ext>
            </a:extLst>
          </p:cNvPr>
          <p:cNvSpPr>
            <a:spLocks noGrp="1"/>
          </p:cNvSpPr>
          <p:nvPr>
            <p:ph type="title"/>
          </p:nvPr>
        </p:nvSpPr>
        <p:spPr/>
        <p:txBody>
          <a:bodyPr/>
          <a:lstStyle/>
          <a:p>
            <a:pPr algn="ctr"/>
            <a:r>
              <a:rPr lang="fr-FR" dirty="0"/>
              <a:t>Prédire les émissions de CO2</a:t>
            </a:r>
          </a:p>
        </p:txBody>
      </p:sp>
      <p:sp>
        <p:nvSpPr>
          <p:cNvPr id="3" name="Espace réservé du contenu 2">
            <a:extLst>
              <a:ext uri="{FF2B5EF4-FFF2-40B4-BE49-F238E27FC236}">
                <a16:creationId xmlns:a16="http://schemas.microsoft.com/office/drawing/2014/main" id="{67836990-92F7-4E7F-8666-73721DC344E1}"/>
              </a:ext>
            </a:extLst>
          </p:cNvPr>
          <p:cNvSpPr>
            <a:spLocks noGrp="1"/>
          </p:cNvSpPr>
          <p:nvPr>
            <p:ph idx="1"/>
          </p:nvPr>
        </p:nvSpPr>
        <p:spPr/>
        <p:txBody>
          <a:bodyPr/>
          <a:lstStyle/>
          <a:p>
            <a:r>
              <a:rPr lang="fr-FR" dirty="0"/>
              <a:t>Nous allons utiliser toutes les variables énergie avec le résultat de leurs prédictions pour prédire les émissions de CO2</a:t>
            </a:r>
          </a:p>
          <a:p>
            <a:endParaRPr lang="fr-FR" dirty="0"/>
          </a:p>
          <a:p>
            <a:r>
              <a:rPr lang="fr-FR" dirty="0"/>
              <a:t>Nous allons faire un test sans la variable </a:t>
            </a:r>
            <a:r>
              <a:rPr lang="fr-FR" dirty="0" err="1"/>
              <a:t>EnergyStarScore</a:t>
            </a:r>
            <a:r>
              <a:rPr lang="fr-FR" dirty="0"/>
              <a:t> et ensuite faire un test avec la variable pour voir si le modèle s’améliore avec</a:t>
            </a:r>
          </a:p>
        </p:txBody>
      </p:sp>
      <p:sp>
        <p:nvSpPr>
          <p:cNvPr id="4" name="Espace réservé du numéro de diapositive 3">
            <a:extLst>
              <a:ext uri="{FF2B5EF4-FFF2-40B4-BE49-F238E27FC236}">
                <a16:creationId xmlns:a16="http://schemas.microsoft.com/office/drawing/2014/main" id="{E3993773-B9D0-4108-9FBF-6C2F503B0B41}"/>
              </a:ext>
            </a:extLst>
          </p:cNvPr>
          <p:cNvSpPr>
            <a:spLocks noGrp="1"/>
          </p:cNvSpPr>
          <p:nvPr>
            <p:ph type="sldNum" sz="quarter" idx="12"/>
          </p:nvPr>
        </p:nvSpPr>
        <p:spPr/>
        <p:txBody>
          <a:bodyPr/>
          <a:lstStyle/>
          <a:p>
            <a:fld id="{05BB2DBB-37DC-4114-95D7-A94F1C8AE1E2}" type="slidenum">
              <a:rPr lang="fr-FR" smtClean="0"/>
              <a:t>18</a:t>
            </a:fld>
            <a:endParaRPr lang="fr-FR"/>
          </a:p>
        </p:txBody>
      </p:sp>
    </p:spTree>
    <p:extLst>
      <p:ext uri="{BB962C8B-B14F-4D97-AF65-F5344CB8AC3E}">
        <p14:creationId xmlns:p14="http://schemas.microsoft.com/office/powerpoint/2010/main" val="27594274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F4F3DE6-A518-4582-9D34-31EE03BA1BD0}"/>
              </a:ext>
            </a:extLst>
          </p:cNvPr>
          <p:cNvSpPr>
            <a:spLocks noGrp="1"/>
          </p:cNvSpPr>
          <p:nvPr>
            <p:ph type="title"/>
          </p:nvPr>
        </p:nvSpPr>
        <p:spPr/>
        <p:txBody>
          <a:bodyPr/>
          <a:lstStyle/>
          <a:p>
            <a:pPr algn="ctr"/>
            <a:r>
              <a:rPr lang="fr-FR" dirty="0"/>
              <a:t>Variables explicatives</a:t>
            </a:r>
          </a:p>
        </p:txBody>
      </p:sp>
      <p:sp>
        <p:nvSpPr>
          <p:cNvPr id="3" name="Espace réservé du contenu 2">
            <a:extLst>
              <a:ext uri="{FF2B5EF4-FFF2-40B4-BE49-F238E27FC236}">
                <a16:creationId xmlns:a16="http://schemas.microsoft.com/office/drawing/2014/main" id="{9211F76E-C177-4C77-AF19-EDAEF4744068}"/>
              </a:ext>
            </a:extLst>
          </p:cNvPr>
          <p:cNvSpPr>
            <a:spLocks noGrp="1"/>
          </p:cNvSpPr>
          <p:nvPr>
            <p:ph idx="1"/>
          </p:nvPr>
        </p:nvSpPr>
        <p:spPr>
          <a:xfrm>
            <a:off x="1141412" y="2249487"/>
            <a:ext cx="9905999" cy="3911616"/>
          </a:xfrm>
        </p:spPr>
        <p:txBody>
          <a:bodyPr>
            <a:normAutofit fontScale="92500" lnSpcReduction="10000"/>
          </a:bodyPr>
          <a:lstStyle/>
          <a:p>
            <a:r>
              <a:rPr lang="fr-FR" dirty="0"/>
              <a:t>Evaluation des variables avec librairie </a:t>
            </a:r>
            <a:r>
              <a:rPr lang="fr-FR" dirty="0" err="1"/>
              <a:t>Shap</a:t>
            </a:r>
            <a:r>
              <a:rPr lang="fr-FR" dirty="0"/>
              <a:t> :</a:t>
            </a:r>
          </a:p>
          <a:p>
            <a:endParaRPr lang="fr-FR" dirty="0"/>
          </a:p>
          <a:p>
            <a:endParaRPr lang="fr-FR" dirty="0"/>
          </a:p>
          <a:p>
            <a:endParaRPr lang="fr-FR" dirty="0"/>
          </a:p>
          <a:p>
            <a:endParaRPr lang="fr-FR" dirty="0"/>
          </a:p>
          <a:p>
            <a:endParaRPr lang="fr-FR" dirty="0"/>
          </a:p>
          <a:p>
            <a:r>
              <a:rPr lang="fr-FR" dirty="0" err="1"/>
              <a:t>EnergyUse</a:t>
            </a:r>
            <a:r>
              <a:rPr lang="fr-FR" dirty="0"/>
              <a:t> est la variable qui dirige vraiment l’émission de CO2, et les autres participe bien à l’explication aussi</a:t>
            </a:r>
          </a:p>
          <a:p>
            <a:endParaRPr lang="fr-FR" dirty="0"/>
          </a:p>
        </p:txBody>
      </p:sp>
      <p:pic>
        <p:nvPicPr>
          <p:cNvPr id="5" name="Image 4">
            <a:extLst>
              <a:ext uri="{FF2B5EF4-FFF2-40B4-BE49-F238E27FC236}">
                <a16:creationId xmlns:a16="http://schemas.microsoft.com/office/drawing/2014/main" id="{2808EBC1-7932-4D9B-B71B-09E39D6267B2}"/>
              </a:ext>
            </a:extLst>
          </p:cNvPr>
          <p:cNvPicPr>
            <a:picLocks noChangeAspect="1"/>
          </p:cNvPicPr>
          <p:nvPr/>
        </p:nvPicPr>
        <p:blipFill>
          <a:blip r:embed="rId2"/>
          <a:stretch>
            <a:fillRect/>
          </a:stretch>
        </p:blipFill>
        <p:spPr>
          <a:xfrm>
            <a:off x="2752261" y="2813886"/>
            <a:ext cx="6356227" cy="2412915"/>
          </a:xfrm>
          <a:prstGeom prst="rect">
            <a:avLst/>
          </a:prstGeom>
        </p:spPr>
      </p:pic>
      <p:sp>
        <p:nvSpPr>
          <p:cNvPr id="4" name="Espace réservé du numéro de diapositive 3">
            <a:extLst>
              <a:ext uri="{FF2B5EF4-FFF2-40B4-BE49-F238E27FC236}">
                <a16:creationId xmlns:a16="http://schemas.microsoft.com/office/drawing/2014/main" id="{A5255562-282B-4EAD-8AD0-2CC03D7D6B6F}"/>
              </a:ext>
            </a:extLst>
          </p:cNvPr>
          <p:cNvSpPr>
            <a:spLocks noGrp="1"/>
          </p:cNvSpPr>
          <p:nvPr>
            <p:ph type="sldNum" sz="quarter" idx="12"/>
          </p:nvPr>
        </p:nvSpPr>
        <p:spPr/>
        <p:txBody>
          <a:bodyPr/>
          <a:lstStyle/>
          <a:p>
            <a:fld id="{05BB2DBB-37DC-4114-95D7-A94F1C8AE1E2}" type="slidenum">
              <a:rPr lang="fr-FR" smtClean="0"/>
              <a:t>19</a:t>
            </a:fld>
            <a:endParaRPr lang="fr-FR"/>
          </a:p>
        </p:txBody>
      </p:sp>
    </p:spTree>
    <p:extLst>
      <p:ext uri="{BB962C8B-B14F-4D97-AF65-F5344CB8AC3E}">
        <p14:creationId xmlns:p14="http://schemas.microsoft.com/office/powerpoint/2010/main" val="20664484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4EC28A5-028E-4B15-BE41-0005ECB9D371}"/>
              </a:ext>
            </a:extLst>
          </p:cNvPr>
          <p:cNvSpPr>
            <a:spLocks noGrp="1"/>
          </p:cNvSpPr>
          <p:nvPr>
            <p:ph type="title"/>
          </p:nvPr>
        </p:nvSpPr>
        <p:spPr/>
        <p:txBody>
          <a:bodyPr/>
          <a:lstStyle/>
          <a:p>
            <a:pPr algn="ctr"/>
            <a:r>
              <a:rPr lang="fr-FR" dirty="0" err="1"/>
              <a:t>SOmmaire</a:t>
            </a:r>
            <a:endParaRPr lang="fr-FR" dirty="0"/>
          </a:p>
        </p:txBody>
      </p:sp>
      <p:sp>
        <p:nvSpPr>
          <p:cNvPr id="3" name="Espace réservé du contenu 2">
            <a:extLst>
              <a:ext uri="{FF2B5EF4-FFF2-40B4-BE49-F238E27FC236}">
                <a16:creationId xmlns:a16="http://schemas.microsoft.com/office/drawing/2014/main" id="{DDAADFE1-7776-47D2-8CCF-A9FCDB40B10F}"/>
              </a:ext>
            </a:extLst>
          </p:cNvPr>
          <p:cNvSpPr>
            <a:spLocks noGrp="1"/>
          </p:cNvSpPr>
          <p:nvPr>
            <p:ph idx="1"/>
          </p:nvPr>
        </p:nvSpPr>
        <p:spPr/>
        <p:txBody>
          <a:bodyPr>
            <a:normAutofit fontScale="85000" lnSpcReduction="20000"/>
          </a:bodyPr>
          <a:lstStyle/>
          <a:p>
            <a:r>
              <a:rPr lang="fr-FR" dirty="0"/>
              <a:t>Contexte</a:t>
            </a:r>
          </a:p>
          <a:p>
            <a:r>
              <a:rPr lang="fr-FR" dirty="0"/>
              <a:t>Données</a:t>
            </a:r>
          </a:p>
          <a:p>
            <a:r>
              <a:rPr lang="fr-FR" dirty="0"/>
              <a:t>Nettoyage</a:t>
            </a:r>
          </a:p>
          <a:p>
            <a:r>
              <a:rPr lang="fr-FR" dirty="0"/>
              <a:t>Matrice des corrélations</a:t>
            </a:r>
          </a:p>
          <a:p>
            <a:r>
              <a:rPr lang="fr-FR" dirty="0"/>
              <a:t>Modèles de régression</a:t>
            </a:r>
          </a:p>
          <a:p>
            <a:r>
              <a:rPr lang="fr-FR" dirty="0"/>
              <a:t>Gestion des valeurs à zéro</a:t>
            </a:r>
          </a:p>
          <a:p>
            <a:r>
              <a:rPr lang="fr-FR" dirty="0"/>
              <a:t>Prédiction des émission de CO2 et l’apport de l’</a:t>
            </a:r>
            <a:r>
              <a:rPr lang="fr-FR" dirty="0" err="1"/>
              <a:t>EnergyStarScore</a:t>
            </a:r>
            <a:endParaRPr lang="fr-FR" dirty="0"/>
          </a:p>
          <a:p>
            <a:r>
              <a:rPr lang="fr-FR" dirty="0"/>
              <a:t>Conclusion</a:t>
            </a:r>
          </a:p>
        </p:txBody>
      </p:sp>
      <p:sp>
        <p:nvSpPr>
          <p:cNvPr id="4" name="Espace réservé du numéro de diapositive 3">
            <a:extLst>
              <a:ext uri="{FF2B5EF4-FFF2-40B4-BE49-F238E27FC236}">
                <a16:creationId xmlns:a16="http://schemas.microsoft.com/office/drawing/2014/main" id="{1142C27B-2226-4071-B3AD-D02D79E40931}"/>
              </a:ext>
            </a:extLst>
          </p:cNvPr>
          <p:cNvSpPr>
            <a:spLocks noGrp="1"/>
          </p:cNvSpPr>
          <p:nvPr>
            <p:ph type="sldNum" sz="quarter" idx="12"/>
          </p:nvPr>
        </p:nvSpPr>
        <p:spPr/>
        <p:txBody>
          <a:bodyPr/>
          <a:lstStyle/>
          <a:p>
            <a:fld id="{05BB2DBB-37DC-4114-95D7-A94F1C8AE1E2}" type="slidenum">
              <a:rPr lang="fr-FR" smtClean="0"/>
              <a:t>2</a:t>
            </a:fld>
            <a:endParaRPr lang="fr-FR"/>
          </a:p>
        </p:txBody>
      </p:sp>
    </p:spTree>
    <p:extLst>
      <p:ext uri="{BB962C8B-B14F-4D97-AF65-F5344CB8AC3E}">
        <p14:creationId xmlns:p14="http://schemas.microsoft.com/office/powerpoint/2010/main" val="10488193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C9F26D7-3DD6-4D7B-ADDC-42C746CA70F6}"/>
              </a:ext>
            </a:extLst>
          </p:cNvPr>
          <p:cNvSpPr>
            <a:spLocks noGrp="1"/>
          </p:cNvSpPr>
          <p:nvPr>
            <p:ph type="title"/>
          </p:nvPr>
        </p:nvSpPr>
        <p:spPr/>
        <p:txBody>
          <a:bodyPr/>
          <a:lstStyle/>
          <a:p>
            <a:pPr algn="ctr"/>
            <a:r>
              <a:rPr lang="fr-FR" dirty="0"/>
              <a:t>L’apport de l’</a:t>
            </a:r>
            <a:r>
              <a:rPr lang="fr-FR" dirty="0" err="1"/>
              <a:t>EnergyStarScore</a:t>
            </a:r>
            <a:endParaRPr lang="fr-FR" dirty="0"/>
          </a:p>
        </p:txBody>
      </p:sp>
      <p:sp>
        <p:nvSpPr>
          <p:cNvPr id="3" name="Espace réservé du contenu 2">
            <a:extLst>
              <a:ext uri="{FF2B5EF4-FFF2-40B4-BE49-F238E27FC236}">
                <a16:creationId xmlns:a16="http://schemas.microsoft.com/office/drawing/2014/main" id="{8369CDEC-5612-4D39-995F-57CD47134A4D}"/>
              </a:ext>
            </a:extLst>
          </p:cNvPr>
          <p:cNvSpPr>
            <a:spLocks noGrp="1"/>
          </p:cNvSpPr>
          <p:nvPr>
            <p:ph idx="1"/>
          </p:nvPr>
        </p:nvSpPr>
        <p:spPr/>
        <p:txBody>
          <a:bodyPr/>
          <a:lstStyle/>
          <a:p>
            <a:r>
              <a:rPr lang="fr-FR" dirty="0"/>
              <a:t>Avant l’ajout de l’</a:t>
            </a:r>
            <a:r>
              <a:rPr lang="fr-FR" dirty="0" err="1"/>
              <a:t>EnergyStarScore</a:t>
            </a:r>
            <a:r>
              <a:rPr lang="fr-FR" dirty="0"/>
              <a:t> :</a:t>
            </a:r>
          </a:p>
          <a:p>
            <a:endParaRPr lang="fr-FR" dirty="0"/>
          </a:p>
          <a:p>
            <a:endParaRPr lang="fr-FR" dirty="0"/>
          </a:p>
          <a:p>
            <a:endParaRPr lang="fr-FR" dirty="0"/>
          </a:p>
          <a:p>
            <a:r>
              <a:rPr lang="fr-FR" dirty="0"/>
              <a:t>Après l’ajout : </a:t>
            </a:r>
          </a:p>
          <a:p>
            <a:pPr marL="0" indent="0">
              <a:buNone/>
            </a:pPr>
            <a:endParaRPr lang="fr-FR" dirty="0"/>
          </a:p>
          <a:p>
            <a:endParaRPr lang="fr-FR" dirty="0"/>
          </a:p>
        </p:txBody>
      </p:sp>
      <p:sp>
        <p:nvSpPr>
          <p:cNvPr id="14" name="ZoneTexte 13">
            <a:extLst>
              <a:ext uri="{FF2B5EF4-FFF2-40B4-BE49-F238E27FC236}">
                <a16:creationId xmlns:a16="http://schemas.microsoft.com/office/drawing/2014/main" id="{901D893D-A1B0-4DCA-A39B-FAA19361D5FB}"/>
              </a:ext>
            </a:extLst>
          </p:cNvPr>
          <p:cNvSpPr txBox="1"/>
          <p:nvPr/>
        </p:nvSpPr>
        <p:spPr>
          <a:xfrm>
            <a:off x="7248162" y="2867243"/>
            <a:ext cx="3169328" cy="3693319"/>
          </a:xfrm>
          <a:prstGeom prst="rect">
            <a:avLst/>
          </a:prstGeom>
          <a:noFill/>
        </p:spPr>
        <p:txBody>
          <a:bodyPr wrap="square" rtlCol="0">
            <a:spAutoFit/>
          </a:bodyPr>
          <a:lstStyle/>
          <a:p>
            <a:r>
              <a:rPr lang="fr-FR" dirty="0"/>
              <a:t>La variable améliore grandement le score de variance expliquée.</a:t>
            </a:r>
          </a:p>
          <a:p>
            <a:endParaRPr lang="fr-FR" dirty="0"/>
          </a:p>
          <a:p>
            <a:r>
              <a:rPr lang="fr-FR" dirty="0"/>
              <a:t>Cependant la précision n’est pas amélioré et elle crée un écart entre le train et le test.</a:t>
            </a:r>
          </a:p>
          <a:p>
            <a:endParaRPr lang="fr-FR" dirty="0"/>
          </a:p>
          <a:p>
            <a:r>
              <a:rPr lang="fr-FR" dirty="0"/>
              <a:t>On peut voir que l’on arrive à prédire les émissions de CO2 avec une bonne précision.</a:t>
            </a:r>
          </a:p>
          <a:p>
            <a:r>
              <a:rPr lang="fr-FR" dirty="0"/>
              <a:t>Même si on explique moyennement la variance.</a:t>
            </a:r>
          </a:p>
        </p:txBody>
      </p:sp>
      <p:sp>
        <p:nvSpPr>
          <p:cNvPr id="4" name="Espace réservé du numéro de diapositive 3">
            <a:extLst>
              <a:ext uri="{FF2B5EF4-FFF2-40B4-BE49-F238E27FC236}">
                <a16:creationId xmlns:a16="http://schemas.microsoft.com/office/drawing/2014/main" id="{E283F465-318B-40A7-9E8D-DCD20DE41021}"/>
              </a:ext>
            </a:extLst>
          </p:cNvPr>
          <p:cNvSpPr>
            <a:spLocks noGrp="1"/>
          </p:cNvSpPr>
          <p:nvPr>
            <p:ph type="sldNum" sz="quarter" idx="12"/>
          </p:nvPr>
        </p:nvSpPr>
        <p:spPr/>
        <p:txBody>
          <a:bodyPr/>
          <a:lstStyle/>
          <a:p>
            <a:fld id="{05BB2DBB-37DC-4114-95D7-A94F1C8AE1E2}" type="slidenum">
              <a:rPr lang="fr-FR" smtClean="0"/>
              <a:t>20</a:t>
            </a:fld>
            <a:endParaRPr lang="fr-FR" dirty="0"/>
          </a:p>
        </p:txBody>
      </p:sp>
      <p:graphicFrame>
        <p:nvGraphicFramePr>
          <p:cNvPr id="6" name="Tableau 5">
            <a:extLst>
              <a:ext uri="{FF2B5EF4-FFF2-40B4-BE49-F238E27FC236}">
                <a16:creationId xmlns:a16="http://schemas.microsoft.com/office/drawing/2014/main" id="{95D85644-9D67-441A-9E20-0F83B3B24205}"/>
              </a:ext>
            </a:extLst>
          </p:cNvPr>
          <p:cNvGraphicFramePr>
            <a:graphicFrameLocks noGrp="1"/>
          </p:cNvGraphicFramePr>
          <p:nvPr>
            <p:extLst>
              <p:ext uri="{D42A27DB-BD31-4B8C-83A1-F6EECF244321}">
                <p14:modId xmlns:p14="http://schemas.microsoft.com/office/powerpoint/2010/main" val="2143588590"/>
              </p:ext>
            </p:extLst>
          </p:nvPr>
        </p:nvGraphicFramePr>
        <p:xfrm>
          <a:off x="2207736" y="2997429"/>
          <a:ext cx="1574800" cy="1280160"/>
        </p:xfrm>
        <a:graphic>
          <a:graphicData uri="http://schemas.openxmlformats.org/drawingml/2006/table">
            <a:tbl>
              <a:tblPr>
                <a:tableStyleId>{5C22544A-7EE6-4342-B048-85BDC9FD1C3A}</a:tableStyleId>
              </a:tblPr>
              <a:tblGrid>
                <a:gridCol w="787400">
                  <a:extLst>
                    <a:ext uri="{9D8B030D-6E8A-4147-A177-3AD203B41FA5}">
                      <a16:colId xmlns:a16="http://schemas.microsoft.com/office/drawing/2014/main" val="3262820447"/>
                    </a:ext>
                  </a:extLst>
                </a:gridCol>
                <a:gridCol w="787400">
                  <a:extLst>
                    <a:ext uri="{9D8B030D-6E8A-4147-A177-3AD203B41FA5}">
                      <a16:colId xmlns:a16="http://schemas.microsoft.com/office/drawing/2014/main" val="3908385373"/>
                    </a:ext>
                  </a:extLst>
                </a:gridCol>
              </a:tblGrid>
              <a:tr h="182880">
                <a:tc gridSpan="2">
                  <a:txBody>
                    <a:bodyPr/>
                    <a:lstStyle/>
                    <a:p>
                      <a:pPr algn="ctr" fontAlgn="b"/>
                      <a:r>
                        <a:rPr lang="fr-FR" sz="1100" u="none" strike="noStrike">
                          <a:effectLst/>
                        </a:rPr>
                        <a:t>Train Score</a:t>
                      </a:r>
                      <a:endParaRPr lang="fr-FR" sz="1100" b="1" i="0" u="none" strike="noStrike">
                        <a:solidFill>
                          <a:srgbClr val="000000"/>
                        </a:solidFill>
                        <a:effectLst/>
                        <a:latin typeface="Calibri" panose="020F0502020204030204" pitchFamily="34" charset="0"/>
                      </a:endParaRPr>
                    </a:p>
                  </a:txBody>
                  <a:tcPr marL="7620" marR="7620" marT="7620" marB="0" anchor="b"/>
                </a:tc>
                <a:tc hMerge="1">
                  <a:txBody>
                    <a:bodyPr/>
                    <a:lstStyle/>
                    <a:p>
                      <a:endParaRPr lang="fr-FR"/>
                    </a:p>
                  </a:txBody>
                  <a:tcPr/>
                </a:tc>
                <a:extLst>
                  <a:ext uri="{0D108BD9-81ED-4DB2-BD59-A6C34878D82A}">
                    <a16:rowId xmlns:a16="http://schemas.microsoft.com/office/drawing/2014/main" val="1537416685"/>
                  </a:ext>
                </a:extLst>
              </a:tr>
              <a:tr h="182880">
                <a:tc>
                  <a:txBody>
                    <a:bodyPr/>
                    <a:lstStyle/>
                    <a:p>
                      <a:pPr algn="l" fontAlgn="b"/>
                      <a:r>
                        <a:rPr lang="fr-FR" sz="1100" u="none" strike="noStrike">
                          <a:effectLst/>
                        </a:rPr>
                        <a:t>MAD</a:t>
                      </a:r>
                      <a:endParaRPr lang="fr-FR"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fr-FR" sz="1100" u="none" strike="noStrike">
                          <a:effectLst/>
                        </a:rPr>
                        <a:t>143,9</a:t>
                      </a:r>
                      <a:endParaRPr lang="fr-FR"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907552576"/>
                  </a:ext>
                </a:extLst>
              </a:tr>
              <a:tr h="182880">
                <a:tc>
                  <a:txBody>
                    <a:bodyPr/>
                    <a:lstStyle/>
                    <a:p>
                      <a:pPr algn="l" fontAlgn="b"/>
                      <a:r>
                        <a:rPr lang="fr-FR" sz="1100" u="none" strike="noStrike">
                          <a:effectLst/>
                        </a:rPr>
                        <a:t>MSE</a:t>
                      </a:r>
                      <a:endParaRPr lang="fr-FR"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fr-FR" sz="1100" u="none" strike="noStrike">
                          <a:effectLst/>
                        </a:rPr>
                        <a:t>80547,18</a:t>
                      </a:r>
                      <a:endParaRPr lang="fr-FR"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42267856"/>
                  </a:ext>
                </a:extLst>
              </a:tr>
              <a:tr h="182880">
                <a:tc>
                  <a:txBody>
                    <a:bodyPr/>
                    <a:lstStyle/>
                    <a:p>
                      <a:pPr algn="l" fontAlgn="b"/>
                      <a:r>
                        <a:rPr lang="fr-FR" sz="1100" u="none" strike="noStrike">
                          <a:effectLst/>
                        </a:rPr>
                        <a:t>RMSE</a:t>
                      </a:r>
                      <a:endParaRPr lang="fr-FR"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fr-FR" sz="1100" u="none" strike="noStrike">
                          <a:effectLst/>
                        </a:rPr>
                        <a:t>283,81</a:t>
                      </a:r>
                      <a:endParaRPr lang="fr-FR"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76921501"/>
                  </a:ext>
                </a:extLst>
              </a:tr>
              <a:tr h="182880">
                <a:tc>
                  <a:txBody>
                    <a:bodyPr/>
                    <a:lstStyle/>
                    <a:p>
                      <a:pPr algn="l" fontAlgn="b"/>
                      <a:r>
                        <a:rPr lang="fr-FR" sz="1100" u="none" strike="noStrike">
                          <a:effectLst/>
                        </a:rPr>
                        <a:t>MAPE</a:t>
                      </a:r>
                      <a:endParaRPr lang="fr-FR"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fr-FR" sz="1100" u="none" strike="noStrike">
                          <a:effectLst/>
                        </a:rPr>
                        <a:t>5,73%</a:t>
                      </a:r>
                      <a:endParaRPr lang="fr-FR"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771594033"/>
                  </a:ext>
                </a:extLst>
              </a:tr>
              <a:tr h="182880">
                <a:tc>
                  <a:txBody>
                    <a:bodyPr/>
                    <a:lstStyle/>
                    <a:p>
                      <a:pPr algn="l" fontAlgn="b"/>
                      <a:r>
                        <a:rPr lang="fr-FR" sz="1100" u="none" strike="noStrike">
                          <a:effectLst/>
                        </a:rPr>
                        <a:t>ACCURACY</a:t>
                      </a:r>
                      <a:endParaRPr lang="fr-FR"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fr-FR" sz="1100" u="none" strike="noStrike">
                          <a:effectLst/>
                        </a:rPr>
                        <a:t>94,27%</a:t>
                      </a:r>
                      <a:endParaRPr lang="fr-FR"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702390518"/>
                  </a:ext>
                </a:extLst>
              </a:tr>
              <a:tr h="182880">
                <a:tc>
                  <a:txBody>
                    <a:bodyPr/>
                    <a:lstStyle/>
                    <a:p>
                      <a:pPr algn="l" fontAlgn="b"/>
                      <a:r>
                        <a:rPr lang="fr-FR" sz="1100" u="none" strike="noStrike">
                          <a:effectLst/>
                        </a:rPr>
                        <a:t>R²</a:t>
                      </a:r>
                      <a:endParaRPr lang="fr-FR"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fr-FR" sz="1100" u="none" strike="noStrike" dirty="0">
                          <a:effectLst/>
                        </a:rPr>
                        <a:t>60%</a:t>
                      </a:r>
                      <a:endParaRPr lang="fr-FR"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327145746"/>
                  </a:ext>
                </a:extLst>
              </a:tr>
            </a:tbl>
          </a:graphicData>
        </a:graphic>
      </p:graphicFrame>
      <p:graphicFrame>
        <p:nvGraphicFramePr>
          <p:cNvPr id="7" name="Tableau 6">
            <a:extLst>
              <a:ext uri="{FF2B5EF4-FFF2-40B4-BE49-F238E27FC236}">
                <a16:creationId xmlns:a16="http://schemas.microsoft.com/office/drawing/2014/main" id="{812EEB6A-10F6-47A6-8442-15A05252A002}"/>
              </a:ext>
            </a:extLst>
          </p:cNvPr>
          <p:cNvGraphicFramePr>
            <a:graphicFrameLocks noGrp="1"/>
          </p:cNvGraphicFramePr>
          <p:nvPr>
            <p:extLst>
              <p:ext uri="{D42A27DB-BD31-4B8C-83A1-F6EECF244321}">
                <p14:modId xmlns:p14="http://schemas.microsoft.com/office/powerpoint/2010/main" val="3399485698"/>
              </p:ext>
            </p:extLst>
          </p:nvPr>
        </p:nvGraphicFramePr>
        <p:xfrm>
          <a:off x="4848860" y="2997429"/>
          <a:ext cx="1574800" cy="1280160"/>
        </p:xfrm>
        <a:graphic>
          <a:graphicData uri="http://schemas.openxmlformats.org/drawingml/2006/table">
            <a:tbl>
              <a:tblPr>
                <a:tableStyleId>{5C22544A-7EE6-4342-B048-85BDC9FD1C3A}</a:tableStyleId>
              </a:tblPr>
              <a:tblGrid>
                <a:gridCol w="787400">
                  <a:extLst>
                    <a:ext uri="{9D8B030D-6E8A-4147-A177-3AD203B41FA5}">
                      <a16:colId xmlns:a16="http://schemas.microsoft.com/office/drawing/2014/main" val="3722766815"/>
                    </a:ext>
                  </a:extLst>
                </a:gridCol>
                <a:gridCol w="787400">
                  <a:extLst>
                    <a:ext uri="{9D8B030D-6E8A-4147-A177-3AD203B41FA5}">
                      <a16:colId xmlns:a16="http://schemas.microsoft.com/office/drawing/2014/main" val="4156883346"/>
                    </a:ext>
                  </a:extLst>
                </a:gridCol>
              </a:tblGrid>
              <a:tr h="182880">
                <a:tc gridSpan="2">
                  <a:txBody>
                    <a:bodyPr/>
                    <a:lstStyle/>
                    <a:p>
                      <a:pPr algn="ctr" fontAlgn="b"/>
                      <a:r>
                        <a:rPr lang="fr-FR" sz="1100" u="none" strike="noStrike">
                          <a:effectLst/>
                        </a:rPr>
                        <a:t>Test Score</a:t>
                      </a:r>
                      <a:endParaRPr lang="fr-FR" sz="1100" b="1" i="0" u="none" strike="noStrike">
                        <a:solidFill>
                          <a:srgbClr val="000000"/>
                        </a:solidFill>
                        <a:effectLst/>
                        <a:latin typeface="Calibri" panose="020F0502020204030204" pitchFamily="34" charset="0"/>
                      </a:endParaRPr>
                    </a:p>
                  </a:txBody>
                  <a:tcPr marL="7620" marR="7620" marT="7620" marB="0" anchor="b"/>
                </a:tc>
                <a:tc hMerge="1">
                  <a:txBody>
                    <a:bodyPr/>
                    <a:lstStyle/>
                    <a:p>
                      <a:endParaRPr lang="fr-FR"/>
                    </a:p>
                  </a:txBody>
                  <a:tcPr/>
                </a:tc>
                <a:extLst>
                  <a:ext uri="{0D108BD9-81ED-4DB2-BD59-A6C34878D82A}">
                    <a16:rowId xmlns:a16="http://schemas.microsoft.com/office/drawing/2014/main" val="85950875"/>
                  </a:ext>
                </a:extLst>
              </a:tr>
              <a:tr h="182880">
                <a:tc>
                  <a:txBody>
                    <a:bodyPr/>
                    <a:lstStyle/>
                    <a:p>
                      <a:pPr algn="l" fontAlgn="b"/>
                      <a:r>
                        <a:rPr lang="fr-FR" sz="1100" u="none" strike="noStrike">
                          <a:effectLst/>
                        </a:rPr>
                        <a:t>MAD</a:t>
                      </a:r>
                      <a:endParaRPr lang="fr-FR"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fr-FR" sz="1100" u="none" strike="noStrike">
                          <a:effectLst/>
                        </a:rPr>
                        <a:t>155,47</a:t>
                      </a:r>
                      <a:endParaRPr lang="fr-FR"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342471960"/>
                  </a:ext>
                </a:extLst>
              </a:tr>
              <a:tr h="182880">
                <a:tc>
                  <a:txBody>
                    <a:bodyPr/>
                    <a:lstStyle/>
                    <a:p>
                      <a:pPr algn="l" fontAlgn="b"/>
                      <a:r>
                        <a:rPr lang="fr-FR" sz="1100" u="none" strike="noStrike">
                          <a:effectLst/>
                        </a:rPr>
                        <a:t>MSE</a:t>
                      </a:r>
                      <a:endParaRPr lang="fr-FR"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fr-FR" sz="1100" u="none" strike="noStrike">
                          <a:effectLst/>
                        </a:rPr>
                        <a:t>336669,18</a:t>
                      </a:r>
                      <a:endParaRPr lang="fr-FR"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786025068"/>
                  </a:ext>
                </a:extLst>
              </a:tr>
              <a:tr h="182880">
                <a:tc>
                  <a:txBody>
                    <a:bodyPr/>
                    <a:lstStyle/>
                    <a:p>
                      <a:pPr algn="l" fontAlgn="b"/>
                      <a:r>
                        <a:rPr lang="fr-FR" sz="1100" u="none" strike="noStrike">
                          <a:effectLst/>
                        </a:rPr>
                        <a:t>RMSE</a:t>
                      </a:r>
                      <a:endParaRPr lang="fr-FR"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fr-FR" sz="1100" u="none" strike="noStrike">
                          <a:effectLst/>
                        </a:rPr>
                        <a:t>580,23</a:t>
                      </a:r>
                      <a:endParaRPr lang="fr-FR"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688595895"/>
                  </a:ext>
                </a:extLst>
              </a:tr>
              <a:tr h="182880">
                <a:tc>
                  <a:txBody>
                    <a:bodyPr/>
                    <a:lstStyle/>
                    <a:p>
                      <a:pPr algn="l" fontAlgn="b"/>
                      <a:r>
                        <a:rPr lang="fr-FR" sz="1100" u="none" strike="noStrike">
                          <a:effectLst/>
                        </a:rPr>
                        <a:t>MAPE</a:t>
                      </a:r>
                      <a:endParaRPr lang="fr-FR"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fr-FR" sz="1100" u="none" strike="noStrike">
                          <a:effectLst/>
                        </a:rPr>
                        <a:t>6,66%</a:t>
                      </a:r>
                      <a:endParaRPr lang="fr-FR"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691841799"/>
                  </a:ext>
                </a:extLst>
              </a:tr>
              <a:tr h="182880">
                <a:tc>
                  <a:txBody>
                    <a:bodyPr/>
                    <a:lstStyle/>
                    <a:p>
                      <a:pPr algn="l" fontAlgn="b"/>
                      <a:r>
                        <a:rPr lang="fr-FR" sz="1100" u="none" strike="noStrike">
                          <a:effectLst/>
                        </a:rPr>
                        <a:t>ACCURACY</a:t>
                      </a:r>
                      <a:endParaRPr lang="fr-FR"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fr-FR" sz="1100" u="none" strike="noStrike">
                          <a:effectLst/>
                        </a:rPr>
                        <a:t>93,34%</a:t>
                      </a:r>
                      <a:endParaRPr lang="fr-FR"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764652345"/>
                  </a:ext>
                </a:extLst>
              </a:tr>
              <a:tr h="182880">
                <a:tc>
                  <a:txBody>
                    <a:bodyPr/>
                    <a:lstStyle/>
                    <a:p>
                      <a:pPr algn="l" fontAlgn="b"/>
                      <a:r>
                        <a:rPr lang="fr-FR" sz="1100" u="none" strike="noStrike">
                          <a:effectLst/>
                        </a:rPr>
                        <a:t>R²</a:t>
                      </a:r>
                      <a:endParaRPr lang="fr-FR"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fr-FR" sz="1100" u="none" strike="noStrike" dirty="0">
                          <a:effectLst/>
                        </a:rPr>
                        <a:t>54,45%</a:t>
                      </a:r>
                      <a:endParaRPr lang="fr-FR"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04216655"/>
                  </a:ext>
                </a:extLst>
              </a:tr>
            </a:tbl>
          </a:graphicData>
        </a:graphic>
      </p:graphicFrame>
      <p:graphicFrame>
        <p:nvGraphicFramePr>
          <p:cNvPr id="10" name="Tableau 9">
            <a:extLst>
              <a:ext uri="{FF2B5EF4-FFF2-40B4-BE49-F238E27FC236}">
                <a16:creationId xmlns:a16="http://schemas.microsoft.com/office/drawing/2014/main" id="{0BE99270-B137-41EA-B1F2-D51E433947F9}"/>
              </a:ext>
            </a:extLst>
          </p:cNvPr>
          <p:cNvGraphicFramePr>
            <a:graphicFrameLocks noGrp="1"/>
          </p:cNvGraphicFramePr>
          <p:nvPr>
            <p:extLst>
              <p:ext uri="{D42A27DB-BD31-4B8C-83A1-F6EECF244321}">
                <p14:modId xmlns:p14="http://schemas.microsoft.com/office/powerpoint/2010/main" val="1878115765"/>
              </p:ext>
            </p:extLst>
          </p:nvPr>
        </p:nvGraphicFramePr>
        <p:xfrm>
          <a:off x="2207736" y="5197158"/>
          <a:ext cx="1574800" cy="1280160"/>
        </p:xfrm>
        <a:graphic>
          <a:graphicData uri="http://schemas.openxmlformats.org/drawingml/2006/table">
            <a:tbl>
              <a:tblPr>
                <a:tableStyleId>{5C22544A-7EE6-4342-B048-85BDC9FD1C3A}</a:tableStyleId>
              </a:tblPr>
              <a:tblGrid>
                <a:gridCol w="787400">
                  <a:extLst>
                    <a:ext uri="{9D8B030D-6E8A-4147-A177-3AD203B41FA5}">
                      <a16:colId xmlns:a16="http://schemas.microsoft.com/office/drawing/2014/main" val="923264581"/>
                    </a:ext>
                  </a:extLst>
                </a:gridCol>
                <a:gridCol w="787400">
                  <a:extLst>
                    <a:ext uri="{9D8B030D-6E8A-4147-A177-3AD203B41FA5}">
                      <a16:colId xmlns:a16="http://schemas.microsoft.com/office/drawing/2014/main" val="2288823761"/>
                    </a:ext>
                  </a:extLst>
                </a:gridCol>
              </a:tblGrid>
              <a:tr h="182880">
                <a:tc gridSpan="2">
                  <a:txBody>
                    <a:bodyPr/>
                    <a:lstStyle/>
                    <a:p>
                      <a:pPr algn="ctr" fontAlgn="b"/>
                      <a:r>
                        <a:rPr lang="fr-FR" sz="1100" u="none" strike="noStrike">
                          <a:effectLst/>
                        </a:rPr>
                        <a:t>Train Score</a:t>
                      </a:r>
                      <a:endParaRPr lang="fr-FR" sz="1100" b="1" i="0" u="none" strike="noStrike">
                        <a:solidFill>
                          <a:srgbClr val="000000"/>
                        </a:solidFill>
                        <a:effectLst/>
                        <a:latin typeface="Calibri" panose="020F0502020204030204" pitchFamily="34" charset="0"/>
                      </a:endParaRPr>
                    </a:p>
                  </a:txBody>
                  <a:tcPr marL="7620" marR="7620" marT="7620" marB="0" anchor="b"/>
                </a:tc>
                <a:tc hMerge="1">
                  <a:txBody>
                    <a:bodyPr/>
                    <a:lstStyle/>
                    <a:p>
                      <a:endParaRPr lang="fr-FR"/>
                    </a:p>
                  </a:txBody>
                  <a:tcPr/>
                </a:tc>
                <a:extLst>
                  <a:ext uri="{0D108BD9-81ED-4DB2-BD59-A6C34878D82A}">
                    <a16:rowId xmlns:a16="http://schemas.microsoft.com/office/drawing/2014/main" val="3601161114"/>
                  </a:ext>
                </a:extLst>
              </a:tr>
              <a:tr h="182880">
                <a:tc>
                  <a:txBody>
                    <a:bodyPr/>
                    <a:lstStyle/>
                    <a:p>
                      <a:pPr algn="l" fontAlgn="b"/>
                      <a:r>
                        <a:rPr lang="fr-FR" sz="1100" u="none" strike="noStrike">
                          <a:effectLst/>
                        </a:rPr>
                        <a:t>MAD</a:t>
                      </a:r>
                      <a:endParaRPr lang="fr-FR"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fr-FR" sz="1100" u="none" strike="noStrike">
                          <a:effectLst/>
                        </a:rPr>
                        <a:t>155,47</a:t>
                      </a:r>
                      <a:endParaRPr lang="fr-FR"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51597873"/>
                  </a:ext>
                </a:extLst>
              </a:tr>
              <a:tr h="182880">
                <a:tc>
                  <a:txBody>
                    <a:bodyPr/>
                    <a:lstStyle/>
                    <a:p>
                      <a:pPr algn="l" fontAlgn="b"/>
                      <a:r>
                        <a:rPr lang="fr-FR" sz="1100" u="none" strike="noStrike">
                          <a:effectLst/>
                        </a:rPr>
                        <a:t>MSE</a:t>
                      </a:r>
                      <a:endParaRPr lang="fr-FR"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fr-FR" sz="1100" u="none" strike="noStrike">
                          <a:effectLst/>
                        </a:rPr>
                        <a:t>63323,65</a:t>
                      </a:r>
                      <a:endParaRPr lang="fr-FR"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11428280"/>
                  </a:ext>
                </a:extLst>
              </a:tr>
              <a:tr h="182880">
                <a:tc>
                  <a:txBody>
                    <a:bodyPr/>
                    <a:lstStyle/>
                    <a:p>
                      <a:pPr algn="l" fontAlgn="b"/>
                      <a:r>
                        <a:rPr lang="fr-FR" sz="1100" u="none" strike="noStrike">
                          <a:effectLst/>
                        </a:rPr>
                        <a:t>RMSE</a:t>
                      </a:r>
                      <a:endParaRPr lang="fr-FR"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fr-FR" sz="1100" u="none" strike="noStrike">
                          <a:effectLst/>
                        </a:rPr>
                        <a:t>251,64</a:t>
                      </a:r>
                      <a:endParaRPr lang="fr-FR"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714740213"/>
                  </a:ext>
                </a:extLst>
              </a:tr>
              <a:tr h="182880">
                <a:tc>
                  <a:txBody>
                    <a:bodyPr/>
                    <a:lstStyle/>
                    <a:p>
                      <a:pPr algn="l" fontAlgn="b"/>
                      <a:r>
                        <a:rPr lang="fr-FR" sz="1100" u="none" strike="noStrike">
                          <a:effectLst/>
                        </a:rPr>
                        <a:t>MAPE</a:t>
                      </a:r>
                      <a:endParaRPr lang="fr-FR"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fr-FR" sz="1100" u="none" strike="noStrike">
                          <a:effectLst/>
                        </a:rPr>
                        <a:t>6,37%</a:t>
                      </a:r>
                      <a:endParaRPr lang="fr-FR"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94427630"/>
                  </a:ext>
                </a:extLst>
              </a:tr>
              <a:tr h="182880">
                <a:tc>
                  <a:txBody>
                    <a:bodyPr/>
                    <a:lstStyle/>
                    <a:p>
                      <a:pPr algn="l" fontAlgn="b"/>
                      <a:r>
                        <a:rPr lang="fr-FR" sz="1100" u="none" strike="noStrike">
                          <a:effectLst/>
                        </a:rPr>
                        <a:t>ACCURACY</a:t>
                      </a:r>
                      <a:endParaRPr lang="fr-FR"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fr-FR" sz="1100" u="none" strike="noStrike">
                          <a:effectLst/>
                        </a:rPr>
                        <a:t>93,63%</a:t>
                      </a:r>
                      <a:endParaRPr lang="fr-FR"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359699719"/>
                  </a:ext>
                </a:extLst>
              </a:tr>
              <a:tr h="182880">
                <a:tc>
                  <a:txBody>
                    <a:bodyPr/>
                    <a:lstStyle/>
                    <a:p>
                      <a:pPr algn="l" fontAlgn="b"/>
                      <a:r>
                        <a:rPr lang="fr-FR" sz="1100" u="none" strike="noStrike">
                          <a:effectLst/>
                        </a:rPr>
                        <a:t>R²</a:t>
                      </a:r>
                      <a:endParaRPr lang="fr-FR"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fr-FR" sz="1100" u="none" strike="noStrike" dirty="0">
                          <a:effectLst/>
                        </a:rPr>
                        <a:t>72,04%</a:t>
                      </a:r>
                      <a:endParaRPr lang="fr-FR"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9208759"/>
                  </a:ext>
                </a:extLst>
              </a:tr>
            </a:tbl>
          </a:graphicData>
        </a:graphic>
      </p:graphicFrame>
      <p:graphicFrame>
        <p:nvGraphicFramePr>
          <p:cNvPr id="12" name="Tableau 11">
            <a:extLst>
              <a:ext uri="{FF2B5EF4-FFF2-40B4-BE49-F238E27FC236}">
                <a16:creationId xmlns:a16="http://schemas.microsoft.com/office/drawing/2014/main" id="{5555DC43-2FEB-4EC9-8F3D-B16F8D2B8194}"/>
              </a:ext>
            </a:extLst>
          </p:cNvPr>
          <p:cNvGraphicFramePr>
            <a:graphicFrameLocks noGrp="1"/>
          </p:cNvGraphicFramePr>
          <p:nvPr>
            <p:extLst>
              <p:ext uri="{D42A27DB-BD31-4B8C-83A1-F6EECF244321}">
                <p14:modId xmlns:p14="http://schemas.microsoft.com/office/powerpoint/2010/main" val="1151479093"/>
              </p:ext>
            </p:extLst>
          </p:nvPr>
        </p:nvGraphicFramePr>
        <p:xfrm>
          <a:off x="4848860" y="5197158"/>
          <a:ext cx="1574800" cy="1280160"/>
        </p:xfrm>
        <a:graphic>
          <a:graphicData uri="http://schemas.openxmlformats.org/drawingml/2006/table">
            <a:tbl>
              <a:tblPr>
                <a:tableStyleId>{5C22544A-7EE6-4342-B048-85BDC9FD1C3A}</a:tableStyleId>
              </a:tblPr>
              <a:tblGrid>
                <a:gridCol w="787400">
                  <a:extLst>
                    <a:ext uri="{9D8B030D-6E8A-4147-A177-3AD203B41FA5}">
                      <a16:colId xmlns:a16="http://schemas.microsoft.com/office/drawing/2014/main" val="3225296768"/>
                    </a:ext>
                  </a:extLst>
                </a:gridCol>
                <a:gridCol w="787400">
                  <a:extLst>
                    <a:ext uri="{9D8B030D-6E8A-4147-A177-3AD203B41FA5}">
                      <a16:colId xmlns:a16="http://schemas.microsoft.com/office/drawing/2014/main" val="3742710471"/>
                    </a:ext>
                  </a:extLst>
                </a:gridCol>
              </a:tblGrid>
              <a:tr h="182880">
                <a:tc gridSpan="2">
                  <a:txBody>
                    <a:bodyPr/>
                    <a:lstStyle/>
                    <a:p>
                      <a:pPr algn="ctr" fontAlgn="b"/>
                      <a:r>
                        <a:rPr lang="fr-FR" sz="1100" u="none" strike="noStrike">
                          <a:effectLst/>
                        </a:rPr>
                        <a:t>Test Score</a:t>
                      </a:r>
                      <a:endParaRPr lang="fr-FR" sz="1100" b="1" i="0" u="none" strike="noStrike">
                        <a:solidFill>
                          <a:srgbClr val="000000"/>
                        </a:solidFill>
                        <a:effectLst/>
                        <a:latin typeface="Calibri" panose="020F0502020204030204" pitchFamily="34" charset="0"/>
                      </a:endParaRPr>
                    </a:p>
                  </a:txBody>
                  <a:tcPr marL="7620" marR="7620" marT="7620" marB="0" anchor="b"/>
                </a:tc>
                <a:tc hMerge="1">
                  <a:txBody>
                    <a:bodyPr/>
                    <a:lstStyle/>
                    <a:p>
                      <a:endParaRPr lang="fr-FR"/>
                    </a:p>
                  </a:txBody>
                  <a:tcPr/>
                </a:tc>
                <a:extLst>
                  <a:ext uri="{0D108BD9-81ED-4DB2-BD59-A6C34878D82A}">
                    <a16:rowId xmlns:a16="http://schemas.microsoft.com/office/drawing/2014/main" val="2315505704"/>
                  </a:ext>
                </a:extLst>
              </a:tr>
              <a:tr h="182880">
                <a:tc>
                  <a:txBody>
                    <a:bodyPr/>
                    <a:lstStyle/>
                    <a:p>
                      <a:pPr algn="l" fontAlgn="b"/>
                      <a:r>
                        <a:rPr lang="fr-FR" sz="1100" u="none" strike="noStrike">
                          <a:effectLst/>
                        </a:rPr>
                        <a:t>MAD</a:t>
                      </a:r>
                      <a:endParaRPr lang="fr-FR"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fr-FR" sz="1100" u="none" strike="noStrike">
                          <a:effectLst/>
                        </a:rPr>
                        <a:t>125,55</a:t>
                      </a:r>
                      <a:endParaRPr lang="fr-FR"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86564667"/>
                  </a:ext>
                </a:extLst>
              </a:tr>
              <a:tr h="182880">
                <a:tc>
                  <a:txBody>
                    <a:bodyPr/>
                    <a:lstStyle/>
                    <a:p>
                      <a:pPr algn="l" fontAlgn="b"/>
                      <a:r>
                        <a:rPr lang="fr-FR" sz="1100" u="none" strike="noStrike">
                          <a:effectLst/>
                        </a:rPr>
                        <a:t>MSE</a:t>
                      </a:r>
                      <a:endParaRPr lang="fr-FR"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fr-FR" sz="1100" u="none" strike="noStrike">
                          <a:effectLst/>
                        </a:rPr>
                        <a:t>330065,57</a:t>
                      </a:r>
                      <a:endParaRPr lang="fr-FR"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28350131"/>
                  </a:ext>
                </a:extLst>
              </a:tr>
              <a:tr h="182880">
                <a:tc>
                  <a:txBody>
                    <a:bodyPr/>
                    <a:lstStyle/>
                    <a:p>
                      <a:pPr algn="l" fontAlgn="b"/>
                      <a:r>
                        <a:rPr lang="fr-FR" sz="1100" u="none" strike="noStrike">
                          <a:effectLst/>
                        </a:rPr>
                        <a:t>RMSE</a:t>
                      </a:r>
                      <a:endParaRPr lang="fr-FR"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fr-FR" sz="1100" u="none" strike="noStrike">
                          <a:effectLst/>
                        </a:rPr>
                        <a:t>574,51</a:t>
                      </a:r>
                      <a:endParaRPr lang="fr-FR"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82973994"/>
                  </a:ext>
                </a:extLst>
              </a:tr>
              <a:tr h="182880">
                <a:tc>
                  <a:txBody>
                    <a:bodyPr/>
                    <a:lstStyle/>
                    <a:p>
                      <a:pPr algn="l" fontAlgn="b"/>
                      <a:r>
                        <a:rPr lang="fr-FR" sz="1100" u="none" strike="noStrike">
                          <a:effectLst/>
                        </a:rPr>
                        <a:t>MAPE</a:t>
                      </a:r>
                      <a:endParaRPr lang="fr-FR"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fr-FR" sz="1100" u="none" strike="noStrike">
                          <a:effectLst/>
                        </a:rPr>
                        <a:t>4,70%</a:t>
                      </a:r>
                      <a:endParaRPr lang="fr-FR"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173005289"/>
                  </a:ext>
                </a:extLst>
              </a:tr>
              <a:tr h="182880">
                <a:tc>
                  <a:txBody>
                    <a:bodyPr/>
                    <a:lstStyle/>
                    <a:p>
                      <a:pPr algn="l" fontAlgn="b"/>
                      <a:r>
                        <a:rPr lang="fr-FR" sz="1100" u="none" strike="noStrike">
                          <a:effectLst/>
                        </a:rPr>
                        <a:t>ACCURACY</a:t>
                      </a:r>
                      <a:endParaRPr lang="fr-FR"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fr-FR" sz="1100" u="none" strike="noStrike">
                          <a:effectLst/>
                        </a:rPr>
                        <a:t>95,30%</a:t>
                      </a:r>
                      <a:endParaRPr lang="fr-FR"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500395868"/>
                  </a:ext>
                </a:extLst>
              </a:tr>
              <a:tr h="182880">
                <a:tc>
                  <a:txBody>
                    <a:bodyPr/>
                    <a:lstStyle/>
                    <a:p>
                      <a:pPr algn="l" fontAlgn="b"/>
                      <a:r>
                        <a:rPr lang="fr-FR" sz="1100" u="none" strike="noStrike">
                          <a:effectLst/>
                        </a:rPr>
                        <a:t>R²</a:t>
                      </a:r>
                      <a:endParaRPr lang="fr-FR"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fr-FR" sz="1100" u="none" strike="noStrike" dirty="0">
                          <a:effectLst/>
                        </a:rPr>
                        <a:t>60,53%</a:t>
                      </a:r>
                      <a:endParaRPr lang="fr-FR"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34935129"/>
                  </a:ext>
                </a:extLst>
              </a:tr>
            </a:tbl>
          </a:graphicData>
        </a:graphic>
      </p:graphicFrame>
    </p:spTree>
    <p:extLst>
      <p:ext uri="{BB962C8B-B14F-4D97-AF65-F5344CB8AC3E}">
        <p14:creationId xmlns:p14="http://schemas.microsoft.com/office/powerpoint/2010/main" val="36329432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9308DA-8852-43E2-9586-C5840060FAD8}"/>
              </a:ext>
            </a:extLst>
          </p:cNvPr>
          <p:cNvSpPr>
            <a:spLocks noGrp="1"/>
          </p:cNvSpPr>
          <p:nvPr>
            <p:ph type="title"/>
          </p:nvPr>
        </p:nvSpPr>
        <p:spPr/>
        <p:txBody>
          <a:bodyPr/>
          <a:lstStyle/>
          <a:p>
            <a:pPr algn="ctr"/>
            <a:r>
              <a:rPr lang="fr-FR" dirty="0"/>
              <a:t>Conclusion</a:t>
            </a:r>
          </a:p>
        </p:txBody>
      </p:sp>
      <p:sp>
        <p:nvSpPr>
          <p:cNvPr id="3" name="Espace réservé du contenu 2">
            <a:extLst>
              <a:ext uri="{FF2B5EF4-FFF2-40B4-BE49-F238E27FC236}">
                <a16:creationId xmlns:a16="http://schemas.microsoft.com/office/drawing/2014/main" id="{000EE646-16A7-420E-A6B0-B2FE2B245A2C}"/>
              </a:ext>
            </a:extLst>
          </p:cNvPr>
          <p:cNvSpPr>
            <a:spLocks noGrp="1"/>
          </p:cNvSpPr>
          <p:nvPr>
            <p:ph idx="1"/>
          </p:nvPr>
        </p:nvSpPr>
        <p:spPr/>
        <p:txBody>
          <a:bodyPr>
            <a:normAutofit fontScale="92500"/>
          </a:bodyPr>
          <a:lstStyle/>
          <a:p>
            <a:r>
              <a:rPr lang="fr-FR" dirty="0"/>
              <a:t>Malgré un jeu de données ayant nécessité un nettoyage important, nous avons réussi à partir de données basique de bâtiment à prédire leur consommation énergétique</a:t>
            </a:r>
          </a:p>
          <a:p>
            <a:r>
              <a:rPr lang="fr-FR" dirty="0"/>
              <a:t>Pour gérer un nombre important de valeur nulle pour effectuer des prédictions il semble nécessaire de passer par une étape de classification préalable</a:t>
            </a:r>
          </a:p>
          <a:p>
            <a:r>
              <a:rPr lang="fr-FR" dirty="0"/>
              <a:t>La mission principale de prédiction des émissions de CO2 est possible via des prédictions sur les consommations énergétique, cependant nous n’arrivons pas à expliquer toute la variance supposant qu’il nous manque des variables, même si l’</a:t>
            </a:r>
            <a:r>
              <a:rPr lang="fr-FR" dirty="0" err="1"/>
              <a:t>EnergyStarScore</a:t>
            </a:r>
            <a:r>
              <a:rPr lang="fr-FR" dirty="0"/>
              <a:t> permet de pallier en partie à ce manque</a:t>
            </a:r>
          </a:p>
        </p:txBody>
      </p:sp>
      <p:sp>
        <p:nvSpPr>
          <p:cNvPr id="4" name="Espace réservé du numéro de diapositive 3">
            <a:extLst>
              <a:ext uri="{FF2B5EF4-FFF2-40B4-BE49-F238E27FC236}">
                <a16:creationId xmlns:a16="http://schemas.microsoft.com/office/drawing/2014/main" id="{B01A51D6-AFD5-4DB7-81FB-F220F470E043}"/>
              </a:ext>
            </a:extLst>
          </p:cNvPr>
          <p:cNvSpPr>
            <a:spLocks noGrp="1"/>
          </p:cNvSpPr>
          <p:nvPr>
            <p:ph type="sldNum" sz="quarter" idx="12"/>
          </p:nvPr>
        </p:nvSpPr>
        <p:spPr/>
        <p:txBody>
          <a:bodyPr/>
          <a:lstStyle/>
          <a:p>
            <a:fld id="{05BB2DBB-37DC-4114-95D7-A94F1C8AE1E2}" type="slidenum">
              <a:rPr lang="fr-FR" smtClean="0"/>
              <a:t>21</a:t>
            </a:fld>
            <a:endParaRPr lang="fr-FR"/>
          </a:p>
        </p:txBody>
      </p:sp>
    </p:spTree>
    <p:extLst>
      <p:ext uri="{BB962C8B-B14F-4D97-AF65-F5344CB8AC3E}">
        <p14:creationId xmlns:p14="http://schemas.microsoft.com/office/powerpoint/2010/main" val="5163897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B0383FA-A242-474F-B185-EE0D87CA6FF6}"/>
              </a:ext>
            </a:extLst>
          </p:cNvPr>
          <p:cNvSpPr>
            <a:spLocks noGrp="1"/>
          </p:cNvSpPr>
          <p:nvPr>
            <p:ph type="title"/>
          </p:nvPr>
        </p:nvSpPr>
        <p:spPr/>
        <p:txBody>
          <a:bodyPr/>
          <a:lstStyle/>
          <a:p>
            <a:pPr algn="ctr"/>
            <a:r>
              <a:rPr lang="fr-FR" dirty="0"/>
              <a:t>Contexte</a:t>
            </a:r>
          </a:p>
        </p:txBody>
      </p:sp>
      <p:sp>
        <p:nvSpPr>
          <p:cNvPr id="3" name="Espace réservé du contenu 2">
            <a:extLst>
              <a:ext uri="{FF2B5EF4-FFF2-40B4-BE49-F238E27FC236}">
                <a16:creationId xmlns:a16="http://schemas.microsoft.com/office/drawing/2014/main" id="{84C9EBDF-CAC0-484E-BA1D-4C13E479EA32}"/>
              </a:ext>
            </a:extLst>
          </p:cNvPr>
          <p:cNvSpPr>
            <a:spLocks noGrp="1"/>
          </p:cNvSpPr>
          <p:nvPr>
            <p:ph idx="1"/>
          </p:nvPr>
        </p:nvSpPr>
        <p:spPr/>
        <p:txBody>
          <a:bodyPr/>
          <a:lstStyle/>
          <a:p>
            <a:pPr marL="0" indent="0" algn="just">
              <a:buNone/>
            </a:pPr>
            <a:r>
              <a:rPr lang="fr-FR" dirty="0"/>
              <a:t>Vous travaillez pour la ville de Seattle. Pour atteindre son objectif de ville neutre en émissions de carbone en 2050, votre équipe s’intéresse de près aux émissions des bâtiments non destinés à l’habitation.</a:t>
            </a:r>
          </a:p>
        </p:txBody>
      </p:sp>
      <p:sp>
        <p:nvSpPr>
          <p:cNvPr id="4" name="Espace réservé du numéro de diapositive 3">
            <a:extLst>
              <a:ext uri="{FF2B5EF4-FFF2-40B4-BE49-F238E27FC236}">
                <a16:creationId xmlns:a16="http://schemas.microsoft.com/office/drawing/2014/main" id="{C2D93546-9918-4F49-AF57-14A087F9185A}"/>
              </a:ext>
            </a:extLst>
          </p:cNvPr>
          <p:cNvSpPr>
            <a:spLocks noGrp="1"/>
          </p:cNvSpPr>
          <p:nvPr>
            <p:ph type="sldNum" sz="quarter" idx="12"/>
          </p:nvPr>
        </p:nvSpPr>
        <p:spPr/>
        <p:txBody>
          <a:bodyPr/>
          <a:lstStyle/>
          <a:p>
            <a:fld id="{05BB2DBB-37DC-4114-95D7-A94F1C8AE1E2}" type="slidenum">
              <a:rPr lang="fr-FR" smtClean="0"/>
              <a:t>3</a:t>
            </a:fld>
            <a:endParaRPr lang="fr-FR"/>
          </a:p>
        </p:txBody>
      </p:sp>
    </p:spTree>
    <p:extLst>
      <p:ext uri="{BB962C8B-B14F-4D97-AF65-F5344CB8AC3E}">
        <p14:creationId xmlns:p14="http://schemas.microsoft.com/office/powerpoint/2010/main" val="31661946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51589C3-2B99-451D-9AD9-181FA601F3D8}"/>
              </a:ext>
            </a:extLst>
          </p:cNvPr>
          <p:cNvSpPr>
            <a:spLocks noGrp="1"/>
          </p:cNvSpPr>
          <p:nvPr>
            <p:ph type="title"/>
          </p:nvPr>
        </p:nvSpPr>
        <p:spPr/>
        <p:txBody>
          <a:bodyPr/>
          <a:lstStyle/>
          <a:p>
            <a:pPr algn="ctr"/>
            <a:r>
              <a:rPr lang="fr-FR" dirty="0"/>
              <a:t>Données</a:t>
            </a:r>
          </a:p>
        </p:txBody>
      </p:sp>
      <p:sp>
        <p:nvSpPr>
          <p:cNvPr id="3" name="Espace réservé du contenu 2">
            <a:extLst>
              <a:ext uri="{FF2B5EF4-FFF2-40B4-BE49-F238E27FC236}">
                <a16:creationId xmlns:a16="http://schemas.microsoft.com/office/drawing/2014/main" id="{F27A3455-E09A-48DD-8985-D15F23CEE964}"/>
              </a:ext>
            </a:extLst>
          </p:cNvPr>
          <p:cNvSpPr>
            <a:spLocks noGrp="1"/>
          </p:cNvSpPr>
          <p:nvPr>
            <p:ph idx="1"/>
          </p:nvPr>
        </p:nvSpPr>
        <p:spPr/>
        <p:txBody>
          <a:bodyPr>
            <a:normAutofit fontScale="92500" lnSpcReduction="20000"/>
          </a:bodyPr>
          <a:lstStyle/>
          <a:p>
            <a:pPr marL="0" indent="0">
              <a:buNone/>
            </a:pPr>
            <a:r>
              <a:rPr lang="fr-FR" dirty="0"/>
              <a:t>Deux base de données :</a:t>
            </a:r>
          </a:p>
          <a:p>
            <a:pPr lvl="1"/>
            <a:r>
              <a:rPr lang="fr-FR" dirty="0"/>
              <a:t>Une sur 2015 : 3340 bâtiments avec 42 variables</a:t>
            </a:r>
          </a:p>
          <a:p>
            <a:pPr lvl="1"/>
            <a:r>
              <a:rPr lang="fr-FR" dirty="0"/>
              <a:t>Une sur 2016 : 3376 bâtiments avec 46 variables</a:t>
            </a:r>
          </a:p>
          <a:p>
            <a:pPr marL="0" indent="0">
              <a:buNone/>
            </a:pPr>
            <a:endParaRPr lang="fr-FR" dirty="0"/>
          </a:p>
          <a:p>
            <a:pPr marL="0" indent="0">
              <a:buNone/>
            </a:pPr>
            <a:r>
              <a:rPr lang="fr-FR" dirty="0"/>
              <a:t>Des variables non communes entre les deux années :</a:t>
            </a:r>
          </a:p>
          <a:p>
            <a:pPr lvl="1"/>
            <a:r>
              <a:rPr lang="fr-FR" dirty="0"/>
              <a:t>Location</a:t>
            </a:r>
          </a:p>
          <a:p>
            <a:pPr lvl="1"/>
            <a:r>
              <a:rPr lang="fr-FR" dirty="0"/>
              <a:t>City</a:t>
            </a:r>
          </a:p>
          <a:p>
            <a:pPr lvl="1"/>
            <a:r>
              <a:rPr lang="fr-FR" dirty="0"/>
              <a:t>State</a:t>
            </a:r>
          </a:p>
          <a:p>
            <a:pPr lvl="1"/>
            <a:r>
              <a:rPr lang="fr-FR" dirty="0"/>
              <a:t>…</a:t>
            </a:r>
          </a:p>
          <a:p>
            <a:pPr lvl="1"/>
            <a:endParaRPr lang="fr-FR" dirty="0"/>
          </a:p>
          <a:p>
            <a:pPr marL="0" indent="0">
              <a:buNone/>
            </a:pPr>
            <a:endParaRPr lang="fr-FR" dirty="0"/>
          </a:p>
        </p:txBody>
      </p:sp>
      <p:sp>
        <p:nvSpPr>
          <p:cNvPr id="4" name="Espace réservé du numéro de diapositive 3">
            <a:extLst>
              <a:ext uri="{FF2B5EF4-FFF2-40B4-BE49-F238E27FC236}">
                <a16:creationId xmlns:a16="http://schemas.microsoft.com/office/drawing/2014/main" id="{FDB9B35F-8532-4D9E-B07F-362A0CC04851}"/>
              </a:ext>
            </a:extLst>
          </p:cNvPr>
          <p:cNvSpPr>
            <a:spLocks noGrp="1"/>
          </p:cNvSpPr>
          <p:nvPr>
            <p:ph type="sldNum" sz="quarter" idx="12"/>
          </p:nvPr>
        </p:nvSpPr>
        <p:spPr/>
        <p:txBody>
          <a:bodyPr/>
          <a:lstStyle/>
          <a:p>
            <a:fld id="{05BB2DBB-37DC-4114-95D7-A94F1C8AE1E2}" type="slidenum">
              <a:rPr lang="fr-FR" smtClean="0"/>
              <a:t>4</a:t>
            </a:fld>
            <a:endParaRPr lang="fr-FR"/>
          </a:p>
        </p:txBody>
      </p:sp>
    </p:spTree>
    <p:extLst>
      <p:ext uri="{BB962C8B-B14F-4D97-AF65-F5344CB8AC3E}">
        <p14:creationId xmlns:p14="http://schemas.microsoft.com/office/powerpoint/2010/main" val="5698868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B22573A-3097-44B0-831D-639075AE6ADA}"/>
              </a:ext>
            </a:extLst>
          </p:cNvPr>
          <p:cNvSpPr>
            <a:spLocks noGrp="1"/>
          </p:cNvSpPr>
          <p:nvPr>
            <p:ph type="title"/>
          </p:nvPr>
        </p:nvSpPr>
        <p:spPr>
          <a:xfrm>
            <a:off x="1141413" y="205872"/>
            <a:ext cx="9905998" cy="1478570"/>
          </a:xfrm>
        </p:spPr>
        <p:txBody>
          <a:bodyPr/>
          <a:lstStyle/>
          <a:p>
            <a:pPr algn="ctr"/>
            <a:r>
              <a:rPr lang="fr-FR" dirty="0"/>
              <a:t>Données manquantes</a:t>
            </a:r>
          </a:p>
        </p:txBody>
      </p:sp>
      <p:sp>
        <p:nvSpPr>
          <p:cNvPr id="3" name="Espace réservé du contenu 2">
            <a:extLst>
              <a:ext uri="{FF2B5EF4-FFF2-40B4-BE49-F238E27FC236}">
                <a16:creationId xmlns:a16="http://schemas.microsoft.com/office/drawing/2014/main" id="{D5D38C63-1787-4964-85D6-5B46B331EA44}"/>
              </a:ext>
            </a:extLst>
          </p:cNvPr>
          <p:cNvSpPr>
            <a:spLocks noGrp="1"/>
          </p:cNvSpPr>
          <p:nvPr>
            <p:ph idx="1"/>
          </p:nvPr>
        </p:nvSpPr>
        <p:spPr>
          <a:xfrm>
            <a:off x="1141411" y="1360241"/>
            <a:ext cx="9905999" cy="3541714"/>
          </a:xfrm>
        </p:spPr>
        <p:txBody>
          <a:bodyPr numCol="2"/>
          <a:lstStyle/>
          <a:p>
            <a:r>
              <a:rPr lang="fr-FR" dirty="0"/>
              <a:t>Données manquantes sur 2015	</a:t>
            </a:r>
          </a:p>
          <a:p>
            <a:endParaRPr lang="fr-FR" dirty="0"/>
          </a:p>
          <a:p>
            <a:endParaRPr lang="fr-FR" dirty="0"/>
          </a:p>
          <a:p>
            <a:endParaRPr lang="fr-FR" dirty="0"/>
          </a:p>
          <a:p>
            <a:endParaRPr lang="fr-FR" dirty="0"/>
          </a:p>
          <a:p>
            <a:endParaRPr lang="fr-FR" dirty="0"/>
          </a:p>
          <a:p>
            <a:r>
              <a:rPr lang="fr-FR" dirty="0"/>
              <a:t>Données manquantes sur 2016			</a:t>
            </a:r>
          </a:p>
        </p:txBody>
      </p:sp>
      <p:pic>
        <p:nvPicPr>
          <p:cNvPr id="5" name="Image 4">
            <a:extLst>
              <a:ext uri="{FF2B5EF4-FFF2-40B4-BE49-F238E27FC236}">
                <a16:creationId xmlns:a16="http://schemas.microsoft.com/office/drawing/2014/main" id="{49001F63-F077-4A8A-9B27-AEBA53441C70}"/>
              </a:ext>
            </a:extLst>
          </p:cNvPr>
          <p:cNvPicPr>
            <a:picLocks noChangeAspect="1"/>
          </p:cNvPicPr>
          <p:nvPr/>
        </p:nvPicPr>
        <p:blipFill>
          <a:blip r:embed="rId2"/>
          <a:stretch>
            <a:fillRect/>
          </a:stretch>
        </p:blipFill>
        <p:spPr>
          <a:xfrm>
            <a:off x="559292" y="1942493"/>
            <a:ext cx="4851292" cy="3683675"/>
          </a:xfrm>
          <a:prstGeom prst="rect">
            <a:avLst/>
          </a:prstGeom>
        </p:spPr>
      </p:pic>
      <p:pic>
        <p:nvPicPr>
          <p:cNvPr id="7" name="Image 6">
            <a:extLst>
              <a:ext uri="{FF2B5EF4-FFF2-40B4-BE49-F238E27FC236}">
                <a16:creationId xmlns:a16="http://schemas.microsoft.com/office/drawing/2014/main" id="{359A7BB1-F1FF-48C5-9D00-B3DD0259DCC1}"/>
              </a:ext>
            </a:extLst>
          </p:cNvPr>
          <p:cNvPicPr>
            <a:picLocks noChangeAspect="1"/>
          </p:cNvPicPr>
          <p:nvPr/>
        </p:nvPicPr>
        <p:blipFill>
          <a:blip r:embed="rId3"/>
          <a:stretch>
            <a:fillRect/>
          </a:stretch>
        </p:blipFill>
        <p:spPr>
          <a:xfrm>
            <a:off x="6094410" y="1942493"/>
            <a:ext cx="4899339" cy="3683674"/>
          </a:xfrm>
          <a:prstGeom prst="rect">
            <a:avLst/>
          </a:prstGeom>
        </p:spPr>
      </p:pic>
      <p:sp>
        <p:nvSpPr>
          <p:cNvPr id="8" name="ZoneTexte 7">
            <a:extLst>
              <a:ext uri="{FF2B5EF4-FFF2-40B4-BE49-F238E27FC236}">
                <a16:creationId xmlns:a16="http://schemas.microsoft.com/office/drawing/2014/main" id="{C2D08B0A-89B8-4667-BC3C-9DEDE21B0122}"/>
              </a:ext>
            </a:extLst>
          </p:cNvPr>
          <p:cNvSpPr txBox="1"/>
          <p:nvPr/>
        </p:nvSpPr>
        <p:spPr>
          <a:xfrm>
            <a:off x="1322771" y="5884218"/>
            <a:ext cx="10488118" cy="646331"/>
          </a:xfrm>
          <a:prstGeom prst="rect">
            <a:avLst/>
          </a:prstGeom>
          <a:noFill/>
        </p:spPr>
        <p:txBody>
          <a:bodyPr wrap="square" rtlCol="0">
            <a:spAutoFit/>
          </a:bodyPr>
          <a:lstStyle/>
          <a:p>
            <a:r>
              <a:rPr lang="fr-FR" dirty="0"/>
              <a:t>Plusieurs variables sont quasiment vides et peuvent être supprimées : Comment, </a:t>
            </a:r>
            <a:r>
              <a:rPr lang="fr-FR" dirty="0" err="1"/>
              <a:t>Comments</a:t>
            </a:r>
            <a:r>
              <a:rPr lang="fr-FR" dirty="0"/>
              <a:t>, </a:t>
            </a:r>
            <a:r>
              <a:rPr lang="fr-FR" dirty="0" err="1"/>
              <a:t>Outlier</a:t>
            </a:r>
            <a:r>
              <a:rPr lang="fr-FR" dirty="0"/>
              <a:t>, </a:t>
            </a:r>
            <a:r>
              <a:rPr lang="fr-FR" dirty="0" err="1"/>
              <a:t>YearsENERGYSTARCertified</a:t>
            </a:r>
            <a:endParaRPr lang="fr-FR" dirty="0"/>
          </a:p>
        </p:txBody>
      </p:sp>
      <p:sp>
        <p:nvSpPr>
          <p:cNvPr id="4" name="Espace réservé du numéro de diapositive 3">
            <a:extLst>
              <a:ext uri="{FF2B5EF4-FFF2-40B4-BE49-F238E27FC236}">
                <a16:creationId xmlns:a16="http://schemas.microsoft.com/office/drawing/2014/main" id="{521283D0-7CE7-4AE9-9504-E1B63AAF7DF0}"/>
              </a:ext>
            </a:extLst>
          </p:cNvPr>
          <p:cNvSpPr>
            <a:spLocks noGrp="1"/>
          </p:cNvSpPr>
          <p:nvPr>
            <p:ph type="sldNum" sz="quarter" idx="12"/>
          </p:nvPr>
        </p:nvSpPr>
        <p:spPr/>
        <p:txBody>
          <a:bodyPr/>
          <a:lstStyle/>
          <a:p>
            <a:fld id="{05BB2DBB-37DC-4114-95D7-A94F1C8AE1E2}" type="slidenum">
              <a:rPr lang="fr-FR" smtClean="0"/>
              <a:t>5</a:t>
            </a:fld>
            <a:endParaRPr lang="fr-FR"/>
          </a:p>
        </p:txBody>
      </p:sp>
    </p:spTree>
    <p:extLst>
      <p:ext uri="{BB962C8B-B14F-4D97-AF65-F5344CB8AC3E}">
        <p14:creationId xmlns:p14="http://schemas.microsoft.com/office/powerpoint/2010/main" val="5552134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AFB427A-28AE-4E1C-9E29-E4572F2DD244}"/>
              </a:ext>
            </a:extLst>
          </p:cNvPr>
          <p:cNvSpPr>
            <a:spLocks noGrp="1"/>
          </p:cNvSpPr>
          <p:nvPr>
            <p:ph type="title"/>
          </p:nvPr>
        </p:nvSpPr>
        <p:spPr>
          <a:xfrm>
            <a:off x="1141413" y="449840"/>
            <a:ext cx="9905998" cy="1478570"/>
          </a:xfrm>
        </p:spPr>
        <p:txBody>
          <a:bodyPr/>
          <a:lstStyle/>
          <a:p>
            <a:pPr algn="ctr"/>
            <a:r>
              <a:rPr lang="fr-FR" dirty="0"/>
              <a:t>Fusion des données</a:t>
            </a:r>
          </a:p>
        </p:txBody>
      </p:sp>
      <p:sp>
        <p:nvSpPr>
          <p:cNvPr id="3" name="Espace réservé du contenu 2">
            <a:extLst>
              <a:ext uri="{FF2B5EF4-FFF2-40B4-BE49-F238E27FC236}">
                <a16:creationId xmlns:a16="http://schemas.microsoft.com/office/drawing/2014/main" id="{B7072C0B-C895-428D-9E2D-F89D370F7942}"/>
              </a:ext>
            </a:extLst>
          </p:cNvPr>
          <p:cNvSpPr>
            <a:spLocks noGrp="1"/>
          </p:cNvSpPr>
          <p:nvPr>
            <p:ph idx="1"/>
          </p:nvPr>
        </p:nvSpPr>
        <p:spPr>
          <a:xfrm>
            <a:off x="1141412" y="1787847"/>
            <a:ext cx="9905999" cy="4914793"/>
          </a:xfrm>
        </p:spPr>
        <p:txBody>
          <a:bodyPr>
            <a:normAutofit/>
          </a:bodyPr>
          <a:lstStyle/>
          <a:p>
            <a:r>
              <a:rPr lang="fr-FR" dirty="0"/>
              <a:t>En divisant les données contenues dans la variable « Location » de 2015, on obtient les variables de localisation de 2016 </a:t>
            </a:r>
          </a:p>
          <a:p>
            <a:endParaRPr lang="fr-FR" dirty="0"/>
          </a:p>
          <a:p>
            <a:endParaRPr lang="fr-FR" dirty="0"/>
          </a:p>
          <a:p>
            <a:endParaRPr lang="fr-FR" dirty="0"/>
          </a:p>
          <a:p>
            <a:r>
              <a:rPr lang="fr-FR" dirty="0"/>
              <a:t>Les données du CO2 ont des noms de variable différents</a:t>
            </a:r>
          </a:p>
          <a:p>
            <a:endParaRPr lang="fr-FR" dirty="0"/>
          </a:p>
          <a:p>
            <a:r>
              <a:rPr lang="fr-FR" dirty="0"/>
              <a:t>La variable </a:t>
            </a:r>
            <a:r>
              <a:rPr lang="fr-FR" dirty="0" err="1"/>
              <a:t>OtherFuelUse</a:t>
            </a:r>
            <a:r>
              <a:rPr lang="fr-FR" dirty="0"/>
              <a:t>(</a:t>
            </a:r>
            <a:r>
              <a:rPr lang="fr-FR" dirty="0" err="1"/>
              <a:t>kBtu</a:t>
            </a:r>
            <a:r>
              <a:rPr lang="fr-FR" dirty="0"/>
              <a:t>) de 2015 sera ajouté à 2016 car elle n’a pas de correspondance</a:t>
            </a:r>
          </a:p>
        </p:txBody>
      </p:sp>
      <p:pic>
        <p:nvPicPr>
          <p:cNvPr id="5" name="Image 4">
            <a:extLst>
              <a:ext uri="{FF2B5EF4-FFF2-40B4-BE49-F238E27FC236}">
                <a16:creationId xmlns:a16="http://schemas.microsoft.com/office/drawing/2014/main" id="{45FAEE05-46B3-4B20-8DA9-B239D3CBB0C9}"/>
              </a:ext>
            </a:extLst>
          </p:cNvPr>
          <p:cNvPicPr>
            <a:picLocks noChangeAspect="1"/>
          </p:cNvPicPr>
          <p:nvPr/>
        </p:nvPicPr>
        <p:blipFill>
          <a:blip r:embed="rId2"/>
          <a:stretch>
            <a:fillRect/>
          </a:stretch>
        </p:blipFill>
        <p:spPr>
          <a:xfrm>
            <a:off x="1399388" y="3434880"/>
            <a:ext cx="2752725" cy="247650"/>
          </a:xfrm>
          <a:prstGeom prst="rect">
            <a:avLst/>
          </a:prstGeom>
        </p:spPr>
      </p:pic>
      <p:pic>
        <p:nvPicPr>
          <p:cNvPr id="7" name="Image 6">
            <a:extLst>
              <a:ext uri="{FF2B5EF4-FFF2-40B4-BE49-F238E27FC236}">
                <a16:creationId xmlns:a16="http://schemas.microsoft.com/office/drawing/2014/main" id="{64CBACCD-FBBD-4BEF-8134-29A9D64D734B}"/>
              </a:ext>
            </a:extLst>
          </p:cNvPr>
          <p:cNvPicPr>
            <a:picLocks noChangeAspect="1"/>
          </p:cNvPicPr>
          <p:nvPr/>
        </p:nvPicPr>
        <p:blipFill>
          <a:blip r:embed="rId3"/>
          <a:stretch>
            <a:fillRect/>
          </a:stretch>
        </p:blipFill>
        <p:spPr>
          <a:xfrm>
            <a:off x="6199587" y="2967361"/>
            <a:ext cx="2800350" cy="1524000"/>
          </a:xfrm>
          <a:prstGeom prst="rect">
            <a:avLst/>
          </a:prstGeom>
        </p:spPr>
      </p:pic>
      <p:cxnSp>
        <p:nvCxnSpPr>
          <p:cNvPr id="9" name="Connecteur droit avec flèche 8">
            <a:extLst>
              <a:ext uri="{FF2B5EF4-FFF2-40B4-BE49-F238E27FC236}">
                <a16:creationId xmlns:a16="http://schemas.microsoft.com/office/drawing/2014/main" id="{F1C9423D-11BE-473A-95ED-FD628E38DF7C}"/>
              </a:ext>
            </a:extLst>
          </p:cNvPr>
          <p:cNvCxnSpPr>
            <a:stCxn id="5" idx="3"/>
          </p:cNvCxnSpPr>
          <p:nvPr/>
        </p:nvCxnSpPr>
        <p:spPr>
          <a:xfrm flipV="1">
            <a:off x="4152113" y="3116062"/>
            <a:ext cx="2047474" cy="44264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onnecteur droit avec flèche 9">
            <a:extLst>
              <a:ext uri="{FF2B5EF4-FFF2-40B4-BE49-F238E27FC236}">
                <a16:creationId xmlns:a16="http://schemas.microsoft.com/office/drawing/2014/main" id="{CB929D94-A357-43E5-87C4-50CBFA026EF8}"/>
              </a:ext>
            </a:extLst>
          </p:cNvPr>
          <p:cNvCxnSpPr>
            <a:cxnSpLocks/>
          </p:cNvCxnSpPr>
          <p:nvPr/>
        </p:nvCxnSpPr>
        <p:spPr>
          <a:xfrm flipV="1">
            <a:off x="4152113" y="3337383"/>
            <a:ext cx="2047474" cy="22132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necteur droit avec flèche 12">
            <a:extLst>
              <a:ext uri="{FF2B5EF4-FFF2-40B4-BE49-F238E27FC236}">
                <a16:creationId xmlns:a16="http://schemas.microsoft.com/office/drawing/2014/main" id="{A606E68E-8781-463E-BC6C-B2A94B6077A4}"/>
              </a:ext>
            </a:extLst>
          </p:cNvPr>
          <p:cNvCxnSpPr>
            <a:cxnSpLocks/>
          </p:cNvCxnSpPr>
          <p:nvPr/>
        </p:nvCxnSpPr>
        <p:spPr>
          <a:xfrm>
            <a:off x="4152113" y="3558705"/>
            <a:ext cx="2047474"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necteur droit avec flèche 16">
            <a:extLst>
              <a:ext uri="{FF2B5EF4-FFF2-40B4-BE49-F238E27FC236}">
                <a16:creationId xmlns:a16="http://schemas.microsoft.com/office/drawing/2014/main" id="{13CE8C62-5908-4763-A4B7-333C924B791E}"/>
              </a:ext>
            </a:extLst>
          </p:cNvPr>
          <p:cNvCxnSpPr>
            <a:cxnSpLocks/>
          </p:cNvCxnSpPr>
          <p:nvPr/>
        </p:nvCxnSpPr>
        <p:spPr>
          <a:xfrm>
            <a:off x="4152113" y="3558705"/>
            <a:ext cx="2047474" cy="27397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onnecteur droit avec flèche 19">
            <a:extLst>
              <a:ext uri="{FF2B5EF4-FFF2-40B4-BE49-F238E27FC236}">
                <a16:creationId xmlns:a16="http://schemas.microsoft.com/office/drawing/2014/main" id="{5F13D238-4A22-4FE0-8134-06D1C451A348}"/>
              </a:ext>
            </a:extLst>
          </p:cNvPr>
          <p:cNvCxnSpPr>
            <a:cxnSpLocks/>
          </p:cNvCxnSpPr>
          <p:nvPr/>
        </p:nvCxnSpPr>
        <p:spPr>
          <a:xfrm>
            <a:off x="4152113" y="3558705"/>
            <a:ext cx="2047474" cy="54795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Connecteur droit avec flèche 22">
            <a:extLst>
              <a:ext uri="{FF2B5EF4-FFF2-40B4-BE49-F238E27FC236}">
                <a16:creationId xmlns:a16="http://schemas.microsoft.com/office/drawing/2014/main" id="{D011CAC9-C2F0-47B7-BC5F-D0A3765C1984}"/>
              </a:ext>
            </a:extLst>
          </p:cNvPr>
          <p:cNvCxnSpPr>
            <a:cxnSpLocks/>
            <a:stCxn id="5" idx="3"/>
          </p:cNvCxnSpPr>
          <p:nvPr/>
        </p:nvCxnSpPr>
        <p:spPr>
          <a:xfrm>
            <a:off x="4152113" y="3558705"/>
            <a:ext cx="2047474" cy="84832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27" name="Image 26">
            <a:extLst>
              <a:ext uri="{FF2B5EF4-FFF2-40B4-BE49-F238E27FC236}">
                <a16:creationId xmlns:a16="http://schemas.microsoft.com/office/drawing/2014/main" id="{0FA58BCB-746F-4F3A-B6E6-731FB5E369D5}"/>
              </a:ext>
            </a:extLst>
          </p:cNvPr>
          <p:cNvPicPr>
            <a:picLocks noChangeAspect="1"/>
          </p:cNvPicPr>
          <p:nvPr/>
        </p:nvPicPr>
        <p:blipFill>
          <a:blip r:embed="rId4"/>
          <a:stretch>
            <a:fillRect/>
          </a:stretch>
        </p:blipFill>
        <p:spPr>
          <a:xfrm>
            <a:off x="1473879" y="5148587"/>
            <a:ext cx="2781300" cy="485775"/>
          </a:xfrm>
          <a:prstGeom prst="rect">
            <a:avLst/>
          </a:prstGeom>
        </p:spPr>
      </p:pic>
      <p:pic>
        <p:nvPicPr>
          <p:cNvPr id="29" name="Image 28">
            <a:extLst>
              <a:ext uri="{FF2B5EF4-FFF2-40B4-BE49-F238E27FC236}">
                <a16:creationId xmlns:a16="http://schemas.microsoft.com/office/drawing/2014/main" id="{E4B2BEFA-1168-4A85-A431-6837C8720EE6}"/>
              </a:ext>
            </a:extLst>
          </p:cNvPr>
          <p:cNvPicPr>
            <a:picLocks noChangeAspect="1"/>
          </p:cNvPicPr>
          <p:nvPr/>
        </p:nvPicPr>
        <p:blipFill>
          <a:blip r:embed="rId5"/>
          <a:stretch>
            <a:fillRect/>
          </a:stretch>
        </p:blipFill>
        <p:spPr>
          <a:xfrm>
            <a:off x="6410510" y="5143824"/>
            <a:ext cx="2762250" cy="495300"/>
          </a:xfrm>
          <a:prstGeom prst="rect">
            <a:avLst/>
          </a:prstGeom>
        </p:spPr>
      </p:pic>
      <p:cxnSp>
        <p:nvCxnSpPr>
          <p:cNvPr id="31" name="Connecteur droit avec flèche 30">
            <a:extLst>
              <a:ext uri="{FF2B5EF4-FFF2-40B4-BE49-F238E27FC236}">
                <a16:creationId xmlns:a16="http://schemas.microsoft.com/office/drawing/2014/main" id="{4A87B1B7-0900-4D95-8745-D3A4E2605F97}"/>
              </a:ext>
            </a:extLst>
          </p:cNvPr>
          <p:cNvCxnSpPr/>
          <p:nvPr/>
        </p:nvCxnSpPr>
        <p:spPr>
          <a:xfrm>
            <a:off x="4255179" y="5264458"/>
            <a:ext cx="2155331" cy="0"/>
          </a:xfrm>
          <a:prstGeom prst="straightConnector1">
            <a:avLst/>
          </a:prstGeom>
          <a:ln>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Connecteur droit avec flèche 31">
            <a:extLst>
              <a:ext uri="{FF2B5EF4-FFF2-40B4-BE49-F238E27FC236}">
                <a16:creationId xmlns:a16="http://schemas.microsoft.com/office/drawing/2014/main" id="{C7642573-1E01-42A4-82E6-D2F0E4035CB2}"/>
              </a:ext>
            </a:extLst>
          </p:cNvPr>
          <p:cNvCxnSpPr/>
          <p:nvPr/>
        </p:nvCxnSpPr>
        <p:spPr>
          <a:xfrm>
            <a:off x="4255179" y="5523390"/>
            <a:ext cx="2155331" cy="0"/>
          </a:xfrm>
          <a:prstGeom prst="straightConnector1">
            <a:avLst/>
          </a:prstGeom>
          <a:ln>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 name="Espace réservé du numéro de diapositive 3">
            <a:extLst>
              <a:ext uri="{FF2B5EF4-FFF2-40B4-BE49-F238E27FC236}">
                <a16:creationId xmlns:a16="http://schemas.microsoft.com/office/drawing/2014/main" id="{D36DF527-17B0-41BF-B97C-CD9DBD547A8D}"/>
              </a:ext>
            </a:extLst>
          </p:cNvPr>
          <p:cNvSpPr>
            <a:spLocks noGrp="1"/>
          </p:cNvSpPr>
          <p:nvPr>
            <p:ph type="sldNum" sz="quarter" idx="12"/>
          </p:nvPr>
        </p:nvSpPr>
        <p:spPr/>
        <p:txBody>
          <a:bodyPr/>
          <a:lstStyle/>
          <a:p>
            <a:fld id="{05BB2DBB-37DC-4114-95D7-A94F1C8AE1E2}" type="slidenum">
              <a:rPr lang="fr-FR" smtClean="0"/>
              <a:t>6</a:t>
            </a:fld>
            <a:endParaRPr lang="fr-FR"/>
          </a:p>
        </p:txBody>
      </p:sp>
    </p:spTree>
    <p:extLst>
      <p:ext uri="{BB962C8B-B14F-4D97-AF65-F5344CB8AC3E}">
        <p14:creationId xmlns:p14="http://schemas.microsoft.com/office/powerpoint/2010/main" val="36847690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6448B97-2D68-477D-9F3D-32DF5098A98D}"/>
              </a:ext>
            </a:extLst>
          </p:cNvPr>
          <p:cNvSpPr>
            <a:spLocks noGrp="1"/>
          </p:cNvSpPr>
          <p:nvPr>
            <p:ph type="title"/>
          </p:nvPr>
        </p:nvSpPr>
        <p:spPr/>
        <p:txBody>
          <a:bodyPr/>
          <a:lstStyle/>
          <a:p>
            <a:pPr algn="ctr"/>
            <a:r>
              <a:rPr lang="fr-FR" dirty="0"/>
              <a:t>La gestion des doublons</a:t>
            </a:r>
          </a:p>
        </p:txBody>
      </p:sp>
      <p:sp>
        <p:nvSpPr>
          <p:cNvPr id="3" name="Espace réservé du contenu 2">
            <a:extLst>
              <a:ext uri="{FF2B5EF4-FFF2-40B4-BE49-F238E27FC236}">
                <a16:creationId xmlns:a16="http://schemas.microsoft.com/office/drawing/2014/main" id="{4197E100-D99E-418B-BE58-F658111B15BC}"/>
              </a:ext>
            </a:extLst>
          </p:cNvPr>
          <p:cNvSpPr>
            <a:spLocks noGrp="1"/>
          </p:cNvSpPr>
          <p:nvPr>
            <p:ph idx="1"/>
          </p:nvPr>
        </p:nvSpPr>
        <p:spPr/>
        <p:txBody>
          <a:bodyPr>
            <a:normAutofit fontScale="92500"/>
          </a:bodyPr>
          <a:lstStyle/>
          <a:p>
            <a:r>
              <a:rPr lang="fr-FR" dirty="0"/>
              <a:t>Certains bâtiments sont présents sur les deux années </a:t>
            </a:r>
            <a:r>
              <a:rPr lang="fr-FR" dirty="0">
                <a:sym typeface="Wingdings" panose="05000000000000000000" pitchFamily="2" charset="2"/>
              </a:rPr>
              <a:t></a:t>
            </a:r>
            <a:r>
              <a:rPr lang="fr-FR" dirty="0"/>
              <a:t> nous ne conserverons que les données les plus récentes</a:t>
            </a:r>
          </a:p>
          <a:p>
            <a:endParaRPr lang="fr-FR" dirty="0"/>
          </a:p>
          <a:p>
            <a:r>
              <a:rPr lang="fr-FR" dirty="0"/>
              <a:t>Certains bâtiments ont des données sur 2015 mais peu sur 2016 </a:t>
            </a:r>
            <a:r>
              <a:rPr lang="fr-FR" dirty="0">
                <a:sym typeface="Wingdings" panose="05000000000000000000" pitchFamily="2" charset="2"/>
              </a:rPr>
              <a:t></a:t>
            </a:r>
            <a:r>
              <a:rPr lang="fr-FR" dirty="0"/>
              <a:t> nous complétons les données de 2016 manquantes avec les données de 2015</a:t>
            </a:r>
          </a:p>
          <a:p>
            <a:endParaRPr lang="fr-FR" dirty="0"/>
          </a:p>
          <a:p>
            <a:r>
              <a:rPr lang="fr-FR" dirty="0"/>
              <a:t>Il reste après fusion et suppression des doublons 3427 bâtiments pour 45 colonnes</a:t>
            </a:r>
          </a:p>
        </p:txBody>
      </p:sp>
      <p:sp>
        <p:nvSpPr>
          <p:cNvPr id="4" name="Espace réservé du numéro de diapositive 3">
            <a:extLst>
              <a:ext uri="{FF2B5EF4-FFF2-40B4-BE49-F238E27FC236}">
                <a16:creationId xmlns:a16="http://schemas.microsoft.com/office/drawing/2014/main" id="{3B3DD47D-E443-4AB5-A3FF-7654332ABAD7}"/>
              </a:ext>
            </a:extLst>
          </p:cNvPr>
          <p:cNvSpPr>
            <a:spLocks noGrp="1"/>
          </p:cNvSpPr>
          <p:nvPr>
            <p:ph type="sldNum" sz="quarter" idx="12"/>
          </p:nvPr>
        </p:nvSpPr>
        <p:spPr/>
        <p:txBody>
          <a:bodyPr/>
          <a:lstStyle/>
          <a:p>
            <a:fld id="{05BB2DBB-37DC-4114-95D7-A94F1C8AE1E2}" type="slidenum">
              <a:rPr lang="fr-FR" smtClean="0"/>
              <a:t>7</a:t>
            </a:fld>
            <a:endParaRPr lang="fr-FR"/>
          </a:p>
        </p:txBody>
      </p:sp>
    </p:spTree>
    <p:extLst>
      <p:ext uri="{BB962C8B-B14F-4D97-AF65-F5344CB8AC3E}">
        <p14:creationId xmlns:p14="http://schemas.microsoft.com/office/powerpoint/2010/main" val="40079501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40945C8-2171-4E56-9328-75077C2E5ADA}"/>
              </a:ext>
            </a:extLst>
          </p:cNvPr>
          <p:cNvSpPr>
            <a:spLocks noGrp="1"/>
          </p:cNvSpPr>
          <p:nvPr>
            <p:ph type="title"/>
          </p:nvPr>
        </p:nvSpPr>
        <p:spPr/>
        <p:txBody>
          <a:bodyPr/>
          <a:lstStyle/>
          <a:p>
            <a:pPr algn="ctr"/>
            <a:r>
              <a:rPr lang="fr-FR" dirty="0"/>
              <a:t>Nettoyage</a:t>
            </a:r>
          </a:p>
        </p:txBody>
      </p:sp>
      <p:sp>
        <p:nvSpPr>
          <p:cNvPr id="3" name="Espace réservé du contenu 2">
            <a:extLst>
              <a:ext uri="{FF2B5EF4-FFF2-40B4-BE49-F238E27FC236}">
                <a16:creationId xmlns:a16="http://schemas.microsoft.com/office/drawing/2014/main" id="{15BE538D-8A76-4E4F-8FA7-8DF79710BD8F}"/>
              </a:ext>
            </a:extLst>
          </p:cNvPr>
          <p:cNvSpPr>
            <a:spLocks noGrp="1"/>
          </p:cNvSpPr>
          <p:nvPr>
            <p:ph idx="1"/>
          </p:nvPr>
        </p:nvSpPr>
        <p:spPr>
          <a:xfrm>
            <a:off x="1141412" y="2249487"/>
            <a:ext cx="10159862" cy="3541714"/>
          </a:xfrm>
        </p:spPr>
        <p:txBody>
          <a:bodyPr>
            <a:normAutofit fontScale="85000" lnSpcReduction="10000"/>
          </a:bodyPr>
          <a:lstStyle/>
          <a:p>
            <a:r>
              <a:rPr lang="fr-FR" dirty="0"/>
              <a:t>Remplissage des données manquantes et corrections des erreurs :</a:t>
            </a:r>
          </a:p>
          <a:p>
            <a:pPr lvl="1"/>
            <a:r>
              <a:rPr lang="fr-FR" dirty="0" err="1"/>
              <a:t>SiteEnergyUse</a:t>
            </a:r>
            <a:r>
              <a:rPr lang="fr-FR" dirty="0"/>
              <a:t>(</a:t>
            </a:r>
            <a:r>
              <a:rPr lang="fr-FR" dirty="0" err="1"/>
              <a:t>kBtu</a:t>
            </a:r>
            <a:r>
              <a:rPr lang="fr-FR" dirty="0"/>
              <a:t>) : valeurs à zéros, correction en additionnant les énergies</a:t>
            </a:r>
          </a:p>
          <a:p>
            <a:pPr lvl="1"/>
            <a:r>
              <a:rPr lang="fr-FR" dirty="0" err="1"/>
              <a:t>OtherFuelUse</a:t>
            </a:r>
            <a:r>
              <a:rPr lang="fr-FR" dirty="0"/>
              <a:t>(</a:t>
            </a:r>
            <a:r>
              <a:rPr lang="fr-FR" dirty="0" err="1"/>
              <a:t>kBtu</a:t>
            </a:r>
            <a:r>
              <a:rPr lang="fr-FR" dirty="0"/>
              <a:t>) : pas présente en 2016 nous faisons le delta entre </a:t>
            </a:r>
            <a:r>
              <a:rPr lang="fr-FR" dirty="0" err="1"/>
              <a:t>SiteEnergyUse</a:t>
            </a:r>
            <a:r>
              <a:rPr lang="fr-FR" dirty="0"/>
              <a:t>(</a:t>
            </a:r>
            <a:r>
              <a:rPr lang="fr-FR" dirty="0" err="1"/>
              <a:t>kBtu</a:t>
            </a:r>
            <a:r>
              <a:rPr lang="fr-FR" dirty="0"/>
              <a:t>) et les autres énergies</a:t>
            </a:r>
          </a:p>
          <a:p>
            <a:pPr lvl="1"/>
            <a:r>
              <a:rPr lang="fr-FR" dirty="0"/>
              <a:t>Certains valeurs de </a:t>
            </a:r>
            <a:r>
              <a:rPr lang="fr-FR" dirty="0" err="1"/>
              <a:t>OtherFuelUse</a:t>
            </a:r>
            <a:r>
              <a:rPr lang="fr-FR" dirty="0"/>
              <a:t>(</a:t>
            </a:r>
            <a:r>
              <a:rPr lang="fr-FR" dirty="0" err="1"/>
              <a:t>kBtu</a:t>
            </a:r>
            <a:r>
              <a:rPr lang="fr-FR" dirty="0"/>
              <a:t>) se retrouvent négatives </a:t>
            </a:r>
            <a:r>
              <a:rPr lang="fr-FR" dirty="0">
                <a:sym typeface="Wingdings" panose="05000000000000000000" pitchFamily="2" charset="2"/>
              </a:rPr>
              <a:t></a:t>
            </a:r>
            <a:r>
              <a:rPr lang="fr-FR" dirty="0"/>
              <a:t> suppression de 24 bâtiments</a:t>
            </a:r>
          </a:p>
          <a:p>
            <a:r>
              <a:rPr lang="fr-FR" dirty="0"/>
              <a:t>Vérification des énergies à 0 ou négatives sur </a:t>
            </a:r>
            <a:r>
              <a:rPr lang="fr-FR" dirty="0" err="1"/>
              <a:t>Electricity</a:t>
            </a:r>
            <a:r>
              <a:rPr lang="fr-FR" dirty="0"/>
              <a:t>(</a:t>
            </a:r>
            <a:r>
              <a:rPr lang="fr-FR" dirty="0" err="1"/>
              <a:t>kBtu</a:t>
            </a:r>
            <a:r>
              <a:rPr lang="fr-FR" dirty="0"/>
              <a:t>) </a:t>
            </a:r>
            <a:r>
              <a:rPr lang="fr-FR" dirty="0">
                <a:sym typeface="Wingdings" panose="05000000000000000000" pitchFamily="2" charset="2"/>
              </a:rPr>
              <a:t></a:t>
            </a:r>
            <a:r>
              <a:rPr lang="fr-FR" dirty="0"/>
              <a:t> suppression de 2 bâtiments</a:t>
            </a:r>
          </a:p>
          <a:p>
            <a:r>
              <a:rPr lang="fr-FR" dirty="0"/>
              <a:t>Vérification corrélation entre l’intensité CO2 et l’émission totale CO2 </a:t>
            </a:r>
            <a:r>
              <a:rPr lang="fr-FR" dirty="0">
                <a:sym typeface="Wingdings" panose="05000000000000000000" pitchFamily="2" charset="2"/>
              </a:rPr>
              <a:t></a:t>
            </a:r>
            <a:r>
              <a:rPr lang="fr-FR" dirty="0"/>
              <a:t> suppression de 91 bâtiments</a:t>
            </a:r>
          </a:p>
          <a:p>
            <a:r>
              <a:rPr lang="fr-FR" dirty="0"/>
              <a:t>Suppression des bâtiments Non « compliant » </a:t>
            </a:r>
            <a:r>
              <a:rPr lang="fr-FR" dirty="0">
                <a:sym typeface="Wingdings" panose="05000000000000000000" pitchFamily="2" charset="2"/>
              </a:rPr>
              <a:t></a:t>
            </a:r>
            <a:r>
              <a:rPr lang="fr-FR" dirty="0"/>
              <a:t> 137 bâtiments supprimés</a:t>
            </a:r>
          </a:p>
          <a:p>
            <a:endParaRPr lang="fr-FR" dirty="0"/>
          </a:p>
        </p:txBody>
      </p:sp>
      <p:sp>
        <p:nvSpPr>
          <p:cNvPr id="4" name="Espace réservé du numéro de diapositive 3">
            <a:extLst>
              <a:ext uri="{FF2B5EF4-FFF2-40B4-BE49-F238E27FC236}">
                <a16:creationId xmlns:a16="http://schemas.microsoft.com/office/drawing/2014/main" id="{4587C04B-CBCC-497B-A8EE-200FA87B1663}"/>
              </a:ext>
            </a:extLst>
          </p:cNvPr>
          <p:cNvSpPr>
            <a:spLocks noGrp="1"/>
          </p:cNvSpPr>
          <p:nvPr>
            <p:ph type="sldNum" sz="quarter" idx="12"/>
          </p:nvPr>
        </p:nvSpPr>
        <p:spPr/>
        <p:txBody>
          <a:bodyPr/>
          <a:lstStyle/>
          <a:p>
            <a:fld id="{05BB2DBB-37DC-4114-95D7-A94F1C8AE1E2}" type="slidenum">
              <a:rPr lang="fr-FR" smtClean="0"/>
              <a:t>8</a:t>
            </a:fld>
            <a:endParaRPr lang="fr-FR"/>
          </a:p>
        </p:txBody>
      </p:sp>
    </p:spTree>
    <p:extLst>
      <p:ext uri="{BB962C8B-B14F-4D97-AF65-F5344CB8AC3E}">
        <p14:creationId xmlns:p14="http://schemas.microsoft.com/office/powerpoint/2010/main" val="42831080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87CA7FF-8EDC-4048-8814-6A09253E7A5A}"/>
              </a:ext>
            </a:extLst>
          </p:cNvPr>
          <p:cNvSpPr>
            <a:spLocks noGrp="1"/>
          </p:cNvSpPr>
          <p:nvPr>
            <p:ph type="title"/>
          </p:nvPr>
        </p:nvSpPr>
        <p:spPr>
          <a:xfrm>
            <a:off x="1143001" y="103613"/>
            <a:ext cx="9905998" cy="1478570"/>
          </a:xfrm>
        </p:spPr>
        <p:txBody>
          <a:bodyPr/>
          <a:lstStyle/>
          <a:p>
            <a:pPr algn="ctr"/>
            <a:r>
              <a:rPr lang="fr-FR" dirty="0"/>
              <a:t>Matrice des corrélations</a:t>
            </a:r>
          </a:p>
        </p:txBody>
      </p:sp>
      <p:sp>
        <p:nvSpPr>
          <p:cNvPr id="3" name="Espace réservé du numéro de diapositive 2">
            <a:extLst>
              <a:ext uri="{FF2B5EF4-FFF2-40B4-BE49-F238E27FC236}">
                <a16:creationId xmlns:a16="http://schemas.microsoft.com/office/drawing/2014/main" id="{6474BBBB-3F36-4CC1-A156-4CE2F79D8160}"/>
              </a:ext>
            </a:extLst>
          </p:cNvPr>
          <p:cNvSpPr>
            <a:spLocks noGrp="1"/>
          </p:cNvSpPr>
          <p:nvPr>
            <p:ph type="sldNum" sz="quarter" idx="12"/>
          </p:nvPr>
        </p:nvSpPr>
        <p:spPr/>
        <p:txBody>
          <a:bodyPr/>
          <a:lstStyle/>
          <a:p>
            <a:fld id="{05BB2DBB-37DC-4114-95D7-A94F1C8AE1E2}" type="slidenum">
              <a:rPr lang="fr-FR" smtClean="0"/>
              <a:t>9</a:t>
            </a:fld>
            <a:endParaRPr lang="fr-FR"/>
          </a:p>
        </p:txBody>
      </p:sp>
      <p:pic>
        <p:nvPicPr>
          <p:cNvPr id="7" name="Image 6">
            <a:extLst>
              <a:ext uri="{FF2B5EF4-FFF2-40B4-BE49-F238E27FC236}">
                <a16:creationId xmlns:a16="http://schemas.microsoft.com/office/drawing/2014/main" id="{434D767A-5F9A-4424-8A9B-6BA3A23D5906}"/>
              </a:ext>
            </a:extLst>
          </p:cNvPr>
          <p:cNvPicPr>
            <a:picLocks noChangeAspect="1"/>
          </p:cNvPicPr>
          <p:nvPr/>
        </p:nvPicPr>
        <p:blipFill>
          <a:blip r:embed="rId2"/>
          <a:stretch>
            <a:fillRect/>
          </a:stretch>
        </p:blipFill>
        <p:spPr>
          <a:xfrm>
            <a:off x="704664" y="1141150"/>
            <a:ext cx="6353175" cy="5410200"/>
          </a:xfrm>
          <a:prstGeom prst="rect">
            <a:avLst/>
          </a:prstGeom>
        </p:spPr>
      </p:pic>
      <p:sp>
        <p:nvSpPr>
          <p:cNvPr id="4" name="Rectangle 3">
            <a:extLst>
              <a:ext uri="{FF2B5EF4-FFF2-40B4-BE49-F238E27FC236}">
                <a16:creationId xmlns:a16="http://schemas.microsoft.com/office/drawing/2014/main" id="{AC39CEEA-5E0D-4355-824E-4073BBC6E4B6}"/>
              </a:ext>
            </a:extLst>
          </p:cNvPr>
          <p:cNvSpPr/>
          <p:nvPr/>
        </p:nvSpPr>
        <p:spPr>
          <a:xfrm>
            <a:off x="2450237" y="1997476"/>
            <a:ext cx="683580" cy="71021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a:extLst>
              <a:ext uri="{FF2B5EF4-FFF2-40B4-BE49-F238E27FC236}">
                <a16:creationId xmlns:a16="http://schemas.microsoft.com/office/drawing/2014/main" id="{7626081E-822F-4FFB-A19E-D5F578AD3DC3}"/>
              </a:ext>
            </a:extLst>
          </p:cNvPr>
          <p:cNvSpPr/>
          <p:nvPr/>
        </p:nvSpPr>
        <p:spPr>
          <a:xfrm>
            <a:off x="4074850" y="3977196"/>
            <a:ext cx="337352" cy="3373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a:extLst>
              <a:ext uri="{FF2B5EF4-FFF2-40B4-BE49-F238E27FC236}">
                <a16:creationId xmlns:a16="http://schemas.microsoft.com/office/drawing/2014/main" id="{B340C58E-6D08-44FF-8983-08C1A2E2E5AC}"/>
              </a:ext>
            </a:extLst>
          </p:cNvPr>
          <p:cNvSpPr/>
          <p:nvPr/>
        </p:nvSpPr>
        <p:spPr>
          <a:xfrm>
            <a:off x="8158580" y="1691196"/>
            <a:ext cx="2370338" cy="6125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Autocorrélation</a:t>
            </a:r>
          </a:p>
        </p:txBody>
      </p:sp>
      <p:cxnSp>
        <p:nvCxnSpPr>
          <p:cNvPr id="10" name="Connecteur droit 9">
            <a:extLst>
              <a:ext uri="{FF2B5EF4-FFF2-40B4-BE49-F238E27FC236}">
                <a16:creationId xmlns:a16="http://schemas.microsoft.com/office/drawing/2014/main" id="{2BCE5395-81E3-410E-A24D-C6FD75AB76A6}"/>
              </a:ext>
            </a:extLst>
          </p:cNvPr>
          <p:cNvCxnSpPr>
            <a:stCxn id="4" idx="3"/>
            <a:endCxn id="8" idx="1"/>
          </p:cNvCxnSpPr>
          <p:nvPr/>
        </p:nvCxnSpPr>
        <p:spPr>
          <a:xfrm flipV="1">
            <a:off x="3133817" y="1997476"/>
            <a:ext cx="4927107" cy="355107"/>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Connecteur droit 11">
            <a:extLst>
              <a:ext uri="{FF2B5EF4-FFF2-40B4-BE49-F238E27FC236}">
                <a16:creationId xmlns:a16="http://schemas.microsoft.com/office/drawing/2014/main" id="{FC336142-027D-488D-8BE3-11C0930C4BF2}"/>
              </a:ext>
            </a:extLst>
          </p:cNvPr>
          <p:cNvCxnSpPr>
            <a:stCxn id="5" idx="3"/>
            <a:endCxn id="8" idx="1"/>
          </p:cNvCxnSpPr>
          <p:nvPr/>
        </p:nvCxnSpPr>
        <p:spPr>
          <a:xfrm flipV="1">
            <a:off x="4412202" y="1997476"/>
            <a:ext cx="3746378" cy="2148396"/>
          </a:xfrm>
          <a:prstGeom prst="line">
            <a:avLst/>
          </a:prstGeom>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27E7C820-43E8-4076-A318-8F3F1AD49081}"/>
              </a:ext>
            </a:extLst>
          </p:cNvPr>
          <p:cNvSpPr/>
          <p:nvPr/>
        </p:nvSpPr>
        <p:spPr>
          <a:xfrm>
            <a:off x="790113" y="3364637"/>
            <a:ext cx="1322772" cy="1917577"/>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Rectangle 13">
            <a:extLst>
              <a:ext uri="{FF2B5EF4-FFF2-40B4-BE49-F238E27FC236}">
                <a16:creationId xmlns:a16="http://schemas.microsoft.com/office/drawing/2014/main" id="{2A8134EB-B9DE-48E5-8A24-E2FAEEB3460D}"/>
              </a:ext>
            </a:extLst>
          </p:cNvPr>
          <p:cNvSpPr/>
          <p:nvPr/>
        </p:nvSpPr>
        <p:spPr>
          <a:xfrm>
            <a:off x="8158580" y="3151573"/>
            <a:ext cx="2370338" cy="1409592"/>
          </a:xfrm>
          <a:prstGeom prst="rect">
            <a:avLst/>
          </a:prstGeom>
          <a:solidFill>
            <a:srgbClr val="D7D2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La matrice permet de sélectionner les variables pour faire les prédictions des énergies</a:t>
            </a:r>
          </a:p>
        </p:txBody>
      </p:sp>
      <p:cxnSp>
        <p:nvCxnSpPr>
          <p:cNvPr id="16" name="Connecteur droit 15">
            <a:extLst>
              <a:ext uri="{FF2B5EF4-FFF2-40B4-BE49-F238E27FC236}">
                <a16:creationId xmlns:a16="http://schemas.microsoft.com/office/drawing/2014/main" id="{1F0A872E-D289-4BCB-8E6C-EC33A8A271C5}"/>
              </a:ext>
            </a:extLst>
          </p:cNvPr>
          <p:cNvCxnSpPr>
            <a:stCxn id="13" idx="3"/>
            <a:endCxn id="14" idx="1"/>
          </p:cNvCxnSpPr>
          <p:nvPr/>
        </p:nvCxnSpPr>
        <p:spPr>
          <a:xfrm flipV="1">
            <a:off x="2112885" y="3856369"/>
            <a:ext cx="6045695" cy="467057"/>
          </a:xfrm>
          <a:prstGeom prst="line">
            <a:avLst/>
          </a:prstGeom>
          <a:ln>
            <a:solidFill>
              <a:srgbClr val="D7D2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88504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Circuit</Template>
  <TotalTime>4010</TotalTime>
  <Words>1041</Words>
  <Application>Microsoft Office PowerPoint</Application>
  <PresentationFormat>Grand écran</PresentationFormat>
  <Paragraphs>212</Paragraphs>
  <Slides>21</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21</vt:i4>
      </vt:variant>
    </vt:vector>
  </HeadingPairs>
  <TitlesOfParts>
    <vt:vector size="25" baseType="lpstr">
      <vt:lpstr>Arial</vt:lpstr>
      <vt:lpstr>Calibri</vt:lpstr>
      <vt:lpstr>Tw Cen MT</vt:lpstr>
      <vt:lpstr>Circuit</vt:lpstr>
      <vt:lpstr>PROJET 4 : Anticipez les besoins en consommation électrique de bâtiments</vt:lpstr>
      <vt:lpstr>SOmmaire</vt:lpstr>
      <vt:lpstr>Contexte</vt:lpstr>
      <vt:lpstr>Données</vt:lpstr>
      <vt:lpstr>Données manquantes</vt:lpstr>
      <vt:lpstr>Fusion des données</vt:lpstr>
      <vt:lpstr>La gestion des doublons</vt:lpstr>
      <vt:lpstr>Nettoyage</vt:lpstr>
      <vt:lpstr>Matrice des corrélations</vt:lpstr>
      <vt:lpstr>Prédire les consommations énergétiques</vt:lpstr>
      <vt:lpstr>Modélisation</vt:lpstr>
      <vt:lpstr>Exemple consommation ELECTRIQUE – préparation</vt:lpstr>
      <vt:lpstr>Exemple consommation ELECTRIQUE – Modélisation</vt:lpstr>
      <vt:lpstr>La gestion des valeurs à zéro en régression</vt:lpstr>
      <vt:lpstr>Méthode de classification pour gestion des zéros</vt:lpstr>
      <vt:lpstr>Exemple de la consommation de Gas</vt:lpstr>
      <vt:lpstr>Impact sur la régression linéaire</vt:lpstr>
      <vt:lpstr>Prédire les émissions de CO2</vt:lpstr>
      <vt:lpstr>Variables explicatives</vt:lpstr>
      <vt:lpstr>L’apport de l’EnergyStarScore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4 : Anticipez les besoins en consommation électrique de bâtiments</dc:title>
  <dc:creator>Mathieu Daulard</dc:creator>
  <cp:lastModifiedBy>Mathieu Daulard</cp:lastModifiedBy>
  <cp:revision>84</cp:revision>
  <dcterms:created xsi:type="dcterms:W3CDTF">2021-11-07T21:23:44Z</dcterms:created>
  <dcterms:modified xsi:type="dcterms:W3CDTF">2021-11-11T07:14:42Z</dcterms:modified>
</cp:coreProperties>
</file>