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60EC30-E53F-4828-AA9A-B7FB02DD8D2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F15356-9788-464D-98BB-593CDD05BD7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D8E529-84AF-4D22-A384-19F7E804C87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8EA268-8120-47FF-9906-E978A59911C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85ED7E5-9814-4AAC-BB33-D6B0DBE9F284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115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716155-44AE-4C55-A106-83B43DC03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7ED7BB-455F-4DE6-BAB7-1B6394D111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C7F6C4C7-426C-416E-BCC9-2D1C840A6D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7DA6B2-0550-4C02-9E34-1053ECE19EC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D0B917-6B71-4EA2-A17D-5879D58C12A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D4046-DA74-4750-B08C-B520D120D3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63A820F-BCB8-48E1-8815-4D337D7374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1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CAF86D-7303-4269-9EED-6DED9CFC85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23B838-1D39-4F3C-998C-4BE8E75E28AA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91E291-EBC7-44F5-8A6E-7DA59CE7AE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CCD381-14B6-4049-AE68-ED76BE6085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1C469-F6F0-41D4-8420-EA4DD247B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9D7635-1FBD-4F64-8B0D-6B3C0ACC9CA4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D28A14-E314-4BCA-8112-64478ABB5F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360CF7-0CAB-4794-A1E7-1746717573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E2E01-BF6A-4DCF-A0FB-166B071D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7EB5B0-63EF-4A93-830A-D609E67DDAA5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A4DE050-E567-456D-BB84-1A68CD8E9F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1BA44D-42F0-410B-9823-B7C78E9E12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AE54EE-C81F-4602-8D1B-6F21819340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46308-FC33-4D3A-98D2-DE272D021FD0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640EA8-FFB1-4D0C-AAD0-9D0A49F604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E02D95-C891-46B9-8A77-D6A3DE3C8E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D0524-9ADE-4602-9787-37D9818C8E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FE8CA9-CE6B-47B8-BF10-9C9BD02179AD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72FD1B-A801-469A-819C-C44E9EF243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4F8FDD-E257-4AC7-8413-98B308AE39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13253-B2A1-4F64-85BF-EA50053015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0E44799-BC8C-479A-8BE2-F3B788C9D58B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9BF81B-4BF2-42C4-8387-0D2922DD17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790473-2BA2-4265-9DEA-EC523F9082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9BC7A3-008C-40C5-9D35-7FFD07EEF1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BB9092-7A56-4109-A55B-51DB5DB334A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40325C-3EE3-4C78-A827-8DE5FD27F3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B0402A-C866-43BD-9D1C-C5D7ABD5FF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C7B4-F2E0-435F-86D0-6A54A97FBE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C06EC18-0106-4187-A268-F6C7F05A71F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9632C9-4C65-41B5-96FD-0AB70FB8A0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F013E5-A168-466D-8401-97FE35675A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7AD92-F391-440E-A7D7-6A4F9F97E7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BE5F98A-B4AE-4B3F-A396-9EE0899A389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9823DD-72B6-4627-AF52-96990AB70E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53A6F9-2F38-4F49-A794-D4CDAC3D34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3B998-111C-4557-8ABA-78A7C382EA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1294B7-D744-4C7B-8768-88E46A26BB6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9B4A15-2334-4DA3-84A6-B03ECE9696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C3DA02-479B-4828-BC9C-0EEA8B4E0E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427F1-5137-4B4B-92B5-E4DB45FF6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D189B9-6A6F-4BEC-8FB5-5F37F44765F3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33328A-2D1F-4BF7-B843-C6CC71AE4A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C8A12-0B28-43D0-B86E-1E53A421CD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1D1EE-61DA-4DF3-AABC-FD2FF66280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91F53A-C04A-4C42-BC88-DF23C08480A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1422EF-EFAD-46D2-A324-668B5B4CA7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24D1AF-5728-4339-B625-3D21593D91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098C6B-966C-45CB-9580-8E5A0FB6A2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E6D415-D3E9-4CFD-8BE2-1A238FF8105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BD8276-4117-4E7B-BACF-EB8EB599F6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B32CC5-11A7-41A3-83D1-B2D7120EF7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9F81A0-B400-43D3-8378-A9DFC701F7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9E9DAF-1E28-42E0-A756-4068FC2EA48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DA00CA-27A6-4B36-975E-2A627462FC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5AFFA0-BD02-465C-A792-C1A670F784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905869" cy="56705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71" y="928028"/>
            <a:ext cx="7269076" cy="1974191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71" y="2978352"/>
            <a:ext cx="7269076" cy="1369070"/>
          </a:xfrm>
        </p:spPr>
        <p:txBody>
          <a:bodyPr>
            <a:normAutofit/>
          </a:bodyPr>
          <a:lstStyle>
            <a:lvl1pPr marL="0" indent="0" algn="l">
              <a:buNone/>
              <a:defRPr sz="1654" cap="all" baseline="0">
                <a:solidFill>
                  <a:schemeClr val="tx2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1848" y="4473435"/>
            <a:ext cx="2268141" cy="301904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470" y="4473435"/>
            <a:ext cx="4237373" cy="301904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993" y="4473434"/>
            <a:ext cx="637554" cy="301904"/>
          </a:xfrm>
        </p:spPr>
        <p:txBody>
          <a:bodyPr/>
          <a:lstStyle/>
          <a:p>
            <a:pPr lvl="0"/>
            <a:fld id="{6DF14651-F5B1-4BC1-BE89-35F4C3624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7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3559320"/>
            <a:ext cx="8195762" cy="67748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5" y="501424"/>
            <a:ext cx="8195761" cy="272842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6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4236806"/>
            <a:ext cx="8194525" cy="56430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2" y="504049"/>
            <a:ext cx="8190471" cy="2835275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3654354"/>
            <a:ext cx="8189234" cy="113410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99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504048"/>
            <a:ext cx="7691729" cy="2272544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3563664"/>
            <a:ext cx="8190509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747045" y="60558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12539" y="2286222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01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764536"/>
            <a:ext cx="8190509" cy="2076915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3851190"/>
            <a:ext cx="8189272" cy="94314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5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8190506" cy="157515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211385"/>
            <a:ext cx="2643269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589" y="2778440"/>
            <a:ext cx="2653056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214007"/>
            <a:ext cx="2632922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24187" y="2781062"/>
            <a:ext cx="2642385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211385"/>
            <a:ext cx="2641673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2778440"/>
            <a:ext cx="2641673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9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5" y="504049"/>
            <a:ext cx="8190507" cy="157515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6" y="3641949"/>
            <a:ext cx="264189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6" y="2205212"/>
            <a:ext cx="2641898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6" y="4118432"/>
            <a:ext cx="2641898" cy="6762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3641949"/>
            <a:ext cx="2646164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2" y="2205212"/>
            <a:ext cx="2644957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4118431"/>
            <a:ext cx="2646164" cy="670033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3641948"/>
            <a:ext cx="263817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79" y="2205212"/>
            <a:ext cx="2641674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4118429"/>
            <a:ext cx="2641673" cy="6700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3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705C1D-68DE-4DFA-903B-F70CA3562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72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504049"/>
            <a:ext cx="1657789" cy="428441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504049"/>
            <a:ext cx="6406712" cy="428441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CC22A6-6D0B-43A2-AE3D-0513E59E0E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7D839-4752-49A7-BC0B-C7CAEA298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1173490"/>
            <a:ext cx="8190508" cy="235879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5" y="3658292"/>
            <a:ext cx="8190508" cy="1136736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6BB83A-BA38-4786-993F-1D2EAFD2A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9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4" y="1859992"/>
            <a:ext cx="4033564" cy="29284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1859992"/>
            <a:ext cx="4030936" cy="29284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B1CE58-FE37-4884-A805-63062F205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0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11926"/>
            <a:ext cx="8190508" cy="12220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764" y="1859992"/>
            <a:ext cx="384454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2541244"/>
            <a:ext cx="4033565" cy="22472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335" y="1859991"/>
            <a:ext cx="384191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41244"/>
            <a:ext cx="4030935" cy="22472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F41473-A3FB-4E54-AC68-D40A0BBF0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B7B029-D7CC-4BA6-B546-49EE9C54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504050"/>
            <a:ext cx="3188260" cy="13559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490047"/>
            <a:ext cx="4870987" cy="4298417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1859992"/>
            <a:ext cx="318826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DB2274-BE76-4ED1-BC00-90CC42AB882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0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4906787" cy="1355943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2549" y="504050"/>
            <a:ext cx="3031703" cy="4284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1859992"/>
            <a:ext cx="490679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86ADEF-CF52-4D48-A332-02C7D7434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4" y="0"/>
            <a:ext cx="9966431" cy="567055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511423"/>
            <a:ext cx="8190506" cy="12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6" y="1859992"/>
            <a:ext cx="8190507" cy="29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4864598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5" y="4864597"/>
            <a:ext cx="515880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8" y="4864597"/>
            <a:ext cx="63755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348944E-3FC9-4B87-A19A-995A7031E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7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E6FE3-1A8D-4B1B-A0F0-F0F5A4F085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361406"/>
            <a:ext cx="9072563" cy="947738"/>
          </a:xfrm>
        </p:spPr>
        <p:txBody>
          <a:bodyPr vert="horz">
            <a:normAutofit fontScale="90000"/>
          </a:bodyPr>
          <a:lstStyle/>
          <a:p>
            <a:pPr lvl="0" algn="ctr" rtl="0"/>
            <a:r>
              <a:rPr lang="fr-FR" sz="4800" dirty="0"/>
              <a:t>Projet 5 : Segmentez des clients d'un site e-commerce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6EF9C-E8AB-4725-937D-7B46FA8A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2DC13-C2A8-42B8-88E5-851AC6E495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 err="1"/>
              <a:t>Selections</a:t>
            </a:r>
            <a:r>
              <a:rPr lang="fr-FR" dirty="0"/>
              <a:t> des variables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CA9AA-25E4-445F-94D5-3DE49C09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262976-7E6A-434B-A5C4-1088515C9D7C}"/>
              </a:ext>
            </a:extLst>
          </p:cNvPr>
          <p:cNvSpPr txBox="1"/>
          <p:nvPr/>
        </p:nvSpPr>
        <p:spPr>
          <a:xfrm>
            <a:off x="1016000" y="1398954"/>
            <a:ext cx="8056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 pour le RFM regroupement des données par </a:t>
            </a:r>
            <a:r>
              <a:rPr lang="fr-FR" dirty="0" err="1"/>
              <a:t>Customer_unique_id</a:t>
            </a:r>
            <a:endParaRPr lang="fr-FR" dirty="0"/>
          </a:p>
          <a:p>
            <a:endParaRPr lang="fr-FR" dirty="0"/>
          </a:p>
          <a:p>
            <a:r>
              <a:rPr lang="fr-FR" dirty="0"/>
              <a:t>Mise en colonne des catégories de produit en valeur le montant totale de dépense</a:t>
            </a:r>
          </a:p>
          <a:p>
            <a:endParaRPr lang="fr-FR" dirty="0"/>
          </a:p>
          <a:p>
            <a:r>
              <a:rPr lang="fr-FR" dirty="0"/>
              <a:t>Sélection des variables suivantes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Recent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Review</a:t>
            </a:r>
            <a:r>
              <a:rPr lang="fr-FR" dirty="0"/>
              <a:t> Score moyen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Dépense total par catégorie de produit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CA279-D956-4E18-928E-DD7D30BAAA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TSNE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457C0-C92D-4570-A8E0-6F9592CB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67B15D-A205-40B9-947A-D98D9AA4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8" y="1267929"/>
            <a:ext cx="6102117" cy="35019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06BB12-537D-4B2B-B099-5B641E9FF670}"/>
              </a:ext>
            </a:extLst>
          </p:cNvPr>
          <p:cNvSpPr txBox="1"/>
          <p:nvPr/>
        </p:nvSpPr>
        <p:spPr>
          <a:xfrm>
            <a:off x="7557477" y="1625600"/>
            <a:ext cx="2063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clusters choisis</a:t>
            </a:r>
          </a:p>
          <a:p>
            <a:endParaRPr lang="fr-FR" dirty="0"/>
          </a:p>
          <a:p>
            <a:r>
              <a:rPr lang="fr-FR" dirty="0"/>
              <a:t>Les résultats semblent un peu meilleurs que sur la méthode RFM, mais le TSNE a toujours des difficultés à segmenter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85397-B079-49C9-AC7C-9EFAB8DAE7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94163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Résultats segmentation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F6927-DF20-4B0D-B7F4-66C45D64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EE3F22-86DE-4642-946A-EA075B03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1" y="1183543"/>
            <a:ext cx="3546717" cy="41274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4F68CB-A633-46C4-AF46-8CAF4F1AB343}"/>
              </a:ext>
            </a:extLst>
          </p:cNvPr>
          <p:cNvSpPr txBox="1"/>
          <p:nvPr/>
        </p:nvSpPr>
        <p:spPr>
          <a:xfrm>
            <a:off x="1188671" y="906544"/>
            <a:ext cx="2547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Echantillon 4 clusters sur les 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F4EA50-6925-411F-9168-3E1F77457097}"/>
              </a:ext>
            </a:extLst>
          </p:cNvPr>
          <p:cNvSpPr txBox="1"/>
          <p:nvPr/>
        </p:nvSpPr>
        <p:spPr>
          <a:xfrm>
            <a:off x="5643394" y="1348539"/>
            <a:ext cx="2814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 0 : Base d’anciens clients tournés vers les loisirs satisfaits de leurs achat</a:t>
            </a:r>
          </a:p>
          <a:p>
            <a:endParaRPr lang="fr-FR" dirty="0"/>
          </a:p>
          <a:p>
            <a:r>
              <a:rPr lang="fr-FR" dirty="0"/>
              <a:t>Group 1 : Base d’anciens clients peu satisfaits tournés vers les loisirs, l’ameublement et le bricolage</a:t>
            </a:r>
          </a:p>
          <a:p>
            <a:endParaRPr lang="fr-FR" dirty="0"/>
          </a:p>
          <a:p>
            <a:r>
              <a:rPr lang="fr-FR" dirty="0"/>
              <a:t>Group 3 : Base de clients actuels tournés vers l’alimentation et très satisfaits de leurs achats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7DD1F-C88A-40B3-AC7E-B527B91CF9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613"/>
            <a:ext cx="9072563" cy="1249362"/>
          </a:xfrm>
        </p:spPr>
        <p:txBody>
          <a:bodyPr vert="horz"/>
          <a:lstStyle/>
          <a:p>
            <a:pPr lvl="0" algn="ctr" rtl="0"/>
            <a:r>
              <a:rPr lang="fr-FR" dirty="0"/>
              <a:t>Evaluation de la stabilité dans le temps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BFB6F7-7C2E-471B-BC61-93C945D0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13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DEBED81-31B2-4CD9-9809-D696834FF7BD}"/>
              </a:ext>
            </a:extLst>
          </p:cNvPr>
          <p:cNvGrpSpPr/>
          <p:nvPr/>
        </p:nvGrpSpPr>
        <p:grpSpPr>
          <a:xfrm>
            <a:off x="938558" y="1240898"/>
            <a:ext cx="3273935" cy="3471034"/>
            <a:chOff x="1352773" y="1170560"/>
            <a:chExt cx="3273935" cy="347103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5D68A2F-EC34-400B-8973-D229AA69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2773" y="1432170"/>
              <a:ext cx="3273935" cy="3209424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DCD7A12-AC5B-4965-8B84-AB0CA4D66DA6}"/>
                </a:ext>
              </a:extLst>
            </p:cNvPr>
            <p:cNvSpPr txBox="1"/>
            <p:nvPr/>
          </p:nvSpPr>
          <p:spPr>
            <a:xfrm>
              <a:off x="1692386" y="1170560"/>
              <a:ext cx="2594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/>
                <a:t>Evaluation de la stabilité sur 6 mois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B770EA3B-3529-4076-B55B-0DD0DCFB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2" y="1502508"/>
            <a:ext cx="3009534" cy="215636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CB20044-05EE-46BB-A08B-2385402C66F8}"/>
              </a:ext>
            </a:extLst>
          </p:cNvPr>
          <p:cNvSpPr txBox="1"/>
          <p:nvPr/>
        </p:nvSpPr>
        <p:spPr>
          <a:xfrm>
            <a:off x="5040312" y="3834769"/>
            <a:ext cx="3603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Scores faibles au bout de 6 mois</a:t>
            </a:r>
          </a:p>
          <a:p>
            <a:endParaRPr lang="fr-FR" dirty="0"/>
          </a:p>
          <a:p>
            <a:r>
              <a:rPr lang="fr-FR" dirty="0"/>
              <a:t>Au bout d’un an il reste trop peu de clients initiaux pour continuer à évaluer le modèle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F1573-DF0F-48D2-83D9-9A68DB6B8A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C1316B-5175-4A2A-801D-F0BE019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769-5822-47B4-ADB3-9AAF76FAD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Sommaire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C62EFA-77F1-4776-AEE4-9CE01601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EF7112-2306-4472-9880-F42C0CFFCC07}"/>
              </a:ext>
            </a:extLst>
          </p:cNvPr>
          <p:cNvSpPr txBox="1"/>
          <p:nvPr/>
        </p:nvSpPr>
        <p:spPr>
          <a:xfrm>
            <a:off x="851877" y="1173163"/>
            <a:ext cx="828237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Nettoyage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Methode</a:t>
            </a:r>
            <a:r>
              <a:rPr lang="fr-FR" sz="1600" dirty="0"/>
              <a:t> RFM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Process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Segmentation des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Evaluation de la stabilité dans le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C4372-D3B8-4AC0-88A9-97B8C4F14A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Contexte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EE43C7-C594-412F-9A71-31DD0E9692A9}"/>
              </a:ext>
            </a:extLst>
          </p:cNvPr>
          <p:cNvSpPr txBox="1"/>
          <p:nvPr/>
        </p:nvSpPr>
        <p:spPr>
          <a:xfrm>
            <a:off x="632435" y="1542613"/>
            <a:ext cx="8815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Olist</a:t>
            </a:r>
            <a:r>
              <a:rPr lang="fr-FR" dirty="0"/>
              <a:t> souhaite que vous fournissiez à ses équipes d'e-commerce une segmentation des clients qu’elles pourront utiliser au quotidien pour leurs campagnes de communication.</a:t>
            </a:r>
          </a:p>
          <a:p>
            <a:endParaRPr lang="fr-FR" dirty="0"/>
          </a:p>
          <a:p>
            <a:r>
              <a:rPr lang="fr-FR" dirty="0"/>
              <a:t>Votre objectif est de comprendre les différents types d’utilisateurs grâce à leur comportement et à leurs données personnelles.</a:t>
            </a:r>
          </a:p>
          <a:p>
            <a:endParaRPr lang="fr-FR" dirty="0"/>
          </a:p>
          <a:p>
            <a:r>
              <a:rPr lang="fr-FR" dirty="0"/>
              <a:t>Vous devrez fournir à l’équipe marketing une description </a:t>
            </a:r>
            <a:r>
              <a:rPr lang="fr-FR" dirty="0" err="1"/>
              <a:t>actionable</a:t>
            </a:r>
            <a:r>
              <a:rPr lang="fr-FR" dirty="0"/>
              <a:t> de votre segmentation et de sa logique sous-jacente pour une utilisation optimale, ainsi qu’une proposition de contrat de maintenance basée sur une analyse de la stabilité des segments au cours du temps.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55766D-4F20-4876-AA00-278C84FB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817BB-C03F-49E5-8E0C-902029587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 err="1"/>
              <a:t>Donnees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D144E4-63D2-4DB5-8C89-B31E4802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2" y="1488098"/>
            <a:ext cx="9502140" cy="2209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26DB02-7035-4036-822A-A123873C720B}"/>
              </a:ext>
            </a:extLst>
          </p:cNvPr>
          <p:cNvSpPr txBox="1"/>
          <p:nvPr/>
        </p:nvSpPr>
        <p:spPr>
          <a:xfrm>
            <a:off x="1250461" y="4350267"/>
            <a:ext cx="74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 la table </a:t>
            </a:r>
            <a:r>
              <a:rPr lang="fr-FR" dirty="0" err="1"/>
              <a:t>df_seller</a:t>
            </a:r>
            <a:r>
              <a:rPr lang="fr-FR" dirty="0"/>
              <a:t>, aucune information nécessaire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ACC76DB-C7C9-4A9E-AD83-B5E122B0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76EBB-1911-495B-8CCA-0A2B8FB1D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Nettoyage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AA881D-FE0A-49D0-809B-56DC69587E91}"/>
              </a:ext>
            </a:extLst>
          </p:cNvPr>
          <p:cNvSpPr txBox="1"/>
          <p:nvPr/>
        </p:nvSpPr>
        <p:spPr>
          <a:xfrm>
            <a:off x="937846" y="1445846"/>
            <a:ext cx="8134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colonnes superflues table par table et fusion en un seul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r>
              <a:rPr lang="fr-FR" dirty="0"/>
              <a:t>	118982 X 22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FFFF00"/>
                </a:solidFill>
              </a:rPr>
              <a:t>Attention à la table </a:t>
            </a:r>
            <a:r>
              <a:rPr lang="fr-FR" dirty="0" err="1">
                <a:solidFill>
                  <a:srgbClr val="FFFF00"/>
                </a:solidFill>
              </a:rPr>
              <a:t>df_geo</a:t>
            </a:r>
            <a:r>
              <a:rPr lang="fr-FR" dirty="0">
                <a:solidFill>
                  <a:srgbClr val="FFFF00"/>
                </a:solidFill>
              </a:rPr>
              <a:t> code postaux en doubles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r>
              <a:rPr lang="fr-FR" dirty="0"/>
              <a:t>Suppression des données de 2016 par manque de données sur certains mois</a:t>
            </a:r>
          </a:p>
          <a:p>
            <a:endParaRPr lang="fr-FR" dirty="0"/>
          </a:p>
          <a:p>
            <a:r>
              <a:rPr lang="fr-FR" dirty="0"/>
              <a:t>Limitation aux commandes avec le statut « </a:t>
            </a:r>
            <a:r>
              <a:rPr lang="fr-FR" dirty="0" err="1"/>
              <a:t>delivered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Suppression de 2 </a:t>
            </a:r>
            <a:r>
              <a:rPr lang="fr-FR" dirty="0" err="1"/>
              <a:t>outliers</a:t>
            </a:r>
            <a:r>
              <a:rPr lang="fr-FR" dirty="0"/>
              <a:t> par rapport au niveau des dépenses et de la fréquence d’achat 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595205E-3850-432A-828F-4614667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CC6DB-0A90-48F5-8BF0-642880DC48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 err="1"/>
              <a:t>Methode</a:t>
            </a:r>
            <a:r>
              <a:rPr lang="fr-FR" dirty="0"/>
              <a:t> RFM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8F443A-744E-4AE4-8C3E-6A175FD910B5}"/>
              </a:ext>
            </a:extLst>
          </p:cNvPr>
          <p:cNvSpPr txBox="1"/>
          <p:nvPr/>
        </p:nvSpPr>
        <p:spPr>
          <a:xfrm>
            <a:off x="773723" y="1173163"/>
            <a:ext cx="8298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de segmentation la plus connue : </a:t>
            </a:r>
            <a:r>
              <a:rPr lang="fr-FR" dirty="0" err="1"/>
              <a:t>Recent</a:t>
            </a:r>
            <a:r>
              <a:rPr lang="fr-FR" dirty="0"/>
              <a:t> Frequency Mount</a:t>
            </a:r>
          </a:p>
          <a:p>
            <a:endParaRPr lang="fr-FR" dirty="0"/>
          </a:p>
          <a:p>
            <a:r>
              <a:rPr lang="fr-FR" u="sng" dirty="0" err="1"/>
              <a:t>Recent</a:t>
            </a:r>
            <a:r>
              <a:rPr lang="fr-FR" u="sng" dirty="0"/>
              <a:t> :</a:t>
            </a:r>
            <a:r>
              <a:rPr lang="fr-FR" dirty="0"/>
              <a:t> Nombre de jour entre le dernier achat du client et la dernière date du </a:t>
            </a:r>
            <a:r>
              <a:rPr lang="fr-FR" dirty="0" err="1"/>
              <a:t>dataframe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Frequency :</a:t>
            </a:r>
            <a:r>
              <a:rPr lang="fr-FR" dirty="0"/>
              <a:t> le nombre de commande passée durant la période</a:t>
            </a:r>
          </a:p>
          <a:p>
            <a:endParaRPr lang="fr-FR" dirty="0"/>
          </a:p>
          <a:p>
            <a:r>
              <a:rPr lang="fr-FR" u="sng" dirty="0"/>
              <a:t>Mount :</a:t>
            </a:r>
            <a:r>
              <a:rPr lang="fr-FR" dirty="0"/>
              <a:t> Montant total d’achat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890474C-7425-49B2-8AB6-0FCA36A4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E4ABA-C9C4-46E2-A336-C7ED500C55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Process clustering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69994A-9776-4B65-9C61-76D058577D72}"/>
              </a:ext>
            </a:extLst>
          </p:cNvPr>
          <p:cNvSpPr txBox="1"/>
          <p:nvPr/>
        </p:nvSpPr>
        <p:spPr>
          <a:xfrm>
            <a:off x="1117600" y="1173163"/>
            <a:ext cx="72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segmenter les clients nous allons utiliser une méthode de clustering :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2502DF-26ED-456A-BF8D-67F98CE28B67}"/>
              </a:ext>
            </a:extLst>
          </p:cNvPr>
          <p:cNvSpPr/>
          <p:nvPr/>
        </p:nvSpPr>
        <p:spPr>
          <a:xfrm>
            <a:off x="1117600" y="2297723"/>
            <a:ext cx="1469292" cy="92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70D9D-362B-43DB-BD08-713443432E1F}"/>
              </a:ext>
            </a:extLst>
          </p:cNvPr>
          <p:cNvSpPr/>
          <p:nvPr/>
        </p:nvSpPr>
        <p:spPr>
          <a:xfrm>
            <a:off x="3676588" y="1930400"/>
            <a:ext cx="1719385" cy="160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Standardisation et/ou transformation données catégorielles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3AB78-FF47-494C-9B6D-BE463AAA7AD8}"/>
              </a:ext>
            </a:extLst>
          </p:cNvPr>
          <p:cNvSpPr/>
          <p:nvPr/>
        </p:nvSpPr>
        <p:spPr>
          <a:xfrm>
            <a:off x="6822830" y="2297723"/>
            <a:ext cx="1719385" cy="9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 du coude et/ou score silhouette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F0E416-7F76-4C37-B544-1182A91E20B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86892" y="2731477"/>
            <a:ext cx="1089696" cy="264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AC62CE-803B-4E6F-88DB-8BD71CB7BA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395973" y="2731477"/>
            <a:ext cx="1426857" cy="264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B5A11-4AA8-4356-8993-3E3820863F4B}"/>
              </a:ext>
            </a:extLst>
          </p:cNvPr>
          <p:cNvSpPr/>
          <p:nvPr/>
        </p:nvSpPr>
        <p:spPr>
          <a:xfrm>
            <a:off x="1117601" y="4200104"/>
            <a:ext cx="1469292" cy="9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Détermination nombre de cluster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2287996-1CA7-42B3-8DED-08465A9ACC7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4276448" y="794028"/>
            <a:ext cx="981875" cy="583027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4C075-4524-44B5-B9AB-922434775A5B}"/>
              </a:ext>
            </a:extLst>
          </p:cNvPr>
          <p:cNvSpPr/>
          <p:nvPr/>
        </p:nvSpPr>
        <p:spPr>
          <a:xfrm>
            <a:off x="3801634" y="4200103"/>
            <a:ext cx="1469292" cy="9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Kmeans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5E3A658-721C-45D9-A58A-C4FD13F4E4D0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2586893" y="4660355"/>
            <a:ext cx="12147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8B773-CA9F-483B-9C89-80DE86BE032C}"/>
              </a:ext>
            </a:extLst>
          </p:cNvPr>
          <p:cNvSpPr/>
          <p:nvPr/>
        </p:nvSpPr>
        <p:spPr>
          <a:xfrm>
            <a:off x="6822830" y="4019306"/>
            <a:ext cx="1719385" cy="127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Kmeans</a:t>
            </a:r>
            <a:r>
              <a:rPr lang="fr-FR" dirty="0"/>
              <a:t> via représentation des centroïdes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AACAA5-3D01-4C8D-977B-07E0CAE4776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5270926" y="4655161"/>
            <a:ext cx="1551904" cy="5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8A0C766A-4C65-4DD9-8BAA-7D2F4EB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927F-73DC-4A08-AA6A-8DD84E1B1D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TSNE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533DF2-AF93-4C7C-980A-0A118A4E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9" y="1424730"/>
            <a:ext cx="6427086" cy="359274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9C0388-7DCB-461A-AF51-38041F9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7410F7-6D48-4776-BBAF-3A6D563C7799}"/>
              </a:ext>
            </a:extLst>
          </p:cNvPr>
          <p:cNvSpPr txBox="1"/>
          <p:nvPr/>
        </p:nvSpPr>
        <p:spPr>
          <a:xfrm>
            <a:off x="7557477" y="1625600"/>
            <a:ext cx="2063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clusters choisis</a:t>
            </a:r>
          </a:p>
          <a:p>
            <a:endParaRPr lang="fr-FR" dirty="0"/>
          </a:p>
          <a:p>
            <a:r>
              <a:rPr lang="fr-FR" dirty="0"/>
              <a:t>Certains </a:t>
            </a:r>
            <a:r>
              <a:rPr lang="fr-FR" dirty="0" err="1"/>
              <a:t>clusteurs</a:t>
            </a:r>
            <a:r>
              <a:rPr lang="fr-FR" dirty="0"/>
              <a:t> se définissent bien, mais on remarque une difficulté pour le TSNE a lui-même découper les données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0138C-3FB4-43BD-858A-6F0A96C9E6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algn="ctr" rtl="0"/>
            <a:r>
              <a:rPr lang="fr-FR" dirty="0"/>
              <a:t>Centroïdes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73CFF5-9D9F-4613-AFD9-C0C4387E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" y="1023815"/>
            <a:ext cx="4165569" cy="4282831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94C464-62D4-4FB3-957B-AB68D55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44305A-8527-46D7-ADA4-7A486437530D}" type="slidenum">
              <a:rPr lang="fr-FR" smtClean="0"/>
              <a:t>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19927C-9BEA-4EBE-B993-CB813309297C}"/>
              </a:ext>
            </a:extLst>
          </p:cNvPr>
          <p:cNvSpPr txBox="1"/>
          <p:nvPr/>
        </p:nvSpPr>
        <p:spPr>
          <a:xfrm>
            <a:off x="5525477" y="1242646"/>
            <a:ext cx="37123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 0 : Nouveaux clients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Group 1 : Clients anciens n’achetant plus</a:t>
            </a:r>
          </a:p>
          <a:p>
            <a:endParaRPr lang="fr-FR" dirty="0"/>
          </a:p>
          <a:p>
            <a:r>
              <a:rPr lang="fr-FR" dirty="0"/>
              <a:t>Group 2 : Clients fréquents avec un pouvoir d’achat intermédiaire</a:t>
            </a:r>
          </a:p>
          <a:p>
            <a:endParaRPr lang="fr-FR" dirty="0"/>
          </a:p>
          <a:p>
            <a:r>
              <a:rPr lang="fr-FR" dirty="0"/>
              <a:t>Group 3 : Clients peu fréquents avec un pouvoir d’achat faible</a:t>
            </a:r>
          </a:p>
          <a:p>
            <a:endParaRPr lang="fr-FR" dirty="0"/>
          </a:p>
          <a:p>
            <a:r>
              <a:rPr lang="fr-FR" dirty="0"/>
              <a:t>Group 4 : Clients fréquents avec un fort pouvoir d’achat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1893</TotalTime>
  <Words>540</Words>
  <Application>Microsoft Office PowerPoint</Application>
  <PresentationFormat>Grand écran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Liberation Sans</vt:lpstr>
      <vt:lpstr>Liberation Serif</vt:lpstr>
      <vt:lpstr>Tw Cen MT</vt:lpstr>
      <vt:lpstr>Circuit</vt:lpstr>
      <vt:lpstr>Projet 5 : Segmentez des clients d'un site e-commerce</vt:lpstr>
      <vt:lpstr>Sommaire</vt:lpstr>
      <vt:lpstr>Contexte</vt:lpstr>
      <vt:lpstr>Donnees</vt:lpstr>
      <vt:lpstr>Nettoyage</vt:lpstr>
      <vt:lpstr>Methode RFM</vt:lpstr>
      <vt:lpstr>Process clustering</vt:lpstr>
      <vt:lpstr>TSNE</vt:lpstr>
      <vt:lpstr>Centroïdes</vt:lpstr>
      <vt:lpstr>Selections des variables</vt:lpstr>
      <vt:lpstr>TSNE</vt:lpstr>
      <vt:lpstr>Résultats segmentation</vt:lpstr>
      <vt:lpstr>Evaluation de la stabilité dans le temps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Segmentez des clients d'un site e-commerce</dc:title>
  <dc:creator>Mathieu Daulard</dc:creator>
  <cp:lastModifiedBy>Mathieu Daulard</cp:lastModifiedBy>
  <cp:revision>29</cp:revision>
  <dcterms:created xsi:type="dcterms:W3CDTF">2021-12-24T09:03:50Z</dcterms:created>
  <dcterms:modified xsi:type="dcterms:W3CDTF">2021-12-29T18:03:29Z</dcterms:modified>
</cp:coreProperties>
</file>