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Cliquez pour déplacer la diapo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AD8E282-7155-4875-9A33-7B7318695597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9BDF6BB-3202-41D1-8290-7DB576E96089}" type="slidenum">
              <a:rPr lang="fr-FR" sz="1400" b="0" strike="noStrike" spc="-1">
                <a:latin typeface="Times New Roman"/>
                <a:ea typeface="DejaVu Sans"/>
              </a:rPr>
              <a:t>1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5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C1BC8B4-B7B3-4447-931F-513DEA7AE0A4}" type="slidenum">
              <a:rPr lang="fr-FR" sz="1400" b="0" strike="noStrike" spc="-1">
                <a:latin typeface="Times New Roman"/>
                <a:ea typeface="DejaVu Sans"/>
              </a:rPr>
              <a:t>10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7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6F97253-387B-4DD2-859A-4E62A2DC952C}" type="slidenum">
              <a:rPr lang="fr-FR" sz="1400" b="0" strike="noStrike" spc="-1">
                <a:latin typeface="Times New Roman"/>
                <a:ea typeface="DejaVu Sans"/>
              </a:rPr>
              <a:t>11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8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321BA47-7286-4701-B1BD-5BD4183BD5AC}" type="slidenum">
              <a:rPr lang="fr-FR" sz="1400" b="0" strike="noStrike" spc="-1">
                <a:latin typeface="Times New Roman"/>
                <a:ea typeface="DejaVu Sans"/>
              </a:rPr>
              <a:t>12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8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A2F69BA-A39E-42F7-BBDA-7682F04BAFC3}" type="slidenum">
              <a:rPr lang="fr-FR" sz="1400" b="0" strike="noStrike" spc="-1">
                <a:latin typeface="Times New Roman"/>
                <a:ea typeface="DejaVu Sans"/>
              </a:rPr>
              <a:t>13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8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8B28ABD-6EED-42E5-B991-6181503EB32E}" type="slidenum">
              <a:rPr lang="fr-FR" sz="1400" b="0" strike="noStrike" spc="-1">
                <a:latin typeface="Times New Roman"/>
                <a:ea typeface="DejaVu Sans"/>
              </a:rPr>
              <a:t>14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9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C87DEAF-8AF1-4F99-AAE7-96B14F045D62}" type="slidenum">
              <a:rPr lang="fr-FR" sz="1400" b="0" strike="noStrike" spc="-1">
                <a:latin typeface="Times New Roman"/>
                <a:ea typeface="DejaVu Sans"/>
              </a:rPr>
              <a:t>2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5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60AF55E-1F93-4E29-B540-DB5822A418FB}" type="slidenum">
              <a:rPr lang="fr-FR" sz="1400" b="0" strike="noStrike" spc="-1">
                <a:latin typeface="Times New Roman"/>
                <a:ea typeface="DejaVu Sans"/>
              </a:rPr>
              <a:t>3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5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DAAF760-E643-4FBC-8290-88249E915F0B}" type="slidenum">
              <a:rPr lang="fr-FR" sz="1400" b="0" strike="noStrike" spc="-1">
                <a:latin typeface="Times New Roman"/>
                <a:ea typeface="DejaVu Sans"/>
              </a:rPr>
              <a:t>4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6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A4C81C6-CA98-4857-8EBA-D92B402E0114}" type="slidenum">
              <a:rPr lang="fr-FR" sz="1400" b="0" strike="noStrike" spc="-1">
                <a:latin typeface="Times New Roman"/>
                <a:ea typeface="DejaVu Sans"/>
              </a:rPr>
              <a:t>5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6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22529A58-D037-40EC-8597-1DAAB94C2DA9}" type="slidenum">
              <a:rPr lang="fr-FR" sz="1400" b="0" strike="noStrike" spc="-1">
                <a:latin typeface="Times New Roman"/>
                <a:ea typeface="DejaVu Sans"/>
              </a:rPr>
              <a:t>6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6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2A4789C9-8CFD-4B88-BACC-81E7C3B1D796}" type="slidenum">
              <a:rPr lang="fr-FR" sz="1400" b="0" strike="noStrike" spc="-1">
                <a:latin typeface="Times New Roman"/>
                <a:ea typeface="DejaVu Sans"/>
              </a:rPr>
              <a:t>7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6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B127CC2-087C-409E-8A9A-411E7A35765B}" type="slidenum">
              <a:rPr lang="fr-FR" sz="1400" b="0" strike="noStrike" spc="-1">
                <a:latin typeface="Times New Roman"/>
                <a:ea typeface="DejaVu Sans"/>
              </a:rPr>
              <a:t>8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9559799-F9A1-4D68-AC24-36F43CC47F11}" type="slidenum">
              <a:rPr lang="fr-FR" sz="1400" b="0" strike="noStrike" spc="-1">
                <a:latin typeface="Times New Roman"/>
                <a:ea typeface="DejaVu Sans"/>
              </a:rPr>
              <a:t>9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7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99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0080360" cy="5670360"/>
          </a:xfrm>
          <a:prstGeom prst="rect">
            <a:avLst/>
          </a:prstGeom>
          <a:ln>
            <a:noFill/>
          </a:ln>
        </p:spPr>
      </p:pic>
      <p:grpSp>
        <p:nvGrpSpPr>
          <p:cNvPr id="47" name="Group 1"/>
          <p:cNvGrpSpPr/>
          <p:nvPr/>
        </p:nvGrpSpPr>
        <p:grpSpPr>
          <a:xfrm>
            <a:off x="-11880" y="0"/>
            <a:ext cx="9966240" cy="5670360"/>
            <a:chOff x="-11880" y="0"/>
            <a:chExt cx="9966240" cy="5670360"/>
          </a:xfrm>
        </p:grpSpPr>
        <p:grpSp>
          <p:nvGrpSpPr>
            <p:cNvPr id="2" name="Group 2"/>
            <p:cNvGrpSpPr/>
            <p:nvPr/>
          </p:nvGrpSpPr>
          <p:grpSpPr>
            <a:xfrm>
              <a:off x="-11880" y="0"/>
              <a:ext cx="1009080" cy="5670360"/>
              <a:chOff x="-11880" y="0"/>
              <a:chExt cx="1009080" cy="567036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94680" y="3960"/>
                <a:ext cx="19440" cy="180324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27720" y="179964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3760" y="3324960"/>
                <a:ext cx="157320" cy="155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165240" y="3960"/>
                <a:ext cx="305640" cy="14972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416160" y="1489680"/>
                <a:ext cx="157320" cy="155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36160" y="3960"/>
                <a:ext cx="305640" cy="11822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451440" y="0"/>
                <a:ext cx="125640" cy="7545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487080" y="117468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487080" y="74700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530280" y="0"/>
                <a:ext cx="348840" cy="4356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843840" y="404280"/>
                <a:ext cx="133560" cy="12168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3600" y="7560"/>
                <a:ext cx="360" cy="360"/>
              </a:xfrm>
              <a:custGeom>
                <a:avLst/>
                <a:gdLst/>
                <a:ahLst/>
                <a:cxn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7920" y="1489680"/>
                <a:ext cx="101880" cy="10476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7920" y="2935080"/>
                <a:ext cx="121680" cy="39744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06200" y="1143360"/>
                <a:ext cx="117720" cy="39348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169200" y="1529280"/>
                <a:ext cx="94320" cy="889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10160" y="3855240"/>
                <a:ext cx="19440" cy="180324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185040" y="4168800"/>
                <a:ext cx="305640" cy="14893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43200" y="370548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1880" y="4653360"/>
                <a:ext cx="70560" cy="10051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435600" y="4024440"/>
                <a:ext cx="157320" cy="155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255960" y="4483800"/>
                <a:ext cx="309240" cy="117828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471240" y="4915800"/>
                <a:ext cx="125640" cy="75456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506520" y="433836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506520" y="4766040"/>
                <a:ext cx="15732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554040" y="5234760"/>
                <a:ext cx="344880" cy="4276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867600" y="5144040"/>
                <a:ext cx="129600" cy="12168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9396720" y="0"/>
              <a:ext cx="557640" cy="5662440"/>
              <a:chOff x="9396720" y="0"/>
              <a:chExt cx="557640" cy="566244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9495360" y="0"/>
                <a:ext cx="344880" cy="4237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9396720" y="392400"/>
                <a:ext cx="12960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9617400" y="1273320"/>
                <a:ext cx="15588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9534600" y="4708440"/>
                <a:ext cx="246240" cy="9540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9734040" y="4590360"/>
                <a:ext cx="129600" cy="128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9682920" y="3960"/>
                <a:ext cx="251640" cy="127692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9621360" y="4024440"/>
                <a:ext cx="155880" cy="155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9459720" y="4172760"/>
                <a:ext cx="254160" cy="148932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9797040" y="5305680"/>
                <a:ext cx="157320" cy="1558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9871920" y="5454000"/>
                <a:ext cx="19440" cy="2084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1" name="PlaceHolder 41"/>
          <p:cNvSpPr>
            <a:spLocks noGrp="1"/>
          </p:cNvSpPr>
          <p:nvPr>
            <p:ph type="dt"/>
          </p:nvPr>
        </p:nvSpPr>
        <p:spPr>
          <a:xfrm>
            <a:off x="6165720" y="48646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2" name="PlaceHolder 42"/>
          <p:cNvSpPr>
            <a:spLocks noGrp="1"/>
          </p:cNvSpPr>
          <p:nvPr>
            <p:ph type="ftr"/>
          </p:nvPr>
        </p:nvSpPr>
        <p:spPr>
          <a:xfrm>
            <a:off x="943920" y="4864680"/>
            <a:ext cx="51584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3" name="PlaceHolder 43"/>
          <p:cNvSpPr>
            <a:spLocks noGrp="1"/>
          </p:cNvSpPr>
          <p:nvPr>
            <p:ph type="sldNum"/>
          </p:nvPr>
        </p:nvSpPr>
        <p:spPr>
          <a:xfrm>
            <a:off x="8496720" y="4864680"/>
            <a:ext cx="63720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E0770C3-20D4-435D-A2DA-0E526790F9ED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‹N°›</a:t>
            </a:fld>
            <a:endParaRPr lang="fr-FR" sz="870" b="0" strike="noStrike" spc="-1">
              <a:latin typeface="Times New Roman"/>
            </a:endParaRPr>
          </a:p>
        </p:txBody>
      </p:sp>
      <p:sp>
        <p:nvSpPr>
          <p:cNvPr id="44" name="PlaceHolder 4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Cliquez pour éditer le format du texte-titre</a:t>
            </a:r>
          </a:p>
        </p:txBody>
      </p:sp>
      <p:sp>
        <p:nvSpPr>
          <p:cNvPr id="45" name="PlaceHolder 4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0" b="0" strike="noStrike" spc="-1">
                <a:solidFill>
                  <a:srgbClr val="FFFFFF"/>
                </a:solidFill>
                <a:latin typeface="Tw Cen MT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90" b="0" strike="noStrike" spc="-1">
                <a:solidFill>
                  <a:srgbClr val="FFFFFF"/>
                </a:solidFill>
                <a:latin typeface="Tw Cen MT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30" b="0" strike="noStrike" spc="-1">
                <a:solidFill>
                  <a:srgbClr val="FFFFFF"/>
                </a:solidFill>
                <a:latin typeface="Tw Cen MT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30" b="0" strike="noStrike" spc="-1">
                <a:solidFill>
                  <a:srgbClr val="FFFFFF"/>
                </a:solidFill>
                <a:latin typeface="Tw Cen MT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36124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3600" b="0" strike="noStrike" cap="all" spc="-1" dirty="0">
                <a:solidFill>
                  <a:srgbClr val="FFFFFF"/>
                </a:solidFill>
                <a:latin typeface="Tw Cen MT"/>
              </a:rPr>
              <a:t>Projet 5 : Segmentez des clients d'un site e-commerce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C880895-72E2-494B-A0D3-E5431FE0FBD1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1</a:t>
            </a:fld>
            <a:endParaRPr lang="fr-FR" sz="87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Segmentation enrichie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11E1B3-4354-40F1-B3C4-48277F1BDE3E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10</a:t>
            </a:fld>
            <a:endParaRPr lang="fr-FR" sz="870" b="0" strike="noStrike" spc="-1">
              <a:latin typeface="Times New Roman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015920" y="1398960"/>
            <a:ext cx="8056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Sélection des variables suivantes :</a:t>
            </a:r>
            <a:endParaRPr lang="fr-FR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Recent</a:t>
            </a:r>
            <a:endParaRPr lang="fr-FR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Review Score moyen</a:t>
            </a:r>
            <a:endParaRPr lang="fr-FR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Dépense total par catégorie de produit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TSNE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41E5F79-9E51-41DA-B525-4C4EF2B25A13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11</a:t>
            </a:fld>
            <a:endParaRPr lang="fr-FR" sz="870" b="0" strike="noStrike" spc="-1">
              <a:latin typeface="Times New Roman"/>
            </a:endParaRPr>
          </a:p>
        </p:txBody>
      </p:sp>
      <p:pic>
        <p:nvPicPr>
          <p:cNvPr id="133" name="Image 8"/>
          <p:cNvPicPr/>
          <p:nvPr/>
        </p:nvPicPr>
        <p:blipFill>
          <a:blip r:embed="rId3"/>
          <a:stretch/>
        </p:blipFill>
        <p:spPr>
          <a:xfrm>
            <a:off x="749880" y="1267920"/>
            <a:ext cx="6101640" cy="350172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7557480" y="1625760"/>
            <a:ext cx="2062800" cy="33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6 clusters choisis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Les résultats semblent un peu meilleurs que sur la méthode RFM, mais le TSNE a toujours des difficultés à segmenter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19404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Résultats segmentation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F958AC1-DBF8-471A-9681-4F8B761C7ED0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12</a:t>
            </a:fld>
            <a:endParaRPr lang="fr-FR" sz="870" b="0" strike="noStrike" spc="-1">
              <a:latin typeface="Times New Roman"/>
            </a:endParaRPr>
          </a:p>
        </p:txBody>
      </p:sp>
      <p:pic>
        <p:nvPicPr>
          <p:cNvPr id="137" name="Image 8"/>
          <p:cNvPicPr/>
          <p:nvPr/>
        </p:nvPicPr>
        <p:blipFill>
          <a:blip r:embed="rId3"/>
          <a:stretch/>
        </p:blipFill>
        <p:spPr>
          <a:xfrm>
            <a:off x="689400" y="1183680"/>
            <a:ext cx="3546360" cy="41270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1188720" y="906480"/>
            <a:ext cx="25473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Tw Cen MT"/>
              </a:rPr>
              <a:t>Echantillon 4 clusters sur les 6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5643360" y="1348560"/>
            <a:ext cx="2814480" cy="50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Group 0 : Base d’anciens clients tournés vers les loisirs satisfaits de leurs achat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Group 1 : Base d’anciens clients peu satisfaits tournés vers les loisirs, l’ameublement et le bricolage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Group 3 : Base de clients actuels tournés vers l’alimentation et très satisfaits de leurs achats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74520"/>
            <a:ext cx="9072360" cy="124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Evaluation de la stabilité dans le temps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6B77F69-0918-475E-A331-93509E7B43C9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13</a:t>
            </a:fld>
            <a:endParaRPr lang="fr-FR" sz="870" b="0" strike="noStrike" spc="-1">
              <a:latin typeface="Times New Roman"/>
            </a:endParaRPr>
          </a:p>
        </p:txBody>
      </p:sp>
      <p:grpSp>
        <p:nvGrpSpPr>
          <p:cNvPr id="142" name="Group 3"/>
          <p:cNvGrpSpPr/>
          <p:nvPr/>
        </p:nvGrpSpPr>
        <p:grpSpPr>
          <a:xfrm>
            <a:off x="938520" y="1240920"/>
            <a:ext cx="3273480" cy="3470760"/>
            <a:chOff x="938520" y="1240920"/>
            <a:chExt cx="3273480" cy="3470760"/>
          </a:xfrm>
        </p:grpSpPr>
        <p:pic>
          <p:nvPicPr>
            <p:cNvPr id="143" name="Image 8"/>
            <p:cNvPicPr/>
            <p:nvPr/>
          </p:nvPicPr>
          <p:blipFill>
            <a:blip r:embed="rId3"/>
            <a:stretch/>
          </p:blipFill>
          <p:spPr>
            <a:xfrm>
              <a:off x="938520" y="1502640"/>
              <a:ext cx="3273480" cy="3209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4" name="CustomShape 4"/>
            <p:cNvSpPr/>
            <p:nvPr/>
          </p:nvSpPr>
          <p:spPr>
            <a:xfrm>
              <a:off x="1278000" y="1240920"/>
              <a:ext cx="2594520" cy="42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>
                  <a:solidFill>
                    <a:srgbClr val="FFFFFF"/>
                  </a:solidFill>
                  <a:latin typeface="Tw Cen MT"/>
                </a:rPr>
                <a:t>Evaluation de la stabilité sur 6 mois</a:t>
              </a:r>
              <a:endParaRPr lang="fr-FR" sz="1100" b="0" strike="noStrike" spc="-1">
                <a:latin typeface="Arial"/>
              </a:endParaRPr>
            </a:p>
          </p:txBody>
        </p:sp>
      </p:grpSp>
      <p:pic>
        <p:nvPicPr>
          <p:cNvPr id="145" name="Image 12"/>
          <p:cNvPicPr/>
          <p:nvPr/>
        </p:nvPicPr>
        <p:blipFill>
          <a:blip r:embed="rId4"/>
          <a:stretch/>
        </p:blipFill>
        <p:spPr>
          <a:xfrm>
            <a:off x="5040360" y="1502640"/>
            <a:ext cx="3009240" cy="2156040"/>
          </a:xfrm>
          <a:prstGeom prst="rect">
            <a:avLst/>
          </a:prstGeom>
          <a:ln>
            <a:noFill/>
          </a:ln>
        </p:spPr>
      </p:pic>
      <p:sp>
        <p:nvSpPr>
          <p:cNvPr id="146" name="CustomShape 5"/>
          <p:cNvSpPr/>
          <p:nvPr/>
        </p:nvSpPr>
        <p:spPr>
          <a:xfrm>
            <a:off x="5040360" y="3834720"/>
            <a:ext cx="360324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Scores faibles au bout de 6 mois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Au bout d’un an il reste trop peu de clients initiaux pour continuer à évaluer le modèle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Conclusion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819CF55-88CC-415B-A09C-E9AC37030939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14</a:t>
            </a:fld>
            <a:endParaRPr lang="fr-FR" sz="870" b="0" strike="noStrike" spc="-1"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792000" y="1512000"/>
            <a:ext cx="7848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D’autres modèles à tester RFM classique, DBSCAN, …</a:t>
            </a:r>
          </a:p>
          <a:p>
            <a:endParaRPr lang="fr-FR" sz="1800" b="0" strike="noStrike" spc="-1">
              <a:latin typeface="Arial"/>
            </a:endParaRPr>
          </a:p>
          <a:p>
            <a:endParaRPr lang="fr-FR" sz="1800" b="0" strike="noStrike" spc="-1">
              <a:latin typeface="Arial"/>
            </a:endParaRPr>
          </a:p>
          <a:p>
            <a:r>
              <a:rPr lang="fr-FR" sz="1800" b="0" strike="noStrike" spc="-1">
                <a:latin typeface="Arial"/>
              </a:rPr>
              <a:t>Hierarchical clustering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Sommaire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67D1BF7-EB63-4C46-93EE-0AA8CA751B7B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2</a:t>
            </a:fld>
            <a:endParaRPr lang="fr-FR" sz="870" b="0" strike="noStrike" spc="-1">
              <a:latin typeface="Times New Roman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851760" y="1173240"/>
            <a:ext cx="8282160" cy="424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FFFFFF"/>
                </a:solidFill>
                <a:latin typeface="Tw Cen MT"/>
              </a:rPr>
              <a:t>Contexte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FFFFFF"/>
                </a:solidFill>
                <a:latin typeface="Tw Cen MT"/>
              </a:rPr>
              <a:t>Données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FFFFFF"/>
                </a:solidFill>
                <a:latin typeface="Tw Cen MT"/>
              </a:rPr>
              <a:t>Nettoyage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FFFFFF"/>
                </a:solidFill>
                <a:latin typeface="Tw Cen MT"/>
              </a:rPr>
              <a:t>Methode RFM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FFFFFF"/>
                </a:solidFill>
                <a:latin typeface="Tw Cen MT"/>
              </a:rPr>
              <a:t>Process clustering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FFFFFF"/>
                </a:solidFill>
                <a:latin typeface="Tw Cen MT"/>
              </a:rPr>
              <a:t>Segmentation des clients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FFFFFF"/>
                </a:solidFill>
                <a:latin typeface="Tw Cen MT"/>
              </a:rPr>
              <a:t>Evaluation de la stabilité dans le temps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600" b="0" strike="noStrike" spc="-1">
                <a:solidFill>
                  <a:srgbClr val="FFFFFF"/>
                </a:solidFill>
                <a:latin typeface="Tw Cen MT"/>
              </a:rPr>
              <a:t>Conclusion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Contexte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32520" y="1542600"/>
            <a:ext cx="8815320" cy="31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Olist souhaite que vous fournissiez à ses équipes d'e-commerce une segmentation des clients qu’elles pourront utiliser au quotidien pour leurs campagnes de communication.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Votre objectif est de comprendre les différents types d’utilisateurs grâce à leur comportement et à leurs données personnelles.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Vous devrez fournir à l’équipe marketing une description actionable de votre segmentation et de sa logique sous-jacente pour une utilisation optimale, ainsi qu’une proposition de contrat de maintenance basée sur une analyse de la stabilité des segments au cours du temps.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F029AEC-FBBC-4998-993B-A63E8A2366A3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3</a:t>
            </a:fld>
            <a:endParaRPr lang="fr-FR" sz="87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Donnees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97" name="Image 6"/>
          <p:cNvPicPr/>
          <p:nvPr/>
        </p:nvPicPr>
        <p:blipFill>
          <a:blip r:embed="rId3"/>
          <a:stretch/>
        </p:blipFill>
        <p:spPr>
          <a:xfrm>
            <a:off x="289080" y="1488240"/>
            <a:ext cx="9501840" cy="22093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1250640" y="4350240"/>
            <a:ext cx="74790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Suppression de la table df_seller, aucune information nécessaire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DACB9AA-BC51-4566-B425-E7F5F95DB6F2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4</a:t>
            </a:fld>
            <a:endParaRPr lang="fr-FR" sz="87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Nettoyage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37800" y="1445760"/>
            <a:ext cx="8134200" cy="39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Suppression des colonnes superflues table par table et fusion en un seul dataset :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	118982 X 22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	</a:t>
            </a:r>
            <a:r>
              <a:rPr lang="fr-FR" sz="1800" b="0" strike="noStrike" spc="-1">
                <a:solidFill>
                  <a:srgbClr val="FFFF00"/>
                </a:solidFill>
                <a:latin typeface="Tw Cen MT"/>
              </a:rPr>
              <a:t>Attention à la table df_geo code postaux en doubles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Suppression des données de 2016 par manque de données sur certains mois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Limitation aux commandes avec le statut « delivered »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Suppression de 2 outliers par rapport au niveau des dépenses et de la fréquence d’achat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F513E13-81E6-496A-AAC5-D9B7AD905E68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5</a:t>
            </a:fld>
            <a:endParaRPr lang="fr-FR" sz="87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Process clustering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117440" y="1173240"/>
            <a:ext cx="7252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Pour segmenter les clients nous allons utiliser une méthode de clustering :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117440" y="2297880"/>
            <a:ext cx="1468800" cy="920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Data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3676680" y="1930320"/>
            <a:ext cx="1719000" cy="1601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Standardisation et/ou transformation données catégorielles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6822720" y="2297880"/>
            <a:ext cx="171900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Méthode du coude et/ou score silhouette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 flipV="1">
            <a:off x="2586960" y="2730240"/>
            <a:ext cx="1089360" cy="2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5396040" y="2731320"/>
            <a:ext cx="1426320" cy="2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8"/>
          <p:cNvSpPr/>
          <p:nvPr/>
        </p:nvSpPr>
        <p:spPr>
          <a:xfrm>
            <a:off x="1117440" y="4200120"/>
            <a:ext cx="146880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Détermination nombre de cluster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 rot="5400000">
            <a:off x="4276800" y="793800"/>
            <a:ext cx="981360" cy="5829840"/>
          </a:xfrm>
          <a:prstGeom prst="bentConnector3">
            <a:avLst>
              <a:gd name="adj1" fmla="val 50000"/>
            </a:avLst>
          </a:prstGeom>
          <a:noFill/>
          <a:ln w="7632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0"/>
          <p:cNvSpPr/>
          <p:nvPr/>
        </p:nvSpPr>
        <p:spPr>
          <a:xfrm>
            <a:off x="3801600" y="4200120"/>
            <a:ext cx="146880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Clustering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 flipV="1">
            <a:off x="2586960" y="4659120"/>
            <a:ext cx="1214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2"/>
          <p:cNvSpPr/>
          <p:nvPr/>
        </p:nvSpPr>
        <p:spPr>
          <a:xfrm>
            <a:off x="6822720" y="4019400"/>
            <a:ext cx="1719000" cy="1271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Evaluation du modèle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 flipV="1">
            <a:off x="5270760" y="4654080"/>
            <a:ext cx="1551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Shape 14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67D4C41-0586-4AE0-A0BC-FFFDDC3E3CC1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6</a:t>
            </a:fld>
            <a:endParaRPr lang="fr-FR" sz="87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Methode RFM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73640" y="1173240"/>
            <a:ext cx="829836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Méthode de segmentation la plus connue : Recent Frequency Mount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u="sng" strike="noStrike" spc="-1">
                <a:solidFill>
                  <a:srgbClr val="FFFFFF"/>
                </a:solidFill>
                <a:uFillTx/>
                <a:latin typeface="Tw Cen MT"/>
              </a:rPr>
              <a:t>Recent :</a:t>
            </a: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 Nombre de jour entre le dernier achat du client et la dernière date du dataframe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u="sng" strike="noStrike" spc="-1">
                <a:solidFill>
                  <a:srgbClr val="FFFFFF"/>
                </a:solidFill>
                <a:uFillTx/>
                <a:latin typeface="Tw Cen MT"/>
              </a:rPr>
              <a:t>Frequency :</a:t>
            </a: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 le nombre de commande passée durant la période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u="sng" strike="noStrike" spc="-1">
                <a:solidFill>
                  <a:srgbClr val="FFFFFF"/>
                </a:solidFill>
                <a:uFillTx/>
                <a:latin typeface="Tw Cen MT"/>
              </a:rPr>
              <a:t>Mount :</a:t>
            </a: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 Montant total d’achat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3C7DCF9-EA7B-409C-B024-B0B31277FBC3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7</a:t>
            </a:fld>
            <a:endParaRPr lang="fr-FR" sz="87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TSNE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121" name="Image 6"/>
          <p:cNvPicPr/>
          <p:nvPr/>
        </p:nvPicPr>
        <p:blipFill>
          <a:blip r:embed="rId3"/>
          <a:stretch/>
        </p:blipFill>
        <p:spPr>
          <a:xfrm>
            <a:off x="664200" y="1424880"/>
            <a:ext cx="6426720" cy="3592440"/>
          </a:xfrm>
          <a:prstGeom prst="rect">
            <a:avLst/>
          </a:prstGeom>
          <a:ln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6D2FDA-A4CF-4724-AEE9-6C8C8F97BA11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8</a:t>
            </a:fld>
            <a:endParaRPr lang="fr-FR" sz="870" b="0" strike="noStrike" spc="-1">
              <a:latin typeface="Times New Roman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557480" y="1625760"/>
            <a:ext cx="2062800" cy="365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5 clusters choisis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Certains clusteurs se définissent bien, mais on remarque une difficulté pour le TSNE de séparer nettement les clusters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225360"/>
            <a:ext cx="9072360" cy="94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980" b="0" strike="noStrike" cap="all" spc="-1">
                <a:solidFill>
                  <a:srgbClr val="FFFFFF"/>
                </a:solidFill>
                <a:latin typeface="Tw Cen MT"/>
              </a:rPr>
              <a:t>Centroïdes</a:t>
            </a:r>
            <a:endParaRPr lang="en-US" sz="298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125" name="Image 6"/>
          <p:cNvPicPr/>
          <p:nvPr/>
        </p:nvPicPr>
        <p:blipFill>
          <a:blip r:embed="rId3"/>
          <a:stretch/>
        </p:blipFill>
        <p:spPr>
          <a:xfrm>
            <a:off x="520920" y="1023840"/>
            <a:ext cx="4165200" cy="4282560"/>
          </a:xfrm>
          <a:prstGeom prst="rect">
            <a:avLst/>
          </a:prstGeom>
          <a:ln>
            <a:noFill/>
          </a:ln>
        </p:spPr>
      </p:pic>
      <p:sp>
        <p:nvSpPr>
          <p:cNvPr id="126" name="TextShape 2"/>
          <p:cNvSpPr txBox="1"/>
          <p:nvPr/>
        </p:nvSpPr>
        <p:spPr>
          <a:xfrm>
            <a:off x="8496720" y="4864680"/>
            <a:ext cx="63720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40ED5BA-F534-493C-B976-160815D6DDD5}" type="slidenum">
              <a:rPr lang="fr-FR" sz="870" b="0" strike="noStrike" spc="-1">
                <a:solidFill>
                  <a:srgbClr val="FFFFFF"/>
                </a:solidFill>
                <a:latin typeface="Tw Cen MT"/>
              </a:rPr>
              <a:t>9</a:t>
            </a:fld>
            <a:endParaRPr lang="fr-FR" sz="870" b="0" strike="noStrike" spc="-1">
              <a:latin typeface="Times New Roman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525640" y="1242720"/>
            <a:ext cx="3711960" cy="42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Group 0 : Nouveaux clients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Group 1 : Clients anciens n’achetant plus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Group 2 : Clients fréquents avec un pouvoir d’achat intermédiaire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Group 3 : Clients peu fréquents avec un pouvoir d’achat faible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Tw Cen MT"/>
              </a:rPr>
              <a:t>Group 4 : Clients fréquents avec un fort pouvoir d’achat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2658</TotalTime>
  <Words>521</Words>
  <Application>Microsoft Office PowerPoint</Application>
  <PresentationFormat>Personnalisé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Symbol</vt:lpstr>
      <vt:lpstr>Times New Roman</vt:lpstr>
      <vt:lpstr>Tw Cen MT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: Segmentez des clients d'un site e-commerce</dc:title>
  <dc:subject/>
  <dc:creator>Mathieu Daulard</dc:creator>
  <dc:description/>
  <cp:lastModifiedBy>Mathieu Daulard</cp:lastModifiedBy>
  <cp:revision>35</cp:revision>
  <dcterms:created xsi:type="dcterms:W3CDTF">2021-12-24T09:03:50Z</dcterms:created>
  <dcterms:modified xsi:type="dcterms:W3CDTF">2021-12-30T07:00:44Z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