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5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02323CD2-42DC-40A7-A572-3C560E8D4F0F}" type="datetimeFigureOut">
              <a:rPr lang="fr-FR" smtClean="0"/>
              <a:t>15/03/2022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916B4749-248A-450A-8927-A16A1F790F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6524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23CD2-42DC-40A7-A572-3C560E8D4F0F}" type="datetimeFigureOut">
              <a:rPr lang="fr-FR" smtClean="0"/>
              <a:t>15/03/2022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B4749-248A-450A-8927-A16A1F790F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2281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23CD2-42DC-40A7-A572-3C560E8D4F0F}" type="datetimeFigureOut">
              <a:rPr lang="fr-FR" smtClean="0"/>
              <a:t>15/03/2022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B4749-248A-450A-8927-A16A1F790F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71748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23CD2-42DC-40A7-A572-3C560E8D4F0F}" type="datetimeFigureOut">
              <a:rPr lang="fr-FR" smtClean="0"/>
              <a:t>15/03/2022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B4749-248A-450A-8927-A16A1F790F41}" type="slidenum">
              <a:rPr lang="fr-FR" smtClean="0"/>
              <a:t>‹N°›</a:t>
            </a:fld>
            <a:endParaRPr lang="fr-FR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843711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23CD2-42DC-40A7-A572-3C560E8D4F0F}" type="datetimeFigureOut">
              <a:rPr lang="fr-FR" smtClean="0"/>
              <a:t>15/03/2022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B4749-248A-450A-8927-A16A1F790F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52651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23CD2-42DC-40A7-A572-3C560E8D4F0F}" type="datetimeFigureOut">
              <a:rPr lang="fr-FR" smtClean="0"/>
              <a:t>15/03/2022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B4749-248A-450A-8927-A16A1F790F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98633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23CD2-42DC-40A7-A572-3C560E8D4F0F}" type="datetimeFigureOut">
              <a:rPr lang="fr-FR" smtClean="0"/>
              <a:t>15/03/2022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B4749-248A-450A-8927-A16A1F790F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59914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23CD2-42DC-40A7-A572-3C560E8D4F0F}" type="datetimeFigureOut">
              <a:rPr lang="fr-FR" smtClean="0"/>
              <a:t>15/03/2022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B4749-248A-450A-8927-A16A1F790F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83652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23CD2-42DC-40A7-A572-3C560E8D4F0F}" type="datetimeFigureOut">
              <a:rPr lang="fr-FR" smtClean="0"/>
              <a:t>15/03/2022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B4749-248A-450A-8927-A16A1F790F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673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23CD2-42DC-40A7-A572-3C560E8D4F0F}" type="datetimeFigureOut">
              <a:rPr lang="fr-FR" smtClean="0"/>
              <a:t>15/03/2022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B4749-248A-450A-8927-A16A1F790F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8471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23CD2-42DC-40A7-A572-3C560E8D4F0F}" type="datetimeFigureOut">
              <a:rPr lang="fr-FR" smtClean="0"/>
              <a:t>15/03/2022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B4749-248A-450A-8927-A16A1F790F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0656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23CD2-42DC-40A7-A572-3C560E8D4F0F}" type="datetimeFigureOut">
              <a:rPr lang="fr-FR" smtClean="0"/>
              <a:t>15/03/2022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B4749-248A-450A-8927-A16A1F790F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2683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23CD2-42DC-40A7-A572-3C560E8D4F0F}" type="datetimeFigureOut">
              <a:rPr lang="fr-FR" smtClean="0"/>
              <a:t>15/03/2022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B4749-248A-450A-8927-A16A1F790F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6299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23CD2-42DC-40A7-A572-3C560E8D4F0F}" type="datetimeFigureOut">
              <a:rPr lang="fr-FR" smtClean="0"/>
              <a:t>15/03/2022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B4749-248A-450A-8927-A16A1F790F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4549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23CD2-42DC-40A7-A572-3C560E8D4F0F}" type="datetimeFigureOut">
              <a:rPr lang="fr-FR" smtClean="0"/>
              <a:t>15/03/2022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B4749-248A-450A-8927-A16A1F790F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9289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23CD2-42DC-40A7-A572-3C560E8D4F0F}" type="datetimeFigureOut">
              <a:rPr lang="fr-FR" smtClean="0"/>
              <a:t>15/03/2022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B4749-248A-450A-8927-A16A1F790F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3233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23CD2-42DC-40A7-A572-3C560E8D4F0F}" type="datetimeFigureOut">
              <a:rPr lang="fr-FR" smtClean="0"/>
              <a:t>15/03/2022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B4749-248A-450A-8927-A16A1F790F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487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323CD2-42DC-40A7-A572-3C560E8D4F0F}" type="datetimeFigureOut">
              <a:rPr lang="fr-FR" smtClean="0"/>
              <a:t>15/03/2022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6B4749-248A-450A-8927-A16A1F790F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35939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2B754D-D243-45DD-81D5-EE035A7BD7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47446" y="2712706"/>
            <a:ext cx="8791575" cy="1432588"/>
          </a:xfrm>
        </p:spPr>
        <p:txBody>
          <a:bodyPr/>
          <a:lstStyle/>
          <a:p>
            <a:r>
              <a:rPr lang="fr-FR" dirty="0"/>
              <a:t>Projet 7 : implémenter un modèle de </a:t>
            </a:r>
            <a:r>
              <a:rPr lang="fr-FR" dirty="0" err="1"/>
              <a:t>scoring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52910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87CC21-71B3-4EC4-8E04-5ACD7D0DD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Modélisation de la classification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8C9BDF5-E863-4501-A55C-567CE026A6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Classification supervisée, choix du modèle : </a:t>
            </a:r>
            <a:r>
              <a:rPr lang="fr-FR" dirty="0" err="1"/>
              <a:t>LightGBMclassification</a:t>
            </a:r>
            <a:endParaRPr lang="fr-FR" dirty="0"/>
          </a:p>
          <a:p>
            <a:r>
              <a:rPr lang="fr-FR" dirty="0"/>
              <a:t>Score ROC-AUC acceptable dans les 70%, mais le modèle classifie mieux les clients solvables que non solvable</a:t>
            </a:r>
          </a:p>
          <a:p>
            <a:r>
              <a:rPr lang="fr-FR" dirty="0"/>
              <a:t>Contexte bancaire : un client non solvable classifié en solvable est plus coûteux que l’inverse </a:t>
            </a:r>
            <a:r>
              <a:rPr lang="fr-FR" dirty="0">
                <a:sym typeface="Wingdings" panose="05000000000000000000" pitchFamily="2" charset="2"/>
              </a:rPr>
              <a:t></a:t>
            </a:r>
            <a:r>
              <a:rPr lang="fr-FR" dirty="0"/>
              <a:t> besoin de donner un poids plus important à ces clients non solvables</a:t>
            </a:r>
          </a:p>
          <a:p>
            <a:r>
              <a:rPr lang="fr-FR" dirty="0"/>
              <a:t>Création d’une métrique personnalisée</a:t>
            </a:r>
          </a:p>
        </p:txBody>
      </p:sp>
    </p:spTree>
    <p:extLst>
      <p:ext uri="{BB962C8B-B14F-4D97-AF65-F5344CB8AC3E}">
        <p14:creationId xmlns:p14="http://schemas.microsoft.com/office/powerpoint/2010/main" val="42869840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4334E8-21A1-4E5F-A22B-1B666C60D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Définition </a:t>
            </a:r>
            <a:r>
              <a:rPr lang="fr-FR" dirty="0" err="1"/>
              <a:t>d’unE</a:t>
            </a:r>
            <a:r>
              <a:rPr lang="fr-FR" dirty="0"/>
              <a:t> métrique </a:t>
            </a:r>
            <a:r>
              <a:rPr lang="fr-FR" dirty="0" err="1"/>
              <a:t>personnaliséE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6CB6C6D-C551-4EEC-BC8B-347AB9FC3A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4382132"/>
          </a:xfrm>
        </p:spPr>
        <p:txBody>
          <a:bodyPr/>
          <a:lstStyle/>
          <a:p>
            <a:r>
              <a:rPr lang="fr-FR" dirty="0"/>
              <a:t>Avantager le </a:t>
            </a:r>
            <a:r>
              <a:rPr lang="fr-FR" dirty="0" err="1"/>
              <a:t>recall</a:t>
            </a:r>
            <a:r>
              <a:rPr lang="fr-FR" dirty="0"/>
              <a:t> tout en maintenant le niveau de </a:t>
            </a:r>
            <a:r>
              <a:rPr lang="fr-FR" dirty="0" err="1"/>
              <a:t>specificity</a:t>
            </a:r>
            <a:r>
              <a:rPr lang="fr-FR" dirty="0"/>
              <a:t> assez haut</a:t>
            </a:r>
          </a:p>
          <a:p>
            <a:r>
              <a:rPr lang="fr-FR" dirty="0"/>
              <a:t>On rajoute un coefficient de poids qui avantage le niveau du </a:t>
            </a:r>
            <a:r>
              <a:rPr lang="fr-FR" dirty="0" err="1"/>
              <a:t>recall</a:t>
            </a:r>
            <a:endParaRPr lang="fr-FR" dirty="0"/>
          </a:p>
          <a:p>
            <a:r>
              <a:rPr lang="fr-FR" dirty="0"/>
              <a:t>Test via cross-validation pour trouver le poids optimal et le seuil optimal :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Choix du poids 1,4 avec seuil 0,44 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ED8C42F-8DBC-4659-A26B-ED47CEA909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9251" y="4020344"/>
            <a:ext cx="5974080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218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E0A3DD-D057-45B0-AA0F-E4F9E5E97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Optimisation des hyperparamètres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D7770B9-6CE6-47D9-AF85-48FC64E127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LGBM modèle avec beaucoup d’</a:t>
            </a:r>
            <a:r>
              <a:rPr lang="fr-FR" dirty="0" err="1"/>
              <a:t>hyper-paramètres</a:t>
            </a:r>
            <a:endParaRPr lang="fr-FR" dirty="0"/>
          </a:p>
          <a:p>
            <a:r>
              <a:rPr lang="fr-FR" dirty="0"/>
              <a:t>Choix d’utiliser l’optimisation Bayésienne pour définir des zones de recherche :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1512307-D3EA-4AF9-8D84-578F206093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4435" y="3429000"/>
            <a:ext cx="6659951" cy="2919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9234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4BA2161-8477-4422-B4A5-848DDE17E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689715"/>
            <a:ext cx="9905998" cy="1478570"/>
          </a:xfrm>
        </p:spPr>
        <p:txBody>
          <a:bodyPr/>
          <a:lstStyle/>
          <a:p>
            <a:pPr algn="ctr"/>
            <a:r>
              <a:rPr lang="fr-FR" dirty="0"/>
              <a:t>Analyse des résultats</a:t>
            </a:r>
          </a:p>
        </p:txBody>
      </p:sp>
    </p:spTree>
    <p:extLst>
      <p:ext uri="{BB962C8B-B14F-4D97-AF65-F5344CB8AC3E}">
        <p14:creationId xmlns:p14="http://schemas.microsoft.com/office/powerpoint/2010/main" val="11391178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99D74C-4FC6-409E-A923-4B6D47B06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Matrice de confusion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CAA7F79-9BBE-4CFE-B92E-35D1251D7A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4382132"/>
          </a:xfrm>
        </p:spPr>
        <p:txBody>
          <a:bodyPr>
            <a:normAutofit fontScale="92500"/>
          </a:bodyPr>
          <a:lstStyle/>
          <a:p>
            <a:r>
              <a:rPr lang="fr-FR" dirty="0"/>
              <a:t>Analyse de la matrice de confusion pour vérification des résultats :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Le résultat est bien optimisé sur la classe 1 représentant les clients non solvable</a:t>
            </a:r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C558D98-359A-4EC7-B897-FFEC98CB33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8189" y="3209647"/>
            <a:ext cx="2648875" cy="247798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0A186EDF-7E9E-41B7-AC26-CED2F3FA20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3209647"/>
            <a:ext cx="2648874" cy="2505393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A5E51328-9418-4E61-8BA4-81E97F257FE2}"/>
              </a:ext>
            </a:extLst>
          </p:cNvPr>
          <p:cNvSpPr txBox="1"/>
          <p:nvPr/>
        </p:nvSpPr>
        <p:spPr>
          <a:xfrm>
            <a:off x="2633153" y="2840315"/>
            <a:ext cx="1802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Train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2BA450E7-36C8-4E4D-A43D-954DA44EAC0E}"/>
              </a:ext>
            </a:extLst>
          </p:cNvPr>
          <p:cNvSpPr txBox="1"/>
          <p:nvPr/>
        </p:nvSpPr>
        <p:spPr>
          <a:xfrm>
            <a:off x="7131542" y="2823955"/>
            <a:ext cx="1802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Test</a:t>
            </a:r>
          </a:p>
        </p:txBody>
      </p:sp>
    </p:spTree>
    <p:extLst>
      <p:ext uri="{BB962C8B-B14F-4D97-AF65-F5344CB8AC3E}">
        <p14:creationId xmlns:p14="http://schemas.microsoft.com/office/powerpoint/2010/main" val="13441148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D70D5F-D53F-4C59-8436-19940D177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54533"/>
            <a:ext cx="9905998" cy="1478570"/>
          </a:xfrm>
        </p:spPr>
        <p:txBody>
          <a:bodyPr/>
          <a:lstStyle/>
          <a:p>
            <a:pPr algn="ctr"/>
            <a:r>
              <a:rPr lang="fr-FR" dirty="0"/>
              <a:t>Poids des </a:t>
            </a:r>
            <a:r>
              <a:rPr lang="fr-FR" dirty="0" err="1"/>
              <a:t>features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BFAF049-DEAD-4D79-B08B-50E8D41DA7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503761"/>
            <a:ext cx="9905999" cy="5099705"/>
          </a:xfrm>
        </p:spPr>
        <p:txBody>
          <a:bodyPr>
            <a:normAutofit lnSpcReduction="10000"/>
          </a:bodyPr>
          <a:lstStyle/>
          <a:p>
            <a:r>
              <a:rPr lang="fr-FR" dirty="0"/>
              <a:t>Analyse des poids des </a:t>
            </a:r>
            <a:r>
              <a:rPr lang="fr-FR" dirty="0" err="1"/>
              <a:t>features</a:t>
            </a:r>
            <a:r>
              <a:rPr lang="fr-FR" dirty="0"/>
              <a:t> afin de vérifier les autocorrélations et les </a:t>
            </a:r>
            <a:r>
              <a:rPr lang="fr-FR" dirty="0" err="1"/>
              <a:t>features</a:t>
            </a:r>
            <a:r>
              <a:rPr lang="fr-FR" dirty="0"/>
              <a:t> dirigeant le modèle :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NEW_EXT_MEAN et PAYMENT_RATE sont les </a:t>
            </a:r>
            <a:r>
              <a:rPr lang="fr-FR" dirty="0" err="1"/>
              <a:t>features</a:t>
            </a:r>
            <a:r>
              <a:rPr lang="fr-FR" dirty="0"/>
              <a:t> avec le plus de poids</a:t>
            </a:r>
          </a:p>
          <a:p>
            <a:r>
              <a:rPr lang="fr-FR" dirty="0"/>
              <a:t>Une corrélation non trouvée était aussi apparue : NEW_EXT_MEAN avec EXT_1, EXT_2, EXT_3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74A2389-EA40-466E-8C0A-343F328947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3" y="2621130"/>
            <a:ext cx="4197779" cy="2532356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202BE055-E167-427C-B4A1-1C3203A8B4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3212" y="2621130"/>
            <a:ext cx="3566625" cy="2561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9944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9C6AE1-A5FC-43BA-BFE1-30DEAA2B4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429562"/>
            <a:ext cx="9905998" cy="1478570"/>
          </a:xfrm>
        </p:spPr>
        <p:txBody>
          <a:bodyPr/>
          <a:lstStyle/>
          <a:p>
            <a:pPr algn="ctr"/>
            <a:r>
              <a:rPr lang="fr-FR" dirty="0"/>
              <a:t>création du </a:t>
            </a:r>
            <a:r>
              <a:rPr lang="fr-FR" dirty="0" err="1"/>
              <a:t>DashBOARD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898767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01D277-37D2-4AC4-B634-26569B40B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DashBOARD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57E846C-3BCE-4710-8BC3-1AA3984920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1" y="1846555"/>
            <a:ext cx="9905999" cy="4625266"/>
          </a:xfrm>
        </p:spPr>
        <p:txBody>
          <a:bodyPr>
            <a:normAutofit fontScale="92500" lnSpcReduction="20000"/>
          </a:bodyPr>
          <a:lstStyle/>
          <a:p>
            <a:r>
              <a:rPr lang="fr-FR" dirty="0"/>
              <a:t>Exigences :</a:t>
            </a:r>
          </a:p>
          <a:p>
            <a:pPr lvl="1"/>
            <a:r>
              <a:rPr lang="fr-FR" dirty="0"/>
              <a:t>Visualiser le score de façon intelligible pour un néophyte</a:t>
            </a:r>
          </a:p>
          <a:p>
            <a:pPr lvl="1"/>
            <a:r>
              <a:rPr lang="fr-FR" dirty="0"/>
              <a:t>Utiliser un filtre pour afficher les données spécifiques d’un client</a:t>
            </a:r>
          </a:p>
          <a:p>
            <a:pPr lvl="1"/>
            <a:r>
              <a:rPr lang="fr-FR" dirty="0"/>
              <a:t>Permettre de comparer le client aux autres et à un groupe de clients similaires</a:t>
            </a:r>
          </a:p>
          <a:p>
            <a:r>
              <a:rPr lang="fr-FR" dirty="0"/>
              <a:t>Définition des groupes similaires au client :</a:t>
            </a:r>
          </a:p>
          <a:p>
            <a:pPr lvl="1"/>
            <a:r>
              <a:rPr lang="fr-FR" dirty="0"/>
              <a:t>Trouver des clients proche du client choisi : méthode de clustering non supervisée</a:t>
            </a:r>
          </a:p>
          <a:p>
            <a:pPr lvl="1"/>
            <a:r>
              <a:rPr lang="fr-FR" dirty="0"/>
              <a:t>Choix du modèle KNN pour sa simplicité et sa légèreté</a:t>
            </a:r>
          </a:p>
          <a:p>
            <a:pPr lvl="1"/>
            <a:r>
              <a:rPr lang="fr-FR" dirty="0"/>
              <a:t>Différenciation entre les voisins solvables et les non solvables</a:t>
            </a:r>
          </a:p>
          <a:p>
            <a:r>
              <a:rPr lang="fr-FR" dirty="0"/>
              <a:t>Méthode déploiement </a:t>
            </a:r>
            <a:r>
              <a:rPr lang="fr-FR" dirty="0" err="1"/>
              <a:t>dashboard</a:t>
            </a:r>
            <a:r>
              <a:rPr lang="fr-FR" dirty="0"/>
              <a:t> :</a:t>
            </a:r>
          </a:p>
          <a:p>
            <a:pPr lvl="1"/>
            <a:r>
              <a:rPr lang="fr-FR" dirty="0"/>
              <a:t>Utilisation de la librairie </a:t>
            </a:r>
            <a:r>
              <a:rPr lang="fr-FR" dirty="0" err="1"/>
              <a:t>Streamlit</a:t>
            </a:r>
            <a:endParaRPr lang="fr-FR" dirty="0"/>
          </a:p>
          <a:p>
            <a:pPr lvl="1"/>
            <a:r>
              <a:rPr lang="fr-FR" dirty="0"/>
              <a:t>Application de contrôle de version </a:t>
            </a:r>
            <a:r>
              <a:rPr lang="fr-FR" dirty="0" err="1"/>
              <a:t>Github</a:t>
            </a:r>
            <a:endParaRPr lang="fr-FR" dirty="0"/>
          </a:p>
          <a:p>
            <a:pPr lvl="1"/>
            <a:r>
              <a:rPr lang="fr-FR" dirty="0"/>
              <a:t>Déploiement sur serveur </a:t>
            </a:r>
            <a:r>
              <a:rPr lang="fr-FR" dirty="0" err="1"/>
              <a:t>Heroku</a:t>
            </a:r>
            <a:r>
              <a:rPr lang="fr-FR" dirty="0"/>
              <a:t> pour le partage du Dashboard</a:t>
            </a:r>
          </a:p>
          <a:p>
            <a:endParaRPr lang="fr-FR" dirty="0"/>
          </a:p>
          <a:p>
            <a:pPr lvl="1"/>
            <a:endParaRPr lang="fr-FR" dirty="0"/>
          </a:p>
          <a:p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888787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5D10C9-ABBA-441E-97DD-98799C72B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618518"/>
            <a:ext cx="9905998" cy="1478570"/>
          </a:xfrm>
        </p:spPr>
        <p:txBody>
          <a:bodyPr/>
          <a:lstStyle/>
          <a:p>
            <a:pPr algn="ctr"/>
            <a:r>
              <a:rPr lang="fr-FR" dirty="0"/>
              <a:t>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6976ED4-4602-4165-B27C-4D3E7BBFF6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097088"/>
            <a:ext cx="9905999" cy="4365855"/>
          </a:xfrm>
        </p:spPr>
        <p:txBody>
          <a:bodyPr>
            <a:normAutofit fontScale="70000" lnSpcReduction="20000"/>
          </a:bodyPr>
          <a:lstStyle/>
          <a:p>
            <a:r>
              <a:rPr lang="fr-FR" sz="1800" b="0" i="0" dirty="0">
                <a:effectLst/>
                <a:latin typeface="Tw Cen MT" panose="020B0602020104020603" pitchFamily="34" charset="0"/>
              </a:rPr>
              <a:t>Partie traitement :</a:t>
            </a:r>
            <a:endParaRPr lang="fr-FR" sz="1800" dirty="0">
              <a:latin typeface="Arial" panose="020B0604020202020204" pitchFamily="34" charset="0"/>
            </a:endParaRPr>
          </a:p>
          <a:p>
            <a:pPr lvl="1"/>
            <a:r>
              <a:rPr lang="fr-FR" sz="1800" b="0" i="0" dirty="0">
                <a:effectLst/>
                <a:latin typeface="Tw Cen MT" panose="020B0602020104020603" pitchFamily="34" charset="0"/>
              </a:rPr>
              <a:t>Utilisation d’un kernel pour la partie </a:t>
            </a:r>
            <a:r>
              <a:rPr lang="fr-FR" sz="1800" b="0" i="0" dirty="0" err="1">
                <a:effectLst/>
                <a:latin typeface="Tw Cen MT" panose="020B0602020104020603" pitchFamily="34" charset="0"/>
              </a:rPr>
              <a:t>préprocessing</a:t>
            </a:r>
            <a:endParaRPr lang="fr-FR" sz="1800" b="0" i="0" dirty="0">
              <a:effectLst/>
              <a:latin typeface="Arial" panose="020B0604020202020204" pitchFamily="34" charset="0"/>
            </a:endParaRPr>
          </a:p>
          <a:p>
            <a:pPr lvl="1"/>
            <a:r>
              <a:rPr lang="fr-FR" sz="1800" b="0" i="0" dirty="0">
                <a:effectLst/>
                <a:latin typeface="Tw Cen MT" panose="020B0602020104020603" pitchFamily="34" charset="0"/>
              </a:rPr>
              <a:t>Filtre des </a:t>
            </a:r>
            <a:r>
              <a:rPr lang="fr-FR" sz="1800" b="0" i="0" dirty="0" err="1">
                <a:effectLst/>
                <a:latin typeface="Tw Cen MT" panose="020B0602020104020603" pitchFamily="34" charset="0"/>
              </a:rPr>
              <a:t>features</a:t>
            </a:r>
            <a:r>
              <a:rPr lang="fr-FR" sz="1800" b="0" i="0" dirty="0">
                <a:effectLst/>
                <a:latin typeface="Tw Cen MT" panose="020B0602020104020603" pitchFamily="34" charset="0"/>
              </a:rPr>
              <a:t> fortement corrélés afin de diminuer la volumétrie en colonne sans impacter les performances du modèle</a:t>
            </a:r>
            <a:endParaRPr lang="fr-FR" sz="1800" b="0" i="0" dirty="0">
              <a:effectLst/>
              <a:latin typeface="Arial" panose="020B0604020202020204" pitchFamily="34" charset="0"/>
            </a:endParaRPr>
          </a:p>
          <a:p>
            <a:pPr lvl="1"/>
            <a:r>
              <a:rPr lang="fr-FR" sz="1800" b="0" i="0" dirty="0">
                <a:effectLst/>
                <a:latin typeface="Tw Cen MT" panose="020B0602020104020603" pitchFamily="34" charset="0"/>
              </a:rPr>
              <a:t>Utilisation de la méthode </a:t>
            </a:r>
            <a:r>
              <a:rPr lang="fr-FR" sz="1800" b="0" i="0" dirty="0" err="1">
                <a:effectLst/>
                <a:latin typeface="Tw Cen MT" panose="020B0602020104020603" pitchFamily="34" charset="0"/>
              </a:rPr>
              <a:t>undersampling</a:t>
            </a:r>
            <a:r>
              <a:rPr lang="fr-FR" sz="1800" b="0" i="0" dirty="0">
                <a:effectLst/>
                <a:latin typeface="Tw Cen MT" panose="020B0602020104020603" pitchFamily="34" charset="0"/>
              </a:rPr>
              <a:t> pour palier au non équilibrage des classes</a:t>
            </a:r>
            <a:endParaRPr lang="fr-FR" sz="1800" b="0" i="0" dirty="0">
              <a:effectLst/>
              <a:latin typeface="Arial" panose="020B0604020202020204" pitchFamily="34" charset="0"/>
            </a:endParaRPr>
          </a:p>
          <a:p>
            <a:pPr algn="l"/>
            <a:r>
              <a:rPr lang="fr-FR" sz="1800" b="0" i="0" dirty="0">
                <a:effectLst/>
                <a:latin typeface="Tw Cen MT" panose="020B0602020104020603" pitchFamily="34" charset="0"/>
              </a:rPr>
              <a:t>Partie modélisation :</a:t>
            </a:r>
            <a:endParaRPr lang="fr-FR" sz="1800" b="0" i="0" dirty="0">
              <a:effectLst/>
              <a:latin typeface="Arial" panose="020B0604020202020204" pitchFamily="34" charset="0"/>
            </a:endParaRPr>
          </a:p>
          <a:p>
            <a:pPr lvl="1"/>
            <a:r>
              <a:rPr lang="fr-FR" sz="1800" b="0" i="0" dirty="0">
                <a:effectLst/>
                <a:latin typeface="Tw Cen MT" panose="020B0602020104020603" pitchFamily="34" charset="0"/>
              </a:rPr>
              <a:t>Utilisation du modèle </a:t>
            </a:r>
            <a:r>
              <a:rPr lang="fr-FR" sz="1800" b="0" i="0" dirty="0" err="1">
                <a:effectLst/>
                <a:latin typeface="Tw Cen MT" panose="020B0602020104020603" pitchFamily="34" charset="0"/>
              </a:rPr>
              <a:t>LightGBMclassifier</a:t>
            </a:r>
            <a:r>
              <a:rPr lang="fr-FR" sz="1800" b="0" i="0" dirty="0">
                <a:effectLst/>
                <a:latin typeface="Tw Cen MT" panose="020B0602020104020603" pitchFamily="34" charset="0"/>
              </a:rPr>
              <a:t> optimisé via méthode Bayésienne</a:t>
            </a:r>
            <a:endParaRPr lang="fr-FR" sz="1800" b="0" i="0" dirty="0">
              <a:effectLst/>
              <a:latin typeface="Arial" panose="020B0604020202020204" pitchFamily="34" charset="0"/>
            </a:endParaRPr>
          </a:p>
          <a:p>
            <a:pPr lvl="1"/>
            <a:r>
              <a:rPr lang="fr-FR" sz="1800" b="0" i="0" dirty="0">
                <a:effectLst/>
                <a:latin typeface="Tw Cen MT" panose="020B0602020104020603" pitchFamily="34" charset="0"/>
              </a:rPr>
              <a:t>Performances initiales de 70% sur ROC_AUC mais non viables en raison des enjeux business</a:t>
            </a:r>
            <a:endParaRPr lang="fr-FR" sz="1800" b="0" i="0" dirty="0">
              <a:effectLst/>
              <a:latin typeface="Arial" panose="020B0604020202020204" pitchFamily="34" charset="0"/>
            </a:endParaRPr>
          </a:p>
          <a:p>
            <a:pPr lvl="1"/>
            <a:r>
              <a:rPr lang="fr-FR" sz="1800" b="0" i="0" dirty="0">
                <a:effectLst/>
                <a:latin typeface="Tw Cen MT" panose="020B0602020104020603" pitchFamily="34" charset="0"/>
              </a:rPr>
              <a:t>Création d’un métrique personnalisé donnant un poids plus important aux clients non-solvables</a:t>
            </a:r>
            <a:endParaRPr lang="fr-FR" sz="1800" b="0" i="0" dirty="0">
              <a:effectLst/>
              <a:latin typeface="Arial" panose="020B0604020202020204" pitchFamily="34" charset="0"/>
            </a:endParaRPr>
          </a:p>
          <a:p>
            <a:pPr algn="l"/>
            <a:r>
              <a:rPr lang="fr-FR" sz="1800" b="0" i="0" dirty="0">
                <a:effectLst/>
                <a:latin typeface="Tw Cen MT" panose="020B0602020104020603" pitchFamily="34" charset="0"/>
              </a:rPr>
              <a:t>Résultats :</a:t>
            </a:r>
            <a:endParaRPr lang="fr-FR" sz="1800" b="0" i="0" dirty="0">
              <a:effectLst/>
              <a:latin typeface="Arial" panose="020B0604020202020204" pitchFamily="34" charset="0"/>
            </a:endParaRPr>
          </a:p>
          <a:p>
            <a:pPr lvl="1"/>
            <a:r>
              <a:rPr lang="fr-FR" sz="1800" b="0" i="0" dirty="0">
                <a:effectLst/>
                <a:latin typeface="Tw Cen MT" panose="020B0602020104020603" pitchFamily="34" charset="0"/>
              </a:rPr>
              <a:t>Métrique amélioré à 75,6% avec un taux de 77% de classification pour les clients non-solvables</a:t>
            </a:r>
            <a:endParaRPr lang="fr-FR" sz="1800" b="0" i="0" dirty="0">
              <a:effectLst/>
              <a:latin typeface="Arial" panose="020B0604020202020204" pitchFamily="34" charset="0"/>
            </a:endParaRPr>
          </a:p>
          <a:p>
            <a:pPr lvl="1"/>
            <a:r>
              <a:rPr lang="fr-FR" sz="1800" b="0" i="0" dirty="0">
                <a:effectLst/>
                <a:latin typeface="Tw Cen MT" panose="020B0602020104020603" pitchFamily="34" charset="0"/>
              </a:rPr>
              <a:t>Objectif business atteint avec une meilleure classification pour les clients non-solvables tout en maintenant un classification à 60% correcte pour les clients solvables</a:t>
            </a:r>
            <a:endParaRPr lang="fr-FR" sz="1800" b="0" i="0" dirty="0">
              <a:effectLst/>
              <a:latin typeface="Arial" panose="020B0604020202020204" pitchFamily="34" charset="0"/>
            </a:endParaRPr>
          </a:p>
          <a:p>
            <a:pPr algn="l"/>
            <a:r>
              <a:rPr lang="fr-FR" sz="1800" b="0" i="0" dirty="0">
                <a:effectLst/>
                <a:latin typeface="Tw Cen MT" panose="020B0602020104020603" pitchFamily="34" charset="0"/>
              </a:rPr>
              <a:t>Dashboard</a:t>
            </a:r>
            <a:endParaRPr lang="fr-FR" sz="1800" b="0" i="0" dirty="0">
              <a:effectLst/>
              <a:latin typeface="Arial" panose="020B0604020202020204" pitchFamily="34" charset="0"/>
            </a:endParaRPr>
          </a:p>
          <a:p>
            <a:pPr lvl="1"/>
            <a:r>
              <a:rPr lang="fr-FR" sz="1800" b="0" i="0" dirty="0">
                <a:effectLst/>
                <a:latin typeface="Tw Cen MT" panose="020B0602020104020603" pitchFamily="34" charset="0"/>
              </a:rPr>
              <a:t>Utilisation de la librairie </a:t>
            </a:r>
            <a:r>
              <a:rPr lang="fr-FR" sz="1800" b="0" i="0" dirty="0" err="1">
                <a:effectLst/>
                <a:latin typeface="Tw Cen MT" panose="020B0602020104020603" pitchFamily="34" charset="0"/>
              </a:rPr>
              <a:t>Streamlit</a:t>
            </a:r>
            <a:endParaRPr lang="fr-FR" sz="1800" b="0" i="0" dirty="0">
              <a:effectLst/>
              <a:latin typeface="Arial" panose="020B0604020202020204" pitchFamily="34" charset="0"/>
            </a:endParaRPr>
          </a:p>
          <a:p>
            <a:pPr lvl="1"/>
            <a:r>
              <a:rPr lang="fr-FR" sz="1800" b="0" i="0" dirty="0" err="1">
                <a:effectLst/>
                <a:latin typeface="Tw Cen MT" panose="020B0602020104020603" pitchFamily="34" charset="0"/>
              </a:rPr>
              <a:t>Methode</a:t>
            </a:r>
            <a:r>
              <a:rPr lang="fr-FR" sz="1800" b="0" i="0" dirty="0">
                <a:effectLst/>
                <a:latin typeface="Tw Cen MT" panose="020B0602020104020603" pitchFamily="34" charset="0"/>
              </a:rPr>
              <a:t> de </a:t>
            </a:r>
            <a:r>
              <a:rPr lang="fr-FR" sz="1800" b="0" i="0" dirty="0" err="1">
                <a:effectLst/>
                <a:latin typeface="Tw Cen MT" panose="020B0602020104020603" pitchFamily="34" charset="0"/>
              </a:rPr>
              <a:t>versionning</a:t>
            </a:r>
            <a:r>
              <a:rPr lang="fr-FR" sz="1800" b="0" i="0" dirty="0">
                <a:effectLst/>
                <a:latin typeface="Tw Cen MT" panose="020B0602020104020603" pitchFamily="34" charset="0"/>
              </a:rPr>
              <a:t> via GitHub</a:t>
            </a:r>
            <a:endParaRPr lang="fr-FR" sz="1800" b="0" i="0" dirty="0">
              <a:effectLst/>
              <a:latin typeface="Arial" panose="020B0604020202020204" pitchFamily="34" charset="0"/>
            </a:endParaRPr>
          </a:p>
          <a:p>
            <a:pPr lvl="1"/>
            <a:r>
              <a:rPr lang="fr-FR" sz="1800" b="0" i="0" dirty="0">
                <a:effectLst/>
                <a:latin typeface="Tw Cen MT" panose="020B0602020104020603" pitchFamily="34" charset="0"/>
              </a:rPr>
              <a:t>Déploiement sur </a:t>
            </a:r>
            <a:r>
              <a:rPr lang="fr-FR" sz="1800" b="0" i="0" dirty="0" err="1">
                <a:effectLst/>
                <a:latin typeface="Tw Cen MT" panose="020B0602020104020603" pitchFamily="34" charset="0"/>
              </a:rPr>
              <a:t>herokku</a:t>
            </a:r>
            <a:endParaRPr lang="fr-FR" sz="1800" b="0" i="0" dirty="0">
              <a:effectLst/>
              <a:latin typeface="Arial" panose="020B0604020202020204" pitchFamily="34" charset="0"/>
            </a:endParaRPr>
          </a:p>
          <a:p>
            <a:pPr lvl="1"/>
            <a:endParaRPr lang="fr-FR" dirty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04390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948900-F253-4AA6-AA15-6B1A660D5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EE94EAA-91CB-421A-94EE-BFC168B886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/>
              <a:t>CONTEXTE</a:t>
            </a:r>
          </a:p>
          <a:p>
            <a:r>
              <a:rPr lang="fr-FR" dirty="0"/>
              <a:t>DONNEES</a:t>
            </a:r>
          </a:p>
          <a:p>
            <a:r>
              <a:rPr lang="fr-FR" dirty="0"/>
              <a:t>TRAITEMENT DES DONNEES</a:t>
            </a:r>
          </a:p>
          <a:p>
            <a:r>
              <a:rPr lang="fr-FR" dirty="0"/>
              <a:t>MODELISATION</a:t>
            </a:r>
          </a:p>
          <a:p>
            <a:r>
              <a:rPr lang="fr-FR" dirty="0"/>
              <a:t>ANALYSE DES RESULTATS</a:t>
            </a:r>
          </a:p>
          <a:p>
            <a:r>
              <a:rPr lang="fr-FR" dirty="0"/>
              <a:t>CREATION DU DASHBOARD</a:t>
            </a:r>
          </a:p>
          <a:p>
            <a:r>
              <a:rPr lang="fr-FR" dirty="0"/>
              <a:t>CONCLUSION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18904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B21F6A-142B-4BB5-919B-71F2B41E9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Contexte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C910FB9-D73D-4E5F-A4E3-2B6ED7CCB9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/>
              <a:t>Société « Prêt à dépenser » qui propose des crédit à la consommation</a:t>
            </a:r>
          </a:p>
          <a:p>
            <a:r>
              <a:rPr lang="fr-FR" dirty="0"/>
              <a:t>Besoin de déterminer la capacité d’un client à rembourser son crédit</a:t>
            </a:r>
          </a:p>
          <a:p>
            <a:r>
              <a:rPr lang="fr-FR" dirty="0"/>
              <a:t>Nécessiter de transparence envers le service relation client sur la détermination de sa fiabilité financière</a:t>
            </a:r>
          </a:p>
          <a:p>
            <a:pPr>
              <a:buFont typeface="Wingdings" panose="05000000000000000000" pitchFamily="2" charset="2"/>
              <a:buChar char="è"/>
            </a:pPr>
            <a:r>
              <a:rPr lang="fr-FR" i="1" dirty="0">
                <a:solidFill>
                  <a:srgbClr val="FFFF00"/>
                </a:solidFill>
                <a:sym typeface="Wingdings" panose="05000000000000000000" pitchFamily="2" charset="2"/>
              </a:rPr>
              <a:t>Objectifs : </a:t>
            </a:r>
          </a:p>
          <a:p>
            <a:pPr lvl="1">
              <a:buFont typeface="Wingdings" panose="05000000000000000000" pitchFamily="2" charset="2"/>
              <a:buChar char="è"/>
            </a:pPr>
            <a:r>
              <a:rPr lang="fr-FR" i="1" dirty="0">
                <a:solidFill>
                  <a:srgbClr val="FFFF00"/>
                </a:solidFill>
                <a:sym typeface="Wingdings" panose="05000000000000000000" pitchFamily="2" charset="2"/>
              </a:rPr>
              <a:t>Mettre en place un modèle de </a:t>
            </a:r>
            <a:r>
              <a:rPr lang="fr-FR" i="1" dirty="0" err="1">
                <a:solidFill>
                  <a:srgbClr val="FFFF00"/>
                </a:solidFill>
                <a:sym typeface="Wingdings" panose="05000000000000000000" pitchFamily="2" charset="2"/>
              </a:rPr>
              <a:t>scoring</a:t>
            </a:r>
            <a:r>
              <a:rPr lang="fr-FR" i="1" dirty="0">
                <a:solidFill>
                  <a:srgbClr val="FFFF00"/>
                </a:solidFill>
                <a:sym typeface="Wingdings" panose="05000000000000000000" pitchFamily="2" charset="2"/>
              </a:rPr>
              <a:t> pour classifier les clients suivant leur capacité à rembourser ou non un crédit. </a:t>
            </a:r>
          </a:p>
          <a:p>
            <a:pPr lvl="1">
              <a:buFont typeface="Wingdings" panose="05000000000000000000" pitchFamily="2" charset="2"/>
              <a:buChar char="è"/>
            </a:pPr>
            <a:r>
              <a:rPr lang="fr-FR" i="1" dirty="0">
                <a:solidFill>
                  <a:srgbClr val="FFFF00"/>
                </a:solidFill>
                <a:sym typeface="Wingdings" panose="05000000000000000000" pitchFamily="2" charset="2"/>
              </a:rPr>
              <a:t>Présenter les résultats dans un </a:t>
            </a:r>
            <a:r>
              <a:rPr lang="fr-FR" i="1" dirty="0" err="1">
                <a:solidFill>
                  <a:srgbClr val="FFFF00"/>
                </a:solidFill>
                <a:sym typeface="Wingdings" panose="05000000000000000000" pitchFamily="2" charset="2"/>
              </a:rPr>
              <a:t>dashboard</a:t>
            </a:r>
            <a:r>
              <a:rPr lang="fr-FR" i="1" dirty="0">
                <a:solidFill>
                  <a:srgbClr val="FFFF00"/>
                </a:solidFill>
                <a:sym typeface="Wingdings" panose="05000000000000000000" pitchFamily="2" charset="2"/>
              </a:rPr>
              <a:t> accessible en ligne.</a:t>
            </a:r>
            <a:endParaRPr lang="fr-FR" i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3148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92E8D9-D5F2-4252-80BE-DA2A5ED69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Données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0EA377D-65C7-482B-9A46-8EC494622C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4056856"/>
            <a:ext cx="9905999" cy="1408113"/>
          </a:xfrm>
        </p:spPr>
        <p:txBody>
          <a:bodyPr/>
          <a:lstStyle/>
          <a:p>
            <a:r>
              <a:rPr lang="fr-FR" dirty="0"/>
              <a:t>Un kernel </a:t>
            </a:r>
            <a:r>
              <a:rPr lang="fr-FR" dirty="0" err="1"/>
              <a:t>kaggle</a:t>
            </a:r>
            <a:r>
              <a:rPr lang="fr-FR" dirty="0"/>
              <a:t> a été utilisé afin de </a:t>
            </a:r>
            <a:r>
              <a:rPr lang="fr-FR" dirty="0" err="1"/>
              <a:t>préprocesser</a:t>
            </a:r>
            <a:r>
              <a:rPr lang="fr-FR" dirty="0"/>
              <a:t> les données et réduire les données à une table de 356 249 lignes et 140 colonnes, chaque ligne représente un client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F2E1A76C-D92D-4571-92A1-A206695AD0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373" y="2097088"/>
            <a:ext cx="10602075" cy="162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2796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92BD73-4329-4900-8BF8-09F7B4E90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9887" y="2447318"/>
            <a:ext cx="9905998" cy="1478570"/>
          </a:xfrm>
        </p:spPr>
        <p:txBody>
          <a:bodyPr/>
          <a:lstStyle/>
          <a:p>
            <a:pPr algn="ctr"/>
            <a:r>
              <a:rPr lang="fr-FR" dirty="0"/>
              <a:t>Traitement des données</a:t>
            </a:r>
          </a:p>
        </p:txBody>
      </p:sp>
    </p:spTree>
    <p:extLst>
      <p:ext uri="{BB962C8B-B14F-4D97-AF65-F5344CB8AC3E}">
        <p14:creationId xmlns:p14="http://schemas.microsoft.com/office/powerpoint/2010/main" val="8138446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DE314F-A1DE-487A-A4C6-6F187D398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Analyse des corrélations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55ECE80D-09C3-40E1-9B7A-43A7A5F95D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Analyse des corrélations via matrice des corrélations</a:t>
            </a:r>
          </a:p>
          <a:p>
            <a:r>
              <a:rPr lang="fr-FR" dirty="0"/>
              <a:t>Identification des corrélations &gt; 0,95 et &lt; -0,95, exemples :</a:t>
            </a:r>
          </a:p>
          <a:p>
            <a:pPr lvl="1"/>
            <a:r>
              <a:rPr lang="fr-FR" dirty="0"/>
              <a:t>APARTMENTS_AVG et APARTMENTS_MEDI : 1,00</a:t>
            </a:r>
          </a:p>
          <a:p>
            <a:pPr lvl="1"/>
            <a:r>
              <a:rPr lang="fr-FR" dirty="0"/>
              <a:t>NEW_GOODS_CREDIT et NEW_LOAN_VALUE_RATIO : -1,00</a:t>
            </a:r>
          </a:p>
          <a:p>
            <a:r>
              <a:rPr lang="fr-FR" dirty="0"/>
              <a:t>Suppression de ces corrélations pour éviter de répéter les informations dans le modèle</a:t>
            </a:r>
          </a:p>
        </p:txBody>
      </p:sp>
    </p:spTree>
    <p:extLst>
      <p:ext uri="{BB962C8B-B14F-4D97-AF65-F5344CB8AC3E}">
        <p14:creationId xmlns:p14="http://schemas.microsoft.com/office/powerpoint/2010/main" val="9487949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7E00F1B-1595-43CA-AC7B-933E2D7FB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Analyse de l’équilibre des classes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E860F73-11BE-4A9B-89FC-8838AC06E6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fr-FR" dirty="0"/>
              <a:t>Pour éviter de biaiser le modèle les classes doivent être équilibrer en nombre</a:t>
            </a:r>
          </a:p>
          <a:p>
            <a:r>
              <a:rPr lang="fr-FR" dirty="0"/>
              <a:t>Ici nous avons un déséquilibre :</a:t>
            </a:r>
          </a:p>
          <a:p>
            <a:pPr lvl="1"/>
            <a:r>
              <a:rPr lang="fr-FR" dirty="0"/>
              <a:t>Classe 0 = 98% de la population</a:t>
            </a:r>
          </a:p>
          <a:p>
            <a:pPr lvl="1"/>
            <a:r>
              <a:rPr lang="fr-FR" dirty="0"/>
              <a:t>Classe 1 = 2% de la population</a:t>
            </a:r>
          </a:p>
          <a:p>
            <a:r>
              <a:rPr lang="fr-FR" dirty="0"/>
              <a:t>Trois solutions :</a:t>
            </a:r>
          </a:p>
          <a:p>
            <a:pPr lvl="1"/>
            <a:r>
              <a:rPr lang="fr-FR" dirty="0" err="1"/>
              <a:t>Oversampling</a:t>
            </a:r>
            <a:r>
              <a:rPr lang="fr-FR" dirty="0"/>
              <a:t> : création de nouveaux individus à partir de la classe en sous-effectif</a:t>
            </a:r>
          </a:p>
          <a:p>
            <a:pPr lvl="1"/>
            <a:r>
              <a:rPr lang="fr-FR" dirty="0" err="1"/>
              <a:t>Undersampling</a:t>
            </a:r>
            <a:r>
              <a:rPr lang="fr-FR" dirty="0"/>
              <a:t> : limitation du nombre d’individus de la classe en </a:t>
            </a:r>
            <a:r>
              <a:rPr lang="fr-FR" dirty="0" err="1"/>
              <a:t>sur-effectif</a:t>
            </a:r>
            <a:endParaRPr lang="fr-FR" dirty="0"/>
          </a:p>
          <a:p>
            <a:pPr lvl="1"/>
            <a:r>
              <a:rPr lang="fr-FR" dirty="0"/>
              <a:t>Utiliser les hyperparamètres des </a:t>
            </a:r>
            <a:r>
              <a:rPr lang="fr-FR" dirty="0" err="1"/>
              <a:t>algorythmes</a:t>
            </a:r>
            <a:endParaRPr lang="fr-FR" dirty="0"/>
          </a:p>
          <a:p>
            <a:r>
              <a:rPr lang="fr-FR" dirty="0"/>
              <a:t>Choix de l’</a:t>
            </a:r>
            <a:r>
              <a:rPr lang="fr-FR" dirty="0" err="1"/>
              <a:t>undersampling</a:t>
            </a:r>
            <a:r>
              <a:rPr lang="fr-FR" dirty="0"/>
              <a:t>, car population totale assez importante et solution plus fiable que les deux autres</a:t>
            </a:r>
          </a:p>
        </p:txBody>
      </p:sp>
    </p:spTree>
    <p:extLst>
      <p:ext uri="{BB962C8B-B14F-4D97-AF65-F5344CB8AC3E}">
        <p14:creationId xmlns:p14="http://schemas.microsoft.com/office/powerpoint/2010/main" val="31571390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F72827-AF8F-4466-9ABC-728C70FCC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Standardisation et split du jeu de données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4DBB7FF-298A-4205-9A67-D3D26DF6B7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On sépare le jeu de données en un jeu de train et un jeu de test pour évaluer les performances du modèle</a:t>
            </a:r>
          </a:p>
          <a:p>
            <a:r>
              <a:rPr lang="fr-FR" dirty="0"/>
              <a:t>On standardise les données pour éviter les différences d’échelles entre les différentes </a:t>
            </a:r>
            <a:r>
              <a:rPr lang="fr-FR" dirty="0" err="1"/>
              <a:t>features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381924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BEBFC0-EE4E-451A-A781-10F6D3799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689715"/>
            <a:ext cx="9905998" cy="1478570"/>
          </a:xfrm>
        </p:spPr>
        <p:txBody>
          <a:bodyPr/>
          <a:lstStyle/>
          <a:p>
            <a:pPr algn="ctr"/>
            <a:r>
              <a:rPr lang="fr-FR" dirty="0"/>
              <a:t>Modélisation</a:t>
            </a:r>
          </a:p>
        </p:txBody>
      </p:sp>
    </p:spTree>
    <p:extLst>
      <p:ext uri="{BB962C8B-B14F-4D97-AF65-F5344CB8AC3E}">
        <p14:creationId xmlns:p14="http://schemas.microsoft.com/office/powerpoint/2010/main" val="984667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1204</TotalTime>
  <Words>786</Words>
  <Application>Microsoft Office PowerPoint</Application>
  <PresentationFormat>Grand écran</PresentationFormat>
  <Paragraphs>112</Paragraphs>
  <Slides>18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2" baseType="lpstr">
      <vt:lpstr>Arial</vt:lpstr>
      <vt:lpstr>Tw Cen MT</vt:lpstr>
      <vt:lpstr>Wingdings</vt:lpstr>
      <vt:lpstr>Circuit</vt:lpstr>
      <vt:lpstr>Projet 7 : implémenter un modèle de scoring</vt:lpstr>
      <vt:lpstr>Sommaire</vt:lpstr>
      <vt:lpstr>Contexte</vt:lpstr>
      <vt:lpstr>Données</vt:lpstr>
      <vt:lpstr>Traitement des données</vt:lpstr>
      <vt:lpstr>Analyse des corrélations</vt:lpstr>
      <vt:lpstr>Analyse de l’équilibre des classes</vt:lpstr>
      <vt:lpstr>Standardisation et split du jeu de données</vt:lpstr>
      <vt:lpstr>Modélisation</vt:lpstr>
      <vt:lpstr>Modélisation de la classification</vt:lpstr>
      <vt:lpstr>Définition d’unE métrique personnaliséE</vt:lpstr>
      <vt:lpstr>Optimisation des hyperparamètres</vt:lpstr>
      <vt:lpstr>Analyse des résultats</vt:lpstr>
      <vt:lpstr>Matrice de confusion</vt:lpstr>
      <vt:lpstr>Poids des features</vt:lpstr>
      <vt:lpstr>création du DashBOARD</vt:lpstr>
      <vt:lpstr>DashBOARD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7 : implémenter un modèle de scoring</dc:title>
  <dc:creator>Mathieu Daulard</dc:creator>
  <cp:lastModifiedBy>Mathieu Daulard</cp:lastModifiedBy>
  <cp:revision>36</cp:revision>
  <dcterms:created xsi:type="dcterms:W3CDTF">2022-03-14T11:09:14Z</dcterms:created>
  <dcterms:modified xsi:type="dcterms:W3CDTF">2022-03-15T19:42:02Z</dcterms:modified>
</cp:coreProperties>
</file>