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559" r:id="rId2"/>
    <p:sldId id="582" r:id="rId3"/>
    <p:sldId id="583" r:id="rId4"/>
    <p:sldId id="584" r:id="rId5"/>
    <p:sldId id="585" r:id="rId6"/>
    <p:sldId id="586" r:id="rId7"/>
    <p:sldId id="587" r:id="rId8"/>
    <p:sldId id="588" r:id="rId9"/>
    <p:sldId id="589" r:id="rId10"/>
    <p:sldId id="590" r:id="rId11"/>
    <p:sldId id="591" r:id="rId12"/>
    <p:sldId id="592" r:id="rId13"/>
    <p:sldId id="593" r:id="rId14"/>
    <p:sldId id="594" r:id="rId15"/>
    <p:sldId id="595" r:id="rId16"/>
    <p:sldId id="596" r:id="rId17"/>
    <p:sldId id="597" r:id="rId18"/>
    <p:sldId id="598" r:id="rId1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1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thieu FERRY" initials="MF" lastIdx="1" clrIdx="0">
    <p:extLst>
      <p:ext uri="{19B8F6BF-5375-455C-9EA6-DF929625EA0E}">
        <p15:presenceInfo xmlns:p15="http://schemas.microsoft.com/office/powerpoint/2012/main" userId="S-1-5-21-318910081-1125722703-1235820382-273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348" autoAdjust="0"/>
    <p:restoredTop sz="88095" autoAdjust="0"/>
  </p:normalViewPr>
  <p:slideViewPr>
    <p:cSldViewPr snapToGrid="0" showGuides="1">
      <p:cViewPr varScale="1">
        <p:scale>
          <a:sx n="109" d="100"/>
          <a:sy n="109" d="100"/>
        </p:scale>
        <p:origin x="216" y="248"/>
      </p:cViewPr>
      <p:guideLst>
        <p:guide orient="horz" pos="2137"/>
        <p:guide pos="381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62948A-6E2C-4E90-8E3C-D85BDC2EF617}" type="datetimeFigureOut">
              <a:rPr lang="fr-FR" smtClean="0"/>
              <a:t>02/06/2025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034413-2FBB-41FB-8B5B-41A7651E8EB9}" type="slidenum">
              <a:rPr lang="fr-FR" smtClean="0"/>
              <a:t>‹N°›</a:t>
            </a:fld>
            <a:endParaRPr lang="fr-FR"/>
          </a:p>
        </p:txBody>
      </p:sp>
    </p:spTree>
    <p:extLst>
      <p:ext uri="{BB962C8B-B14F-4D97-AF65-F5344CB8AC3E}">
        <p14:creationId xmlns:p14="http://schemas.microsoft.com/office/powerpoint/2010/main" val="620965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buNone/>
            </a:pPr>
            <a:r>
              <a:rPr lang="fr-FR" b="0" i="0" dirty="0">
                <a:solidFill>
                  <a:srgbClr val="000000"/>
                </a:solidFill>
                <a:effectLst/>
                <a:latin typeface="latin_ext"/>
              </a:rPr>
              <a:t>Le premier axe s’interprète de façon « inductive » à partir des mots et textes les plus contributifs : il oppose ainsi clairement le vocabulaire « identitaire » et « fondateur » de la BCE (à droite) au vocabulaire plus spécifique des réformes et de la crise (à gauche), ce qui correspond aussi assez clairement à une opposition de périodes et d’auteurs, montrant donc une certaine variation dans le temps et entre les auteurs.</a:t>
            </a:r>
          </a:p>
          <a:p>
            <a:pPr algn="just"/>
            <a:br>
              <a:rPr lang="fr-FR" b="0" i="0" dirty="0">
                <a:solidFill>
                  <a:srgbClr val="000000"/>
                </a:solidFill>
                <a:effectLst/>
                <a:latin typeface="latin_ext"/>
              </a:rPr>
            </a:br>
            <a:br>
              <a:rPr lang="fr-FR" dirty="0"/>
            </a:br>
            <a:r>
              <a:rPr lang="fr-FR" b="0" i="0" dirty="0">
                <a:solidFill>
                  <a:srgbClr val="000000"/>
                </a:solidFill>
                <a:effectLst/>
                <a:latin typeface="latin_ext"/>
              </a:rPr>
              <a:t>Le deuxième axe oppose quant à lui le vocabulaire de la réforme (en bas) à celui de la crise (en haut), comme on le voit sur le graphique 3. Il s’interprète également, « inductivement », à partir des mots et textes les plus contributifs. Du côté de la réforme, on trouve les mots « </a:t>
            </a:r>
            <a:r>
              <a:rPr lang="fr-FR" b="0" i="0" dirty="0" err="1">
                <a:solidFill>
                  <a:srgbClr val="000000"/>
                </a:solidFill>
                <a:effectLst/>
                <a:latin typeface="latin_ext"/>
              </a:rPr>
              <a:t>reform</a:t>
            </a:r>
            <a:r>
              <a:rPr lang="fr-FR" b="0" i="0" dirty="0">
                <a:solidFill>
                  <a:srgbClr val="000000"/>
                </a:solidFill>
                <a:effectLst/>
                <a:latin typeface="latin_ext"/>
              </a:rPr>
              <a:t>(s) », « </a:t>
            </a:r>
            <a:r>
              <a:rPr lang="fr-FR" b="0" i="0" dirty="0" err="1">
                <a:solidFill>
                  <a:srgbClr val="000000"/>
                </a:solidFill>
                <a:effectLst/>
                <a:latin typeface="latin_ext"/>
              </a:rPr>
              <a:t>productivity</a:t>
            </a:r>
            <a:r>
              <a:rPr lang="fr-FR" b="0" i="0" dirty="0">
                <a:solidFill>
                  <a:srgbClr val="000000"/>
                </a:solidFill>
                <a:effectLst/>
                <a:latin typeface="latin_ext"/>
              </a:rPr>
              <a:t> », « labour », « </a:t>
            </a:r>
            <a:r>
              <a:rPr lang="fr-FR" b="0" i="0" dirty="0" err="1">
                <a:solidFill>
                  <a:srgbClr val="000000"/>
                </a:solidFill>
                <a:effectLst/>
                <a:latin typeface="latin_ext"/>
              </a:rPr>
              <a:t>supply</a:t>
            </a:r>
            <a:r>
              <a:rPr lang="fr-FR" b="0" i="0" dirty="0">
                <a:solidFill>
                  <a:srgbClr val="000000"/>
                </a:solidFill>
                <a:effectLst/>
                <a:latin typeface="latin_ext"/>
              </a:rPr>
              <a:t> » et « </a:t>
            </a:r>
            <a:r>
              <a:rPr lang="fr-FR" b="0" i="0" dirty="0" err="1">
                <a:solidFill>
                  <a:srgbClr val="000000"/>
                </a:solidFill>
                <a:effectLst/>
                <a:latin typeface="latin_ext"/>
              </a:rPr>
              <a:t>demand</a:t>
            </a:r>
            <a:r>
              <a:rPr lang="fr-FR" b="0" i="0" dirty="0">
                <a:solidFill>
                  <a:srgbClr val="000000"/>
                </a:solidFill>
                <a:effectLst/>
                <a:latin typeface="latin_ext"/>
              </a:rPr>
              <a:t> », indiquant bien la sémantique de la réforme structurelle du marché du travail et de biens. A l’opposé, les mots « bond(s) », « sovereign », « </a:t>
            </a:r>
            <a:r>
              <a:rPr lang="fr-FR" b="0" i="0" dirty="0" err="1">
                <a:solidFill>
                  <a:srgbClr val="000000"/>
                </a:solidFill>
                <a:effectLst/>
                <a:latin typeface="latin_ext"/>
              </a:rPr>
              <a:t>risk</a:t>
            </a:r>
            <a:r>
              <a:rPr lang="fr-FR" b="0" i="0" dirty="0">
                <a:solidFill>
                  <a:srgbClr val="000000"/>
                </a:solidFill>
                <a:effectLst/>
                <a:latin typeface="latin_ext"/>
              </a:rPr>
              <a:t>(s) » renvoient bien à l’univers de la crise de la dette publique européenne. L’axe 2 permet donc de distinguer deux modalités de la gestion discursive de la crise, à savoir d’une part la forme centrée sur la thématique de l’endettement public, qui devient proéminente autour de 2010, et celle de la réforme structurelle, qui apparaît plus récemment.</a:t>
            </a:r>
          </a:p>
          <a:p>
            <a:pPr algn="just"/>
            <a:endParaRPr lang="fr-FR" b="0" i="0" dirty="0">
              <a:solidFill>
                <a:srgbClr val="000000"/>
              </a:solidFill>
              <a:effectLst/>
              <a:latin typeface="latin_ext"/>
            </a:endParaRPr>
          </a:p>
          <a:p>
            <a:pPr algn="just">
              <a:buNone/>
            </a:pPr>
            <a:r>
              <a:rPr lang="fr-FR" b="0" i="0" dirty="0">
                <a:solidFill>
                  <a:srgbClr val="000000"/>
                </a:solidFill>
                <a:effectLst/>
                <a:latin typeface="latin_ext"/>
              </a:rPr>
              <a:t>L’analyse révèle ainsi la souplesse discursive de l’institution, mais les données </a:t>
            </a:r>
            <a:r>
              <a:rPr lang="fr-FR" b="0" i="0" dirty="0" err="1">
                <a:solidFill>
                  <a:srgbClr val="000000"/>
                </a:solidFill>
                <a:effectLst/>
                <a:latin typeface="latin_ext"/>
              </a:rPr>
              <a:t>lexicométriques</a:t>
            </a:r>
            <a:r>
              <a:rPr lang="fr-FR" b="0" i="0" dirty="0">
                <a:solidFill>
                  <a:srgbClr val="000000"/>
                </a:solidFill>
                <a:effectLst/>
                <a:latin typeface="latin_ext"/>
              </a:rPr>
              <a:t> générales ainsi que l’étude du contexte des énoncés produits laissent penser que les variations observées se produisent sans mise en cause fondamentale du discours identitaire qui reste fortement prédominant dans l’ensemble des textes.</a:t>
            </a:r>
          </a:p>
          <a:p>
            <a:pPr algn="just"/>
            <a:br>
              <a:rPr lang="fr-FR" b="0" i="0" dirty="0">
                <a:solidFill>
                  <a:srgbClr val="000000"/>
                </a:solidFill>
                <a:effectLst/>
                <a:latin typeface="latin_ext"/>
              </a:rPr>
            </a:br>
            <a:endParaRPr lang="fr-FR" b="0" i="0" dirty="0">
              <a:solidFill>
                <a:srgbClr val="000000"/>
              </a:solidFill>
              <a:effectLst/>
              <a:latin typeface="latin_ext"/>
            </a:endParaRPr>
          </a:p>
          <a:p>
            <a:pPr algn="just"/>
            <a:endParaRPr lang="fr-FR" b="0" i="0" dirty="0">
              <a:solidFill>
                <a:srgbClr val="000000"/>
              </a:solidFill>
              <a:effectLst/>
              <a:latin typeface="latin_ext"/>
            </a:endParaRPr>
          </a:p>
          <a:p>
            <a:endParaRPr lang="fr-FR" dirty="0"/>
          </a:p>
        </p:txBody>
      </p:sp>
      <p:sp>
        <p:nvSpPr>
          <p:cNvPr id="4" name="Espace réservé du numéro de diapositive 3"/>
          <p:cNvSpPr>
            <a:spLocks noGrp="1"/>
          </p:cNvSpPr>
          <p:nvPr>
            <p:ph type="sldNum" sz="quarter" idx="5"/>
          </p:nvPr>
        </p:nvSpPr>
        <p:spPr/>
        <p:txBody>
          <a:bodyPr/>
          <a:lstStyle/>
          <a:p>
            <a:fld id="{24034413-2FBB-41FB-8B5B-41A7651E8EB9}" type="slidenum">
              <a:rPr lang="fr-FR" smtClean="0"/>
              <a:t>3</a:t>
            </a:fld>
            <a:endParaRPr lang="fr-FR"/>
          </a:p>
        </p:txBody>
      </p:sp>
    </p:spTree>
    <p:extLst>
      <p:ext uri="{BB962C8B-B14F-4D97-AF65-F5344CB8AC3E}">
        <p14:creationId xmlns:p14="http://schemas.microsoft.com/office/powerpoint/2010/main" val="1255018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Caractéristiques qui en viennent à être des propriétés essentielles d’un groupe</a:t>
            </a:r>
          </a:p>
          <a:p>
            <a:r>
              <a:rPr lang="fr-FR" dirty="0"/>
              <a:t>Stéréotypes dans les représentations des groupes sociaux dont il est question</a:t>
            </a:r>
          </a:p>
          <a:p>
            <a:r>
              <a:rPr lang="fr-FR" dirty="0"/>
              <a:t>Décrire, Nommer, Classer, Juger</a:t>
            </a:r>
          </a:p>
          <a:p>
            <a:r>
              <a:rPr lang="fr-FR" dirty="0"/>
              <a:t>Pratiques journalistiques : place centrale dans la diffusion des représentations du monde social</a:t>
            </a:r>
          </a:p>
          <a:p>
            <a:r>
              <a:rPr lang="fr-FR" dirty="0"/>
              <a:t>Catégories qui se multiplient, et diffusées,. Productions symboliques, effet performatif</a:t>
            </a:r>
          </a:p>
          <a:p>
            <a:r>
              <a:rPr lang="fr-FR" dirty="0"/>
              <a:t>Productions discursives. Producteurs légitimes de discours. </a:t>
            </a:r>
          </a:p>
          <a:p>
            <a:r>
              <a:rPr lang="fr-FR" dirty="0"/>
              <a:t>Qui brouillent les rapports de classe. </a:t>
            </a:r>
          </a:p>
          <a:p>
            <a:r>
              <a:rPr lang="fr-FR" dirty="0"/>
              <a:t>Champ médiatique : pôles qui caractérisent les médias. </a:t>
            </a:r>
          </a:p>
          <a:p>
            <a:r>
              <a:rPr lang="fr-FR" dirty="0"/>
              <a:t>7700 Articles au total</a:t>
            </a:r>
          </a:p>
          <a:p>
            <a:endParaRPr lang="fr-FR" dirty="0"/>
          </a:p>
          <a:p>
            <a:r>
              <a:rPr lang="fr-FR" dirty="0"/>
              <a:t>La musique, le cinéma, la littérature, la gastronomie, les vacances</a:t>
            </a:r>
          </a:p>
          <a:p>
            <a:r>
              <a:rPr lang="fr-FR" dirty="0"/>
              <a:t>Mondes </a:t>
            </a:r>
            <a:r>
              <a:rPr lang="fr-FR" dirty="0" err="1"/>
              <a:t>lexicax</a:t>
            </a:r>
            <a:r>
              <a:rPr lang="fr-FR" dirty="0"/>
              <a:t> politiques / économiques</a:t>
            </a:r>
          </a:p>
          <a:p>
            <a:r>
              <a:rPr lang="fr-FR" dirty="0"/>
              <a:t>Monde </a:t>
            </a:r>
            <a:r>
              <a:rPr lang="fr-FR" dirty="0" err="1"/>
              <a:t>lexicux</a:t>
            </a:r>
            <a:r>
              <a:rPr lang="fr-FR" dirty="0"/>
              <a:t> techno , activités ludiques</a:t>
            </a:r>
          </a:p>
          <a:p>
            <a:endParaRPr lang="fr-FR" dirty="0"/>
          </a:p>
          <a:p>
            <a:r>
              <a:rPr lang="fr-FR" dirty="0"/>
              <a:t>« Fonds discursif » : représentations véhiculées par ces termes. </a:t>
            </a:r>
          </a:p>
          <a:p>
            <a:endParaRPr lang="fr-FR" dirty="0"/>
          </a:p>
          <a:p>
            <a:r>
              <a:rPr lang="fr-FR" dirty="0"/>
              <a:t>Champ média : généraliste vs spécialisé et commercial vs intellectuel</a:t>
            </a:r>
          </a:p>
          <a:p>
            <a:endParaRPr lang="fr-FR" dirty="0"/>
          </a:p>
          <a:p>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AGaramondPro"/>
              </a:rPr>
              <a:t>Les variables que l’on prend pour mesure sont le nombre d’articles par </a:t>
            </a:r>
            <a:r>
              <a:rPr lang="fr-FR" sz="1800" dirty="0" err="1">
                <a:effectLst/>
                <a:latin typeface="AGaramondPro"/>
              </a:rPr>
              <a:t>catégorie</a:t>
            </a:r>
            <a:r>
              <a:rPr lang="fr-FR" sz="1800" dirty="0">
                <a:effectLst/>
                <a:latin typeface="AGaramondPro"/>
              </a:rPr>
              <a:t> pour chaque titre de presse</a:t>
            </a:r>
            <a:r>
              <a:rPr lang="fr-FR" sz="1800" b="0" dirty="0">
                <a:effectLst/>
                <a:latin typeface="DINNextLTPro"/>
              </a:rPr>
              <a:t>14</a:t>
            </a:r>
            <a:r>
              <a:rPr lang="fr-FR" sz="1800" dirty="0">
                <a:effectLst/>
                <a:latin typeface="AGaramondPro"/>
              </a:rPr>
              <a:t>. On part donc d’un tableau de contingence entre les journaux et les </a:t>
            </a:r>
            <a:r>
              <a:rPr lang="fr-FR" sz="1800" dirty="0" err="1">
                <a:effectLst/>
                <a:latin typeface="AGaramondPro"/>
              </a:rPr>
              <a:t>catégories</a:t>
            </a:r>
            <a:r>
              <a:rPr lang="fr-FR" sz="1800" dirty="0">
                <a:effectLst/>
                <a:latin typeface="AGaramondPro"/>
              </a:rPr>
              <a:t>. Par une analyse factorielle des correspondances (AFC), on </a:t>
            </a:r>
            <a:r>
              <a:rPr lang="fr-FR" sz="1800" dirty="0" err="1">
                <a:effectLst/>
                <a:latin typeface="AGaramondPro"/>
              </a:rPr>
              <a:t>réduit</a:t>
            </a:r>
            <a:r>
              <a:rPr lang="fr-FR" sz="1800" dirty="0">
                <a:effectLst/>
                <a:latin typeface="AGaramondPro"/>
              </a:rPr>
              <a:t> les dimensions de celui-ci pour en faire </a:t>
            </a:r>
            <a:r>
              <a:rPr lang="fr-FR" sz="1800" dirty="0" err="1">
                <a:effectLst/>
                <a:latin typeface="AGaramondPro"/>
              </a:rPr>
              <a:t>émerger</a:t>
            </a:r>
            <a:r>
              <a:rPr lang="fr-FR" sz="1800" dirty="0">
                <a:effectLst/>
                <a:latin typeface="AGaramondPro"/>
              </a:rPr>
              <a:t> la structure, c’est-à-dire les associations entre journaux et </a:t>
            </a:r>
            <a:r>
              <a:rPr lang="fr-FR" sz="1800" dirty="0" err="1">
                <a:effectLst/>
                <a:latin typeface="AGaramondPro"/>
              </a:rPr>
              <a:t>catégories</a:t>
            </a:r>
            <a:r>
              <a:rPr lang="fr-FR" sz="1800" dirty="0">
                <a:effectLst/>
                <a:latin typeface="AGaramondPro"/>
              </a:rPr>
              <a:t>. Sur la figure 5 page suivante, sont donc </a:t>
            </a:r>
            <a:r>
              <a:rPr lang="fr-FR" sz="1800" dirty="0" err="1">
                <a:effectLst/>
                <a:latin typeface="AGaramondPro"/>
              </a:rPr>
              <a:t>représentés</a:t>
            </a:r>
            <a:r>
              <a:rPr lang="fr-FR" sz="1800" dirty="0">
                <a:effectLst/>
                <a:latin typeface="AGaramondPro"/>
              </a:rPr>
              <a:t> les deux premiers axes de cette AFC. </a:t>
            </a:r>
            <a:endParaRPr lang="fr-FR" dirty="0"/>
          </a:p>
          <a:p>
            <a:endParaRPr lang="fr-FR" dirty="0"/>
          </a:p>
          <a:p>
            <a:r>
              <a:rPr lang="fr-FR" dirty="0"/>
              <a:t>- Hipster vs geek (presse lifestyle internet vs presse quotidienne régionale), généraliste vs spécialisé</a:t>
            </a:r>
          </a:p>
          <a:p>
            <a:r>
              <a:rPr lang="fr-FR" dirty="0"/>
              <a:t>- Hipster et geek versus prolo et bourge , composante : pôle commercial vs composante partisane forte (ou politique) </a:t>
            </a:r>
          </a:p>
          <a:p>
            <a:r>
              <a:rPr lang="fr-FR" dirty="0"/>
              <a:t>Pôle intellectuel est au centre : indifférenciation des journaux dans les termes mais pas moindre utilisation. </a:t>
            </a:r>
          </a:p>
        </p:txBody>
      </p:sp>
      <p:sp>
        <p:nvSpPr>
          <p:cNvPr id="4" name="Espace réservé du numéro de diapositive 3"/>
          <p:cNvSpPr>
            <a:spLocks noGrp="1"/>
          </p:cNvSpPr>
          <p:nvPr>
            <p:ph type="sldNum" sz="quarter" idx="5"/>
          </p:nvPr>
        </p:nvSpPr>
        <p:spPr/>
        <p:txBody>
          <a:bodyPr/>
          <a:lstStyle/>
          <a:p>
            <a:fld id="{24034413-2FBB-41FB-8B5B-41A7651E8EB9}" type="slidenum">
              <a:rPr lang="fr-FR" smtClean="0"/>
              <a:t>4</a:t>
            </a:fld>
            <a:endParaRPr lang="fr-FR"/>
          </a:p>
        </p:txBody>
      </p:sp>
    </p:spTree>
    <p:extLst>
      <p:ext uri="{BB962C8B-B14F-4D97-AF65-F5344CB8AC3E}">
        <p14:creationId xmlns:p14="http://schemas.microsoft.com/office/powerpoint/2010/main" val="435058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DB059E-4361-4880-A7BE-4FEDB3C2F3E9}"/>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E525374F-297F-4C4F-898E-989169748C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C58F053F-24C8-44D2-A30B-5A1A8295BAF9}"/>
              </a:ext>
            </a:extLst>
          </p:cNvPr>
          <p:cNvSpPr>
            <a:spLocks noGrp="1"/>
          </p:cNvSpPr>
          <p:nvPr>
            <p:ph type="dt" sz="half" idx="10"/>
          </p:nvPr>
        </p:nvSpPr>
        <p:spPr/>
        <p:txBody>
          <a:bodyPr/>
          <a:lstStyle/>
          <a:p>
            <a:fld id="{7580BDC1-381D-4E55-B0C8-3506544E2E22}" type="datetimeFigureOut">
              <a:rPr lang="fr-FR" smtClean="0"/>
              <a:t>02/06/2025</a:t>
            </a:fld>
            <a:endParaRPr lang="fr-FR"/>
          </a:p>
        </p:txBody>
      </p:sp>
      <p:sp>
        <p:nvSpPr>
          <p:cNvPr id="5" name="Espace réservé du pied de page 4">
            <a:extLst>
              <a:ext uri="{FF2B5EF4-FFF2-40B4-BE49-F238E27FC236}">
                <a16:creationId xmlns:a16="http://schemas.microsoft.com/office/drawing/2014/main" id="{F8CCC195-67D3-4B8D-8955-FFFC8B4F329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3C8828D-F1C2-405D-8BEB-0F7A7AD0EB22}"/>
              </a:ext>
            </a:extLst>
          </p:cNvPr>
          <p:cNvSpPr>
            <a:spLocks noGrp="1"/>
          </p:cNvSpPr>
          <p:nvPr>
            <p:ph type="sldNum" sz="quarter" idx="12"/>
          </p:nvPr>
        </p:nvSpPr>
        <p:spPr/>
        <p:txBody>
          <a:bodyPr/>
          <a:lstStyle/>
          <a:p>
            <a:fld id="{54AB59D6-CCB4-4BBC-BBF1-83011F5EC7EF}" type="slidenum">
              <a:rPr lang="fr-FR" smtClean="0"/>
              <a:t>‹N°›</a:t>
            </a:fld>
            <a:endParaRPr lang="fr-FR"/>
          </a:p>
        </p:txBody>
      </p:sp>
    </p:spTree>
    <p:extLst>
      <p:ext uri="{BB962C8B-B14F-4D97-AF65-F5344CB8AC3E}">
        <p14:creationId xmlns:p14="http://schemas.microsoft.com/office/powerpoint/2010/main" val="1398640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15FE2B-381A-428F-9F9B-20E7DF6342DD}"/>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826AB04E-E6A4-4496-8B98-54079E9D4580}"/>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F83D879-41D8-4E73-BB33-1D73FA152A64}"/>
              </a:ext>
            </a:extLst>
          </p:cNvPr>
          <p:cNvSpPr>
            <a:spLocks noGrp="1"/>
          </p:cNvSpPr>
          <p:nvPr>
            <p:ph type="dt" sz="half" idx="10"/>
          </p:nvPr>
        </p:nvSpPr>
        <p:spPr/>
        <p:txBody>
          <a:bodyPr/>
          <a:lstStyle/>
          <a:p>
            <a:fld id="{7580BDC1-381D-4E55-B0C8-3506544E2E22}" type="datetimeFigureOut">
              <a:rPr lang="fr-FR" smtClean="0"/>
              <a:t>02/06/2025</a:t>
            </a:fld>
            <a:endParaRPr lang="fr-FR"/>
          </a:p>
        </p:txBody>
      </p:sp>
      <p:sp>
        <p:nvSpPr>
          <p:cNvPr id="5" name="Espace réservé du pied de page 4">
            <a:extLst>
              <a:ext uri="{FF2B5EF4-FFF2-40B4-BE49-F238E27FC236}">
                <a16:creationId xmlns:a16="http://schemas.microsoft.com/office/drawing/2014/main" id="{1B2EF3BB-C2B6-42B2-BBFD-D2F68FF229A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EE03AAD-E5EA-4F00-89B3-7E95511D6111}"/>
              </a:ext>
            </a:extLst>
          </p:cNvPr>
          <p:cNvSpPr>
            <a:spLocks noGrp="1"/>
          </p:cNvSpPr>
          <p:nvPr>
            <p:ph type="sldNum" sz="quarter" idx="12"/>
          </p:nvPr>
        </p:nvSpPr>
        <p:spPr/>
        <p:txBody>
          <a:bodyPr/>
          <a:lstStyle/>
          <a:p>
            <a:fld id="{54AB59D6-CCB4-4BBC-BBF1-83011F5EC7EF}" type="slidenum">
              <a:rPr lang="fr-FR" smtClean="0"/>
              <a:t>‹N°›</a:t>
            </a:fld>
            <a:endParaRPr lang="fr-FR"/>
          </a:p>
        </p:txBody>
      </p:sp>
    </p:spTree>
    <p:extLst>
      <p:ext uri="{BB962C8B-B14F-4D97-AF65-F5344CB8AC3E}">
        <p14:creationId xmlns:p14="http://schemas.microsoft.com/office/powerpoint/2010/main" val="3645259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AFE70B34-EE11-4EDE-BF21-3B515DEAA31E}"/>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31EB7689-FAAF-4E92-81EC-53276D1EE774}"/>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A06EED6-70AB-446A-BC22-BC5B054752B9}"/>
              </a:ext>
            </a:extLst>
          </p:cNvPr>
          <p:cNvSpPr>
            <a:spLocks noGrp="1"/>
          </p:cNvSpPr>
          <p:nvPr>
            <p:ph type="dt" sz="half" idx="10"/>
          </p:nvPr>
        </p:nvSpPr>
        <p:spPr/>
        <p:txBody>
          <a:bodyPr/>
          <a:lstStyle/>
          <a:p>
            <a:fld id="{7580BDC1-381D-4E55-B0C8-3506544E2E22}" type="datetimeFigureOut">
              <a:rPr lang="fr-FR" smtClean="0"/>
              <a:t>02/06/2025</a:t>
            </a:fld>
            <a:endParaRPr lang="fr-FR"/>
          </a:p>
        </p:txBody>
      </p:sp>
      <p:sp>
        <p:nvSpPr>
          <p:cNvPr id="5" name="Espace réservé du pied de page 4">
            <a:extLst>
              <a:ext uri="{FF2B5EF4-FFF2-40B4-BE49-F238E27FC236}">
                <a16:creationId xmlns:a16="http://schemas.microsoft.com/office/drawing/2014/main" id="{447E8034-970C-49F7-9C54-F1EF1019150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791A97F-1299-44BB-9B63-2DC0B59B318C}"/>
              </a:ext>
            </a:extLst>
          </p:cNvPr>
          <p:cNvSpPr>
            <a:spLocks noGrp="1"/>
          </p:cNvSpPr>
          <p:nvPr>
            <p:ph type="sldNum" sz="quarter" idx="12"/>
          </p:nvPr>
        </p:nvSpPr>
        <p:spPr/>
        <p:txBody>
          <a:bodyPr/>
          <a:lstStyle/>
          <a:p>
            <a:fld id="{54AB59D6-CCB4-4BBC-BBF1-83011F5EC7EF}" type="slidenum">
              <a:rPr lang="fr-FR" smtClean="0"/>
              <a:t>‹N°›</a:t>
            </a:fld>
            <a:endParaRPr lang="fr-FR"/>
          </a:p>
        </p:txBody>
      </p:sp>
    </p:spTree>
    <p:extLst>
      <p:ext uri="{BB962C8B-B14F-4D97-AF65-F5344CB8AC3E}">
        <p14:creationId xmlns:p14="http://schemas.microsoft.com/office/powerpoint/2010/main" val="60485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BFF5F6-6623-4C0C-84A9-E55A6BFF2AD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AB461BA4-CBB6-4617-B099-D6ED4A6BF60B}"/>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8BF9F56-96C5-40C3-AD86-654915364569}"/>
              </a:ext>
            </a:extLst>
          </p:cNvPr>
          <p:cNvSpPr>
            <a:spLocks noGrp="1"/>
          </p:cNvSpPr>
          <p:nvPr>
            <p:ph type="dt" sz="half" idx="10"/>
          </p:nvPr>
        </p:nvSpPr>
        <p:spPr/>
        <p:txBody>
          <a:bodyPr/>
          <a:lstStyle/>
          <a:p>
            <a:fld id="{7580BDC1-381D-4E55-B0C8-3506544E2E22}" type="datetimeFigureOut">
              <a:rPr lang="fr-FR" smtClean="0"/>
              <a:t>02/06/2025</a:t>
            </a:fld>
            <a:endParaRPr lang="fr-FR"/>
          </a:p>
        </p:txBody>
      </p:sp>
      <p:sp>
        <p:nvSpPr>
          <p:cNvPr id="5" name="Espace réservé du pied de page 4">
            <a:extLst>
              <a:ext uri="{FF2B5EF4-FFF2-40B4-BE49-F238E27FC236}">
                <a16:creationId xmlns:a16="http://schemas.microsoft.com/office/drawing/2014/main" id="{2D41757E-49C7-4AC6-B8E0-EB92A6FD4FF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B2DE5B9-C203-4746-BF2D-5DCA1C542DF5}"/>
              </a:ext>
            </a:extLst>
          </p:cNvPr>
          <p:cNvSpPr>
            <a:spLocks noGrp="1"/>
          </p:cNvSpPr>
          <p:nvPr>
            <p:ph type="sldNum" sz="quarter" idx="12"/>
          </p:nvPr>
        </p:nvSpPr>
        <p:spPr/>
        <p:txBody>
          <a:bodyPr/>
          <a:lstStyle/>
          <a:p>
            <a:fld id="{54AB59D6-CCB4-4BBC-BBF1-83011F5EC7EF}" type="slidenum">
              <a:rPr lang="fr-FR" smtClean="0"/>
              <a:t>‹N°›</a:t>
            </a:fld>
            <a:endParaRPr lang="fr-FR"/>
          </a:p>
        </p:txBody>
      </p:sp>
    </p:spTree>
    <p:extLst>
      <p:ext uri="{BB962C8B-B14F-4D97-AF65-F5344CB8AC3E}">
        <p14:creationId xmlns:p14="http://schemas.microsoft.com/office/powerpoint/2010/main" val="2441692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E2DE26-38E4-4FF1-9947-A9568E93B70F}"/>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FC21872B-91F0-4867-84F2-86A8507CAF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AF26BAC4-F1E9-4A1F-BFEE-C296BA13DD8C}"/>
              </a:ext>
            </a:extLst>
          </p:cNvPr>
          <p:cNvSpPr>
            <a:spLocks noGrp="1"/>
          </p:cNvSpPr>
          <p:nvPr>
            <p:ph type="dt" sz="half" idx="10"/>
          </p:nvPr>
        </p:nvSpPr>
        <p:spPr/>
        <p:txBody>
          <a:bodyPr/>
          <a:lstStyle/>
          <a:p>
            <a:fld id="{7580BDC1-381D-4E55-B0C8-3506544E2E22}" type="datetimeFigureOut">
              <a:rPr lang="fr-FR" smtClean="0"/>
              <a:t>02/06/2025</a:t>
            </a:fld>
            <a:endParaRPr lang="fr-FR"/>
          </a:p>
        </p:txBody>
      </p:sp>
      <p:sp>
        <p:nvSpPr>
          <p:cNvPr id="5" name="Espace réservé du pied de page 4">
            <a:extLst>
              <a:ext uri="{FF2B5EF4-FFF2-40B4-BE49-F238E27FC236}">
                <a16:creationId xmlns:a16="http://schemas.microsoft.com/office/drawing/2014/main" id="{9D47A90B-F436-436D-8CC1-ECB2B1DEA2E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8689072-75AB-4EDD-BE1B-4379565FB7B0}"/>
              </a:ext>
            </a:extLst>
          </p:cNvPr>
          <p:cNvSpPr>
            <a:spLocks noGrp="1"/>
          </p:cNvSpPr>
          <p:nvPr>
            <p:ph type="sldNum" sz="quarter" idx="12"/>
          </p:nvPr>
        </p:nvSpPr>
        <p:spPr/>
        <p:txBody>
          <a:bodyPr/>
          <a:lstStyle/>
          <a:p>
            <a:fld id="{54AB59D6-CCB4-4BBC-BBF1-83011F5EC7EF}" type="slidenum">
              <a:rPr lang="fr-FR" smtClean="0"/>
              <a:t>‹N°›</a:t>
            </a:fld>
            <a:endParaRPr lang="fr-FR"/>
          </a:p>
        </p:txBody>
      </p:sp>
    </p:spTree>
    <p:extLst>
      <p:ext uri="{BB962C8B-B14F-4D97-AF65-F5344CB8AC3E}">
        <p14:creationId xmlns:p14="http://schemas.microsoft.com/office/powerpoint/2010/main" val="2164820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78E3F9-E474-47EF-9CA6-E7F00CC0917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DB6BAB4-E072-40DE-B54C-35FEA846DC21}"/>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DBBA85B5-DCBA-4D9A-A080-6C4B29E0B9B3}"/>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4D663162-C90D-4F9A-9193-7C97E884CCD3}"/>
              </a:ext>
            </a:extLst>
          </p:cNvPr>
          <p:cNvSpPr>
            <a:spLocks noGrp="1"/>
          </p:cNvSpPr>
          <p:nvPr>
            <p:ph type="dt" sz="half" idx="10"/>
          </p:nvPr>
        </p:nvSpPr>
        <p:spPr/>
        <p:txBody>
          <a:bodyPr/>
          <a:lstStyle/>
          <a:p>
            <a:fld id="{7580BDC1-381D-4E55-B0C8-3506544E2E22}" type="datetimeFigureOut">
              <a:rPr lang="fr-FR" smtClean="0"/>
              <a:t>02/06/2025</a:t>
            </a:fld>
            <a:endParaRPr lang="fr-FR"/>
          </a:p>
        </p:txBody>
      </p:sp>
      <p:sp>
        <p:nvSpPr>
          <p:cNvPr id="6" name="Espace réservé du pied de page 5">
            <a:extLst>
              <a:ext uri="{FF2B5EF4-FFF2-40B4-BE49-F238E27FC236}">
                <a16:creationId xmlns:a16="http://schemas.microsoft.com/office/drawing/2014/main" id="{5F29E5DC-ED39-434F-80BA-C972FE51827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5343A1E-2482-4820-B903-B7B37635F334}"/>
              </a:ext>
            </a:extLst>
          </p:cNvPr>
          <p:cNvSpPr>
            <a:spLocks noGrp="1"/>
          </p:cNvSpPr>
          <p:nvPr>
            <p:ph type="sldNum" sz="quarter" idx="12"/>
          </p:nvPr>
        </p:nvSpPr>
        <p:spPr/>
        <p:txBody>
          <a:bodyPr/>
          <a:lstStyle/>
          <a:p>
            <a:fld id="{54AB59D6-CCB4-4BBC-BBF1-83011F5EC7EF}" type="slidenum">
              <a:rPr lang="fr-FR" smtClean="0"/>
              <a:t>‹N°›</a:t>
            </a:fld>
            <a:endParaRPr lang="fr-FR"/>
          </a:p>
        </p:txBody>
      </p:sp>
    </p:spTree>
    <p:extLst>
      <p:ext uri="{BB962C8B-B14F-4D97-AF65-F5344CB8AC3E}">
        <p14:creationId xmlns:p14="http://schemas.microsoft.com/office/powerpoint/2010/main" val="2365098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817DA7-4859-4EA7-9B90-CB63444D8796}"/>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60265A8A-90CE-4BF6-8E05-66787BE308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3952EB25-D2D0-49CF-BD58-BFF899DF7A32}"/>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A6A87685-D260-4785-B775-7BE550CCA8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A21FD708-CAEB-4D36-965D-B2CCBB0D9516}"/>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3DE6450F-80F4-48D2-91CD-8F3191914BFC}"/>
              </a:ext>
            </a:extLst>
          </p:cNvPr>
          <p:cNvSpPr>
            <a:spLocks noGrp="1"/>
          </p:cNvSpPr>
          <p:nvPr>
            <p:ph type="dt" sz="half" idx="10"/>
          </p:nvPr>
        </p:nvSpPr>
        <p:spPr/>
        <p:txBody>
          <a:bodyPr/>
          <a:lstStyle/>
          <a:p>
            <a:fld id="{7580BDC1-381D-4E55-B0C8-3506544E2E22}" type="datetimeFigureOut">
              <a:rPr lang="fr-FR" smtClean="0"/>
              <a:t>02/06/2025</a:t>
            </a:fld>
            <a:endParaRPr lang="fr-FR"/>
          </a:p>
        </p:txBody>
      </p:sp>
      <p:sp>
        <p:nvSpPr>
          <p:cNvPr id="8" name="Espace réservé du pied de page 7">
            <a:extLst>
              <a:ext uri="{FF2B5EF4-FFF2-40B4-BE49-F238E27FC236}">
                <a16:creationId xmlns:a16="http://schemas.microsoft.com/office/drawing/2014/main" id="{7BC68870-2489-4572-B346-61847DAA3798}"/>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38521F0D-0EC2-4E7D-9030-30F6CC30C155}"/>
              </a:ext>
            </a:extLst>
          </p:cNvPr>
          <p:cNvSpPr>
            <a:spLocks noGrp="1"/>
          </p:cNvSpPr>
          <p:nvPr>
            <p:ph type="sldNum" sz="quarter" idx="12"/>
          </p:nvPr>
        </p:nvSpPr>
        <p:spPr/>
        <p:txBody>
          <a:bodyPr/>
          <a:lstStyle/>
          <a:p>
            <a:fld id="{54AB59D6-CCB4-4BBC-BBF1-83011F5EC7EF}" type="slidenum">
              <a:rPr lang="fr-FR" smtClean="0"/>
              <a:t>‹N°›</a:t>
            </a:fld>
            <a:endParaRPr lang="fr-FR"/>
          </a:p>
        </p:txBody>
      </p:sp>
    </p:spTree>
    <p:extLst>
      <p:ext uri="{BB962C8B-B14F-4D97-AF65-F5344CB8AC3E}">
        <p14:creationId xmlns:p14="http://schemas.microsoft.com/office/powerpoint/2010/main" val="542730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CFB672-A58A-4754-9F33-17524B00343B}"/>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9F6762B6-136C-4736-AB23-F88AB39260E0}"/>
              </a:ext>
            </a:extLst>
          </p:cNvPr>
          <p:cNvSpPr>
            <a:spLocks noGrp="1"/>
          </p:cNvSpPr>
          <p:nvPr>
            <p:ph type="dt" sz="half" idx="10"/>
          </p:nvPr>
        </p:nvSpPr>
        <p:spPr/>
        <p:txBody>
          <a:bodyPr/>
          <a:lstStyle/>
          <a:p>
            <a:fld id="{7580BDC1-381D-4E55-B0C8-3506544E2E22}" type="datetimeFigureOut">
              <a:rPr lang="fr-FR" smtClean="0"/>
              <a:t>02/06/2025</a:t>
            </a:fld>
            <a:endParaRPr lang="fr-FR"/>
          </a:p>
        </p:txBody>
      </p:sp>
      <p:sp>
        <p:nvSpPr>
          <p:cNvPr id="4" name="Espace réservé du pied de page 3">
            <a:extLst>
              <a:ext uri="{FF2B5EF4-FFF2-40B4-BE49-F238E27FC236}">
                <a16:creationId xmlns:a16="http://schemas.microsoft.com/office/drawing/2014/main" id="{17B815AC-650D-4267-A642-11F49933F06E}"/>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82004B70-A740-46D3-8BC1-BA1ABE50BC0B}"/>
              </a:ext>
            </a:extLst>
          </p:cNvPr>
          <p:cNvSpPr>
            <a:spLocks noGrp="1"/>
          </p:cNvSpPr>
          <p:nvPr>
            <p:ph type="sldNum" sz="quarter" idx="12"/>
          </p:nvPr>
        </p:nvSpPr>
        <p:spPr/>
        <p:txBody>
          <a:bodyPr/>
          <a:lstStyle/>
          <a:p>
            <a:fld id="{54AB59D6-CCB4-4BBC-BBF1-83011F5EC7EF}" type="slidenum">
              <a:rPr lang="fr-FR" smtClean="0"/>
              <a:t>‹N°›</a:t>
            </a:fld>
            <a:endParaRPr lang="fr-FR"/>
          </a:p>
        </p:txBody>
      </p:sp>
    </p:spTree>
    <p:extLst>
      <p:ext uri="{BB962C8B-B14F-4D97-AF65-F5344CB8AC3E}">
        <p14:creationId xmlns:p14="http://schemas.microsoft.com/office/powerpoint/2010/main" val="2279878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F552680-C6B5-4DFA-8D1C-1AB81900756C}"/>
              </a:ext>
            </a:extLst>
          </p:cNvPr>
          <p:cNvSpPr>
            <a:spLocks noGrp="1"/>
          </p:cNvSpPr>
          <p:nvPr>
            <p:ph type="dt" sz="half" idx="10"/>
          </p:nvPr>
        </p:nvSpPr>
        <p:spPr/>
        <p:txBody>
          <a:bodyPr/>
          <a:lstStyle/>
          <a:p>
            <a:fld id="{7580BDC1-381D-4E55-B0C8-3506544E2E22}" type="datetimeFigureOut">
              <a:rPr lang="fr-FR" smtClean="0"/>
              <a:t>02/06/2025</a:t>
            </a:fld>
            <a:endParaRPr lang="fr-FR"/>
          </a:p>
        </p:txBody>
      </p:sp>
      <p:sp>
        <p:nvSpPr>
          <p:cNvPr id="3" name="Espace réservé du pied de page 2">
            <a:extLst>
              <a:ext uri="{FF2B5EF4-FFF2-40B4-BE49-F238E27FC236}">
                <a16:creationId xmlns:a16="http://schemas.microsoft.com/office/drawing/2014/main" id="{DC1638AB-8DB5-483A-AD32-4BAE71EB764C}"/>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D2F6E338-4AEB-4D40-AA65-5A6C0478CEF3}"/>
              </a:ext>
            </a:extLst>
          </p:cNvPr>
          <p:cNvSpPr>
            <a:spLocks noGrp="1"/>
          </p:cNvSpPr>
          <p:nvPr>
            <p:ph type="sldNum" sz="quarter" idx="12"/>
          </p:nvPr>
        </p:nvSpPr>
        <p:spPr/>
        <p:txBody>
          <a:bodyPr/>
          <a:lstStyle/>
          <a:p>
            <a:fld id="{54AB59D6-CCB4-4BBC-BBF1-83011F5EC7EF}" type="slidenum">
              <a:rPr lang="fr-FR" smtClean="0"/>
              <a:t>‹N°›</a:t>
            </a:fld>
            <a:endParaRPr lang="fr-FR"/>
          </a:p>
        </p:txBody>
      </p:sp>
    </p:spTree>
    <p:extLst>
      <p:ext uri="{BB962C8B-B14F-4D97-AF65-F5344CB8AC3E}">
        <p14:creationId xmlns:p14="http://schemas.microsoft.com/office/powerpoint/2010/main" val="3319904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59DD19-4335-42BA-9C6D-9B9BCD700CF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C74B6DD9-8462-44E7-A20E-3C7CF281D8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78ACF442-F8E9-4B0C-A8C8-DF3B47E6EC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945CA45A-9C0A-4A90-A907-02E2B91A3F87}"/>
              </a:ext>
            </a:extLst>
          </p:cNvPr>
          <p:cNvSpPr>
            <a:spLocks noGrp="1"/>
          </p:cNvSpPr>
          <p:nvPr>
            <p:ph type="dt" sz="half" idx="10"/>
          </p:nvPr>
        </p:nvSpPr>
        <p:spPr/>
        <p:txBody>
          <a:bodyPr/>
          <a:lstStyle/>
          <a:p>
            <a:fld id="{7580BDC1-381D-4E55-B0C8-3506544E2E22}" type="datetimeFigureOut">
              <a:rPr lang="fr-FR" smtClean="0"/>
              <a:t>02/06/2025</a:t>
            </a:fld>
            <a:endParaRPr lang="fr-FR"/>
          </a:p>
        </p:txBody>
      </p:sp>
      <p:sp>
        <p:nvSpPr>
          <p:cNvPr id="6" name="Espace réservé du pied de page 5">
            <a:extLst>
              <a:ext uri="{FF2B5EF4-FFF2-40B4-BE49-F238E27FC236}">
                <a16:creationId xmlns:a16="http://schemas.microsoft.com/office/drawing/2014/main" id="{523E83AB-1957-4F63-917A-F125B81ADE3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812F36A-DADF-4411-9969-3062BC7F7072}"/>
              </a:ext>
            </a:extLst>
          </p:cNvPr>
          <p:cNvSpPr>
            <a:spLocks noGrp="1"/>
          </p:cNvSpPr>
          <p:nvPr>
            <p:ph type="sldNum" sz="quarter" idx="12"/>
          </p:nvPr>
        </p:nvSpPr>
        <p:spPr/>
        <p:txBody>
          <a:bodyPr/>
          <a:lstStyle/>
          <a:p>
            <a:fld id="{54AB59D6-CCB4-4BBC-BBF1-83011F5EC7EF}" type="slidenum">
              <a:rPr lang="fr-FR" smtClean="0"/>
              <a:t>‹N°›</a:t>
            </a:fld>
            <a:endParaRPr lang="fr-FR"/>
          </a:p>
        </p:txBody>
      </p:sp>
    </p:spTree>
    <p:extLst>
      <p:ext uri="{BB962C8B-B14F-4D97-AF65-F5344CB8AC3E}">
        <p14:creationId xmlns:p14="http://schemas.microsoft.com/office/powerpoint/2010/main" val="1582363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92E167-9989-47DB-9B45-C3E37DA8BA2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7715ED9F-C87D-41D1-AE82-72336BED3B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747ACECE-D7C0-4454-B211-8C60EF6C12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C4AF3F2E-6DA8-493E-B7E6-E946E91C1231}"/>
              </a:ext>
            </a:extLst>
          </p:cNvPr>
          <p:cNvSpPr>
            <a:spLocks noGrp="1"/>
          </p:cNvSpPr>
          <p:nvPr>
            <p:ph type="dt" sz="half" idx="10"/>
          </p:nvPr>
        </p:nvSpPr>
        <p:spPr/>
        <p:txBody>
          <a:bodyPr/>
          <a:lstStyle/>
          <a:p>
            <a:fld id="{7580BDC1-381D-4E55-B0C8-3506544E2E22}" type="datetimeFigureOut">
              <a:rPr lang="fr-FR" smtClean="0"/>
              <a:t>02/06/2025</a:t>
            </a:fld>
            <a:endParaRPr lang="fr-FR"/>
          </a:p>
        </p:txBody>
      </p:sp>
      <p:sp>
        <p:nvSpPr>
          <p:cNvPr id="6" name="Espace réservé du pied de page 5">
            <a:extLst>
              <a:ext uri="{FF2B5EF4-FFF2-40B4-BE49-F238E27FC236}">
                <a16:creationId xmlns:a16="http://schemas.microsoft.com/office/drawing/2014/main" id="{9E7DAE86-781D-48CC-B92E-90151D7003C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41684AB-DC2B-4845-90E4-7101AE7F58A3}"/>
              </a:ext>
            </a:extLst>
          </p:cNvPr>
          <p:cNvSpPr>
            <a:spLocks noGrp="1"/>
          </p:cNvSpPr>
          <p:nvPr>
            <p:ph type="sldNum" sz="quarter" idx="12"/>
          </p:nvPr>
        </p:nvSpPr>
        <p:spPr/>
        <p:txBody>
          <a:bodyPr/>
          <a:lstStyle/>
          <a:p>
            <a:fld id="{54AB59D6-CCB4-4BBC-BBF1-83011F5EC7EF}" type="slidenum">
              <a:rPr lang="fr-FR" smtClean="0"/>
              <a:t>‹N°›</a:t>
            </a:fld>
            <a:endParaRPr lang="fr-FR"/>
          </a:p>
        </p:txBody>
      </p:sp>
    </p:spTree>
    <p:extLst>
      <p:ext uri="{BB962C8B-B14F-4D97-AF65-F5344CB8AC3E}">
        <p14:creationId xmlns:p14="http://schemas.microsoft.com/office/powerpoint/2010/main" val="2022704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77FC0D45-0044-4D36-954F-8185322659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42461146-F9F7-4398-95F3-77F564C50B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0B4EA04-70CF-404F-8694-1BEB201345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80BDC1-381D-4E55-B0C8-3506544E2E22}" type="datetimeFigureOut">
              <a:rPr lang="fr-FR" smtClean="0"/>
              <a:t>02/06/2025</a:t>
            </a:fld>
            <a:endParaRPr lang="fr-FR"/>
          </a:p>
        </p:txBody>
      </p:sp>
      <p:sp>
        <p:nvSpPr>
          <p:cNvPr id="5" name="Espace réservé du pied de page 4">
            <a:extLst>
              <a:ext uri="{FF2B5EF4-FFF2-40B4-BE49-F238E27FC236}">
                <a16:creationId xmlns:a16="http://schemas.microsoft.com/office/drawing/2014/main" id="{A11826D6-D494-4D54-9F6D-A4E82B8B1A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4D5B67EA-5FFE-43C2-B850-0D5E2D3AD3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AB59D6-CCB4-4BBC-BBF1-83011F5EC7EF}" type="slidenum">
              <a:rPr lang="fr-FR" smtClean="0"/>
              <a:t>‹N°›</a:t>
            </a:fld>
            <a:endParaRPr lang="fr-FR"/>
          </a:p>
        </p:txBody>
      </p:sp>
    </p:spTree>
    <p:extLst>
      <p:ext uri="{BB962C8B-B14F-4D97-AF65-F5344CB8AC3E}">
        <p14:creationId xmlns:p14="http://schemas.microsoft.com/office/powerpoint/2010/main" val="20451624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https://www.europresse.com/seminaires-et-ateliers/" TargetMode="External"/><Relationship Id="rId2" Type="http://schemas.openxmlformats.org/officeDocument/2006/relationships/hyperlink" Target="https://nouveau.europresse.com/webpages/sources/sourcesearch.aspx"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mathieufer.shinyapps.io/europressedecodeur/" TargetMode="External"/><Relationship Id="rId2" Type="http://schemas.openxmlformats.org/officeDocument/2006/relationships/hyperlink" Target="https://analytics.huma-num.fr/Mathieu.Ferry/EuroDecodeur/" TargetMode="Externa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doi.org/10.3917/socio.001.0095"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oi.org/10.4000/ei.986"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bib.uvsq.fr/europress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F2F6BF-6FEF-5247-47B9-8B0AB37C56FF}"/>
              </a:ext>
            </a:extLst>
          </p:cNvPr>
          <p:cNvSpPr>
            <a:spLocks noGrp="1"/>
          </p:cNvSpPr>
          <p:nvPr>
            <p:ph type="title"/>
          </p:nvPr>
        </p:nvSpPr>
        <p:spPr/>
        <p:txBody>
          <a:bodyPr/>
          <a:lstStyle/>
          <a:p>
            <a:r>
              <a:rPr lang="fr-FR" dirty="0">
                <a:solidFill>
                  <a:schemeClr val="accent6"/>
                </a:solidFill>
              </a:rPr>
              <a:t>Exemples d’usages de l’analyse textuelle en sociologie</a:t>
            </a:r>
          </a:p>
        </p:txBody>
      </p:sp>
      <p:sp>
        <p:nvSpPr>
          <p:cNvPr id="3" name="Espace réservé du texte 2">
            <a:extLst>
              <a:ext uri="{FF2B5EF4-FFF2-40B4-BE49-F238E27FC236}">
                <a16:creationId xmlns:a16="http://schemas.microsoft.com/office/drawing/2014/main" id="{246D0D21-BBD7-150A-9001-0F5DCC583DEA}"/>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2087341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207F26-E1A8-121F-E136-1E8F173CF646}"/>
              </a:ext>
            </a:extLst>
          </p:cNvPr>
          <p:cNvSpPr>
            <a:spLocks noGrp="1"/>
          </p:cNvSpPr>
          <p:nvPr>
            <p:ph type="title"/>
          </p:nvPr>
        </p:nvSpPr>
        <p:spPr/>
        <p:txBody>
          <a:bodyPr/>
          <a:lstStyle/>
          <a:p>
            <a:r>
              <a:rPr lang="fr-FR" dirty="0">
                <a:solidFill>
                  <a:schemeClr val="accent6"/>
                </a:solidFill>
              </a:rPr>
              <a:t>Les sources disponibles</a:t>
            </a:r>
          </a:p>
        </p:txBody>
      </p:sp>
      <p:sp>
        <p:nvSpPr>
          <p:cNvPr id="3" name="Espace réservé du contenu 2">
            <a:extLst>
              <a:ext uri="{FF2B5EF4-FFF2-40B4-BE49-F238E27FC236}">
                <a16:creationId xmlns:a16="http://schemas.microsoft.com/office/drawing/2014/main" id="{C6C9A7FA-30D1-D771-40A1-493F8C7A9FB8}"/>
              </a:ext>
            </a:extLst>
          </p:cNvPr>
          <p:cNvSpPr>
            <a:spLocks noGrp="1"/>
          </p:cNvSpPr>
          <p:nvPr>
            <p:ph idx="1"/>
          </p:nvPr>
        </p:nvSpPr>
        <p:spPr/>
        <p:txBody>
          <a:bodyPr>
            <a:normAutofit fontScale="92500"/>
          </a:bodyPr>
          <a:lstStyle/>
          <a:p>
            <a:r>
              <a:rPr lang="fr-FR" dirty="0"/>
              <a:t>Liste exhaustive des sources disponibles : </a:t>
            </a:r>
            <a:r>
              <a:rPr lang="fr-FR" dirty="0">
                <a:hlinkClick r:id="rId2"/>
              </a:rPr>
              <a:t>https://nouveau.europresse.com/webpages/sources/sourcesearch.aspx</a:t>
            </a:r>
            <a:endParaRPr lang="fr-FR" dirty="0"/>
          </a:p>
          <a:p>
            <a:r>
              <a:rPr lang="fr-FR" dirty="0"/>
              <a:t>Présentation rapide : </a:t>
            </a:r>
            <a:r>
              <a:rPr lang="fr-FR" dirty="0">
                <a:hlinkClick r:id="rId3"/>
              </a:rPr>
              <a:t>https://www.europresse.com/seminaires-et-ateliers/</a:t>
            </a:r>
            <a:r>
              <a:rPr lang="fr-FR" dirty="0"/>
              <a:t> </a:t>
            </a:r>
          </a:p>
          <a:p>
            <a:r>
              <a:rPr lang="fr-FR" dirty="0"/>
              <a:t>Ce qui nous intéresse surtout (et qu’on va analyser) : </a:t>
            </a:r>
          </a:p>
          <a:p>
            <a:pPr lvl="1"/>
            <a:r>
              <a:rPr lang="fr-FR" dirty="0"/>
              <a:t>La </a:t>
            </a:r>
            <a:r>
              <a:rPr lang="fr-FR" b="1" dirty="0"/>
              <a:t>presse : </a:t>
            </a:r>
            <a:r>
              <a:rPr lang="fr-FR" dirty="0"/>
              <a:t>articles de titres de presse</a:t>
            </a:r>
            <a:endParaRPr lang="fr-FR" b="1" dirty="0"/>
          </a:p>
          <a:p>
            <a:pPr lvl="1"/>
            <a:r>
              <a:rPr lang="fr-FR" dirty="0">
                <a:solidFill>
                  <a:schemeClr val="bg1">
                    <a:lumMod val="50000"/>
                  </a:schemeClr>
                </a:solidFill>
              </a:rPr>
              <a:t>Les </a:t>
            </a:r>
            <a:r>
              <a:rPr lang="fr-FR" b="1" dirty="0">
                <a:solidFill>
                  <a:schemeClr val="bg1">
                    <a:lumMod val="50000"/>
                  </a:schemeClr>
                </a:solidFill>
              </a:rPr>
              <a:t>télévisions et radios </a:t>
            </a:r>
            <a:r>
              <a:rPr lang="fr-FR" dirty="0">
                <a:solidFill>
                  <a:schemeClr val="bg1">
                    <a:lumMod val="50000"/>
                  </a:schemeClr>
                </a:solidFill>
              </a:rPr>
              <a:t>: contenus de chaines (présentation, pas la transcription)</a:t>
            </a:r>
          </a:p>
          <a:p>
            <a:pPr lvl="1"/>
            <a:r>
              <a:rPr lang="fr-FR" dirty="0"/>
              <a:t>Les </a:t>
            </a:r>
            <a:r>
              <a:rPr lang="fr-FR" b="1" dirty="0"/>
              <a:t>réseaux sociaux</a:t>
            </a:r>
            <a:r>
              <a:rPr lang="fr-FR" dirty="0"/>
              <a:t>, dont des articles de blog et X/twitter MAIS attention, il ne s’agit pas d’un « moissonnage » exhaustif, et les frontières du corpus ne sont pas vraiment transparentes</a:t>
            </a:r>
          </a:p>
          <a:p>
            <a:pPr lvl="1"/>
            <a:r>
              <a:rPr lang="fr-FR" dirty="0">
                <a:solidFill>
                  <a:schemeClr val="bg1">
                    <a:lumMod val="50000"/>
                  </a:schemeClr>
                </a:solidFill>
              </a:rPr>
              <a:t>Les </a:t>
            </a:r>
            <a:r>
              <a:rPr lang="fr-FR" b="1" dirty="0">
                <a:solidFill>
                  <a:schemeClr val="bg1">
                    <a:lumMod val="50000"/>
                  </a:schemeClr>
                </a:solidFill>
              </a:rPr>
              <a:t>études et rapports </a:t>
            </a:r>
            <a:r>
              <a:rPr lang="fr-FR" dirty="0">
                <a:solidFill>
                  <a:schemeClr val="bg1">
                    <a:lumMod val="50000"/>
                  </a:schemeClr>
                </a:solidFill>
              </a:rPr>
              <a:t>&amp; </a:t>
            </a:r>
            <a:r>
              <a:rPr lang="fr-FR" b="1" dirty="0">
                <a:solidFill>
                  <a:schemeClr val="bg1">
                    <a:lumMod val="50000"/>
                  </a:schemeClr>
                </a:solidFill>
              </a:rPr>
              <a:t>répertoires et références </a:t>
            </a:r>
            <a:r>
              <a:rPr lang="fr-FR" dirty="0">
                <a:solidFill>
                  <a:schemeClr val="bg1">
                    <a:lumMod val="50000"/>
                  </a:schemeClr>
                </a:solidFill>
              </a:rPr>
              <a:t>: des documents « d’</a:t>
            </a:r>
            <a:r>
              <a:rPr lang="fr-FR" b="0" i="0" dirty="0">
                <a:solidFill>
                  <a:schemeClr val="bg1">
                    <a:lumMod val="50000"/>
                  </a:schemeClr>
                </a:solidFill>
                <a:effectLst/>
                <a:latin typeface="Barlow" panose="020F0502020204030204" pitchFamily="34" charset="0"/>
              </a:rPr>
              <a:t>organismes publics et d’instances gouvernementales ainsi que d’entreprises privées »</a:t>
            </a:r>
            <a:endParaRPr lang="fr-FR" dirty="0">
              <a:solidFill>
                <a:schemeClr val="bg1">
                  <a:lumMod val="50000"/>
                </a:schemeClr>
              </a:solidFill>
            </a:endParaRPr>
          </a:p>
        </p:txBody>
      </p:sp>
    </p:spTree>
    <p:extLst>
      <p:ext uri="{BB962C8B-B14F-4D97-AF65-F5344CB8AC3E}">
        <p14:creationId xmlns:p14="http://schemas.microsoft.com/office/powerpoint/2010/main" val="3760016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595513-C470-5291-F83D-4333C20373E0}"/>
              </a:ext>
            </a:extLst>
          </p:cNvPr>
          <p:cNvSpPr>
            <a:spLocks noGrp="1"/>
          </p:cNvSpPr>
          <p:nvPr>
            <p:ph type="title"/>
          </p:nvPr>
        </p:nvSpPr>
        <p:spPr/>
        <p:txBody>
          <a:bodyPr/>
          <a:lstStyle/>
          <a:p>
            <a:r>
              <a:rPr lang="fr-FR" dirty="0">
                <a:solidFill>
                  <a:schemeClr val="accent6"/>
                </a:solidFill>
              </a:rPr>
              <a:t>Tableau de bord de la recherche</a:t>
            </a:r>
          </a:p>
        </p:txBody>
      </p:sp>
      <p:sp>
        <p:nvSpPr>
          <p:cNvPr id="3" name="Espace réservé du contenu 2">
            <a:extLst>
              <a:ext uri="{FF2B5EF4-FFF2-40B4-BE49-F238E27FC236}">
                <a16:creationId xmlns:a16="http://schemas.microsoft.com/office/drawing/2014/main" id="{EE969F13-D276-9489-9CFA-62F582BB4B59}"/>
              </a:ext>
            </a:extLst>
          </p:cNvPr>
          <p:cNvSpPr>
            <a:spLocks noGrp="1"/>
          </p:cNvSpPr>
          <p:nvPr>
            <p:ph idx="1"/>
          </p:nvPr>
        </p:nvSpPr>
        <p:spPr>
          <a:xfrm>
            <a:off x="5772348" y="4161183"/>
            <a:ext cx="5581451" cy="2015780"/>
          </a:xfrm>
        </p:spPr>
        <p:txBody>
          <a:bodyPr/>
          <a:lstStyle/>
          <a:p>
            <a:r>
              <a:rPr lang="fr-FR" dirty="0"/>
              <a:t>Première analyse et raffinement des résultats</a:t>
            </a:r>
          </a:p>
          <a:p>
            <a:r>
              <a:rPr lang="fr-FR" dirty="0"/>
              <a:t>Cliquer sur les différents éléments pour affiner au besoin les résultats</a:t>
            </a:r>
          </a:p>
        </p:txBody>
      </p:sp>
      <p:pic>
        <p:nvPicPr>
          <p:cNvPr id="4" name="Image 3">
            <a:extLst>
              <a:ext uri="{FF2B5EF4-FFF2-40B4-BE49-F238E27FC236}">
                <a16:creationId xmlns:a16="http://schemas.microsoft.com/office/drawing/2014/main" id="{D9C261D2-CDFD-F376-D8DD-2A7A61B1AFA2}"/>
              </a:ext>
            </a:extLst>
          </p:cNvPr>
          <p:cNvPicPr>
            <a:picLocks noChangeAspect="1"/>
          </p:cNvPicPr>
          <p:nvPr/>
        </p:nvPicPr>
        <p:blipFill>
          <a:blip r:embed="rId2"/>
          <a:stretch>
            <a:fillRect/>
          </a:stretch>
        </p:blipFill>
        <p:spPr>
          <a:xfrm>
            <a:off x="121554" y="1306343"/>
            <a:ext cx="4934149" cy="2761039"/>
          </a:xfrm>
          <a:prstGeom prst="rect">
            <a:avLst/>
          </a:prstGeom>
        </p:spPr>
      </p:pic>
      <p:pic>
        <p:nvPicPr>
          <p:cNvPr id="5" name="Image 4">
            <a:extLst>
              <a:ext uri="{FF2B5EF4-FFF2-40B4-BE49-F238E27FC236}">
                <a16:creationId xmlns:a16="http://schemas.microsoft.com/office/drawing/2014/main" id="{78D30EB5-A7EC-B29F-1D97-8AAD2E3983BA}"/>
              </a:ext>
            </a:extLst>
          </p:cNvPr>
          <p:cNvPicPr>
            <a:picLocks noChangeAspect="1"/>
          </p:cNvPicPr>
          <p:nvPr/>
        </p:nvPicPr>
        <p:blipFill>
          <a:blip r:embed="rId3"/>
          <a:stretch>
            <a:fillRect/>
          </a:stretch>
        </p:blipFill>
        <p:spPr>
          <a:xfrm>
            <a:off x="5055703" y="1272754"/>
            <a:ext cx="4641574" cy="2794628"/>
          </a:xfrm>
          <a:prstGeom prst="rect">
            <a:avLst/>
          </a:prstGeom>
        </p:spPr>
      </p:pic>
      <p:pic>
        <p:nvPicPr>
          <p:cNvPr id="6" name="Image 5">
            <a:extLst>
              <a:ext uri="{FF2B5EF4-FFF2-40B4-BE49-F238E27FC236}">
                <a16:creationId xmlns:a16="http://schemas.microsoft.com/office/drawing/2014/main" id="{CB6DF8A8-370A-0EA4-B1E2-2543AB33B3FF}"/>
              </a:ext>
            </a:extLst>
          </p:cNvPr>
          <p:cNvPicPr>
            <a:picLocks noChangeAspect="1"/>
          </p:cNvPicPr>
          <p:nvPr/>
        </p:nvPicPr>
        <p:blipFill>
          <a:blip r:embed="rId4"/>
          <a:stretch>
            <a:fillRect/>
          </a:stretch>
        </p:blipFill>
        <p:spPr>
          <a:xfrm>
            <a:off x="121554" y="4067382"/>
            <a:ext cx="5449957" cy="2655940"/>
          </a:xfrm>
          <a:prstGeom prst="rect">
            <a:avLst/>
          </a:prstGeom>
        </p:spPr>
      </p:pic>
    </p:spTree>
    <p:extLst>
      <p:ext uri="{BB962C8B-B14F-4D97-AF65-F5344CB8AC3E}">
        <p14:creationId xmlns:p14="http://schemas.microsoft.com/office/powerpoint/2010/main" val="896348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0AD1C1-3661-9D51-0F58-33AAB3676CEF}"/>
              </a:ext>
            </a:extLst>
          </p:cNvPr>
          <p:cNvSpPr>
            <a:spLocks noGrp="1"/>
          </p:cNvSpPr>
          <p:nvPr>
            <p:ph type="title"/>
          </p:nvPr>
        </p:nvSpPr>
        <p:spPr/>
        <p:txBody>
          <a:bodyPr/>
          <a:lstStyle/>
          <a:p>
            <a:r>
              <a:rPr lang="fr-FR" dirty="0">
                <a:solidFill>
                  <a:schemeClr val="accent6"/>
                </a:solidFill>
              </a:rPr>
              <a:t>Raffiner sa recherche</a:t>
            </a:r>
          </a:p>
        </p:txBody>
      </p:sp>
      <p:sp>
        <p:nvSpPr>
          <p:cNvPr id="3" name="Espace réservé du contenu 2">
            <a:extLst>
              <a:ext uri="{FF2B5EF4-FFF2-40B4-BE49-F238E27FC236}">
                <a16:creationId xmlns:a16="http://schemas.microsoft.com/office/drawing/2014/main" id="{39DF557D-B019-C828-6CDC-4C537772E133}"/>
              </a:ext>
            </a:extLst>
          </p:cNvPr>
          <p:cNvSpPr>
            <a:spLocks noGrp="1"/>
          </p:cNvSpPr>
          <p:nvPr>
            <p:ph idx="1"/>
          </p:nvPr>
        </p:nvSpPr>
        <p:spPr>
          <a:xfrm>
            <a:off x="838200" y="1825625"/>
            <a:ext cx="4065104" cy="4351338"/>
          </a:xfrm>
        </p:spPr>
        <p:txBody>
          <a:bodyPr/>
          <a:lstStyle/>
          <a:p>
            <a:r>
              <a:rPr lang="fr-FR" dirty="0"/>
              <a:t>Si recherche sur une période d’un an au maximum, possibilité d’utiliser les outils de raffinement de la recherche à gauche</a:t>
            </a:r>
          </a:p>
        </p:txBody>
      </p:sp>
      <p:pic>
        <p:nvPicPr>
          <p:cNvPr id="4" name="Image 3">
            <a:extLst>
              <a:ext uri="{FF2B5EF4-FFF2-40B4-BE49-F238E27FC236}">
                <a16:creationId xmlns:a16="http://schemas.microsoft.com/office/drawing/2014/main" id="{8EE2FF7F-6C77-69CB-29E1-9686D8464DCD}"/>
              </a:ext>
            </a:extLst>
          </p:cNvPr>
          <p:cNvPicPr>
            <a:picLocks noChangeAspect="1"/>
          </p:cNvPicPr>
          <p:nvPr/>
        </p:nvPicPr>
        <p:blipFill>
          <a:blip r:embed="rId2"/>
          <a:stretch>
            <a:fillRect/>
          </a:stretch>
        </p:blipFill>
        <p:spPr>
          <a:xfrm>
            <a:off x="8131589" y="228600"/>
            <a:ext cx="2501900" cy="6400800"/>
          </a:xfrm>
          <a:prstGeom prst="rect">
            <a:avLst/>
          </a:prstGeom>
        </p:spPr>
      </p:pic>
    </p:spTree>
    <p:extLst>
      <p:ext uri="{BB962C8B-B14F-4D97-AF65-F5344CB8AC3E}">
        <p14:creationId xmlns:p14="http://schemas.microsoft.com/office/powerpoint/2010/main" val="2048810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BD67A4-BCA4-1207-D267-4850AB550E6E}"/>
              </a:ext>
            </a:extLst>
          </p:cNvPr>
          <p:cNvSpPr>
            <a:spLocks noGrp="1"/>
          </p:cNvSpPr>
          <p:nvPr>
            <p:ph type="title"/>
          </p:nvPr>
        </p:nvSpPr>
        <p:spPr/>
        <p:txBody>
          <a:bodyPr/>
          <a:lstStyle/>
          <a:p>
            <a:r>
              <a:rPr lang="fr-FR" dirty="0">
                <a:solidFill>
                  <a:schemeClr val="accent6"/>
                </a:solidFill>
              </a:rPr>
              <a:t>Télécharger le corpus défini pour l’analyser </a:t>
            </a:r>
          </a:p>
        </p:txBody>
      </p:sp>
      <p:sp>
        <p:nvSpPr>
          <p:cNvPr id="3" name="Espace réservé du contenu 2">
            <a:extLst>
              <a:ext uri="{FF2B5EF4-FFF2-40B4-BE49-F238E27FC236}">
                <a16:creationId xmlns:a16="http://schemas.microsoft.com/office/drawing/2014/main" id="{C88977AE-6D84-FFC8-F946-2ED1EF65B859}"/>
              </a:ext>
            </a:extLst>
          </p:cNvPr>
          <p:cNvSpPr>
            <a:spLocks noGrp="1"/>
          </p:cNvSpPr>
          <p:nvPr>
            <p:ph idx="1"/>
          </p:nvPr>
        </p:nvSpPr>
        <p:spPr>
          <a:xfrm>
            <a:off x="414197" y="1825624"/>
            <a:ext cx="5658679" cy="5032375"/>
          </a:xfrm>
        </p:spPr>
        <p:txBody>
          <a:bodyPr>
            <a:normAutofit fontScale="77500" lnSpcReduction="20000"/>
          </a:bodyPr>
          <a:lstStyle/>
          <a:p>
            <a:r>
              <a:rPr lang="fr-FR" dirty="0"/>
              <a:t>On veut télécharger le maximum de textes… </a:t>
            </a:r>
          </a:p>
          <a:p>
            <a:pPr lvl="1"/>
            <a:r>
              <a:rPr lang="fr-FR" dirty="0"/>
              <a:t>Mais </a:t>
            </a:r>
            <a:r>
              <a:rPr lang="fr-FR" dirty="0" err="1"/>
              <a:t>Europresse</a:t>
            </a:r>
            <a:r>
              <a:rPr lang="fr-FR" dirty="0"/>
              <a:t> n’autorise que 1000 documents au maximum</a:t>
            </a:r>
          </a:p>
          <a:p>
            <a:r>
              <a:rPr lang="fr-FR" dirty="0"/>
              <a:t>Pour être exhaustif, essayer de limiter sa recherche à 1000 résultats…</a:t>
            </a:r>
          </a:p>
          <a:p>
            <a:pPr lvl="1"/>
            <a:r>
              <a:rPr lang="fr-FR" dirty="0"/>
              <a:t>Ou alors prendre les plus récents </a:t>
            </a:r>
          </a:p>
          <a:p>
            <a:pPr lvl="1"/>
            <a:r>
              <a:rPr lang="fr-FR" dirty="0"/>
              <a:t>Par défaut ce sont les plus  »pertinents » qui sont présentés en premier : mais comment fonctionne l’algorithme ?</a:t>
            </a:r>
          </a:p>
          <a:p>
            <a:r>
              <a:rPr lang="fr-FR" dirty="0"/>
              <a:t>Ensuite scroller l’onglet de présentation des documents</a:t>
            </a:r>
          </a:p>
          <a:p>
            <a:pPr lvl="1"/>
            <a:r>
              <a:rPr lang="fr-FR" dirty="0"/>
              <a:t>Être patient ! </a:t>
            </a:r>
          </a:p>
          <a:p>
            <a:r>
              <a:rPr lang="fr-FR" dirty="0"/>
              <a:t>Cocher l’ensemble des documents</a:t>
            </a:r>
          </a:p>
          <a:p>
            <a:pPr lvl="1"/>
            <a:r>
              <a:rPr lang="fr-FR" dirty="0"/>
              <a:t>Avec la case tout en haut</a:t>
            </a:r>
          </a:p>
          <a:p>
            <a:r>
              <a:rPr lang="fr-FR" dirty="0"/>
              <a:t>Enregistrer la sélection</a:t>
            </a:r>
          </a:p>
          <a:p>
            <a:pPr lvl="1"/>
            <a:r>
              <a:rPr lang="fr-FR" dirty="0"/>
              <a:t>Dans un fichier, choisir le format HTML</a:t>
            </a:r>
          </a:p>
          <a:p>
            <a:pPr lvl="1"/>
            <a:r>
              <a:rPr lang="fr-FR" dirty="0"/>
              <a:t>Patienter pendant la préparation du fichier et sauvegarder sur votre ordinateur</a:t>
            </a:r>
          </a:p>
        </p:txBody>
      </p:sp>
      <p:pic>
        <p:nvPicPr>
          <p:cNvPr id="4" name="Image 3">
            <a:extLst>
              <a:ext uri="{FF2B5EF4-FFF2-40B4-BE49-F238E27FC236}">
                <a16:creationId xmlns:a16="http://schemas.microsoft.com/office/drawing/2014/main" id="{FE179DFC-6B86-4565-190C-F2A5F73896FA}"/>
              </a:ext>
            </a:extLst>
          </p:cNvPr>
          <p:cNvPicPr>
            <a:picLocks noChangeAspect="1"/>
          </p:cNvPicPr>
          <p:nvPr/>
        </p:nvPicPr>
        <p:blipFill>
          <a:blip r:embed="rId2"/>
          <a:stretch>
            <a:fillRect/>
          </a:stretch>
        </p:blipFill>
        <p:spPr>
          <a:xfrm>
            <a:off x="6414895" y="1485106"/>
            <a:ext cx="5362908" cy="5032375"/>
          </a:xfrm>
          <a:prstGeom prst="rect">
            <a:avLst/>
          </a:prstGeom>
        </p:spPr>
      </p:pic>
      <p:sp>
        <p:nvSpPr>
          <p:cNvPr id="5" name="Ellipse 4">
            <a:extLst>
              <a:ext uri="{FF2B5EF4-FFF2-40B4-BE49-F238E27FC236}">
                <a16:creationId xmlns:a16="http://schemas.microsoft.com/office/drawing/2014/main" id="{C62458AD-C8AF-CDD3-7D3D-EB365D89C455}"/>
              </a:ext>
            </a:extLst>
          </p:cNvPr>
          <p:cNvSpPr/>
          <p:nvPr/>
        </p:nvSpPr>
        <p:spPr>
          <a:xfrm>
            <a:off x="6215270" y="1825625"/>
            <a:ext cx="689113" cy="559766"/>
          </a:xfrm>
          <a:prstGeom prst="ellipse">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7" name="Connecteur droit avec flèche 6">
            <a:extLst>
              <a:ext uri="{FF2B5EF4-FFF2-40B4-BE49-F238E27FC236}">
                <a16:creationId xmlns:a16="http://schemas.microsoft.com/office/drawing/2014/main" id="{7AC1CF1D-2802-2E40-AA7D-DBE79E439B45}"/>
              </a:ext>
            </a:extLst>
          </p:cNvPr>
          <p:cNvCxnSpPr>
            <a:cxnSpLocks/>
          </p:cNvCxnSpPr>
          <p:nvPr/>
        </p:nvCxnSpPr>
        <p:spPr>
          <a:xfrm>
            <a:off x="11635409" y="2385391"/>
            <a:ext cx="0" cy="39624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A1D286F8-86E3-6961-0051-59B3AF1FE27A}"/>
              </a:ext>
            </a:extLst>
          </p:cNvPr>
          <p:cNvSpPr txBox="1"/>
          <p:nvPr/>
        </p:nvSpPr>
        <p:spPr>
          <a:xfrm rot="5400000">
            <a:off x="11415499" y="3649259"/>
            <a:ext cx="1016112" cy="369332"/>
          </a:xfrm>
          <a:prstGeom prst="rect">
            <a:avLst/>
          </a:prstGeom>
          <a:noFill/>
        </p:spPr>
        <p:txBody>
          <a:bodyPr wrap="none" rtlCol="0">
            <a:spAutoFit/>
          </a:bodyPr>
          <a:lstStyle/>
          <a:p>
            <a:r>
              <a:rPr lang="fr-FR" dirty="0">
                <a:solidFill>
                  <a:schemeClr val="accent6"/>
                </a:solidFill>
              </a:rPr>
              <a:t>Scroller</a:t>
            </a:r>
            <a:r>
              <a:rPr lang="fr-FR" dirty="0"/>
              <a:t> !</a:t>
            </a:r>
          </a:p>
        </p:txBody>
      </p:sp>
      <p:sp>
        <p:nvSpPr>
          <p:cNvPr id="11" name="Ellipse 10">
            <a:extLst>
              <a:ext uri="{FF2B5EF4-FFF2-40B4-BE49-F238E27FC236}">
                <a16:creationId xmlns:a16="http://schemas.microsoft.com/office/drawing/2014/main" id="{926F906F-714C-E608-B269-5ECDFBA68EDD}"/>
              </a:ext>
            </a:extLst>
          </p:cNvPr>
          <p:cNvSpPr/>
          <p:nvPr/>
        </p:nvSpPr>
        <p:spPr>
          <a:xfrm>
            <a:off x="8031240" y="1825624"/>
            <a:ext cx="689113" cy="559766"/>
          </a:xfrm>
          <a:prstGeom prst="ellipse">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268550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8C78FD-70A4-40B9-65CE-470F45F0EA1E}"/>
              </a:ext>
            </a:extLst>
          </p:cNvPr>
          <p:cNvSpPr>
            <a:spLocks noGrp="1"/>
          </p:cNvSpPr>
          <p:nvPr>
            <p:ph type="title"/>
          </p:nvPr>
        </p:nvSpPr>
        <p:spPr>
          <a:xfrm>
            <a:off x="182218" y="365125"/>
            <a:ext cx="11171582" cy="1325563"/>
          </a:xfrm>
        </p:spPr>
        <p:txBody>
          <a:bodyPr/>
          <a:lstStyle/>
          <a:p>
            <a:r>
              <a:rPr lang="fr-FR" dirty="0">
                <a:solidFill>
                  <a:schemeClr val="accent6"/>
                </a:solidFill>
              </a:rPr>
              <a:t>Quel intérêt au format HTML ? (plutôt que PDF)</a:t>
            </a:r>
          </a:p>
        </p:txBody>
      </p:sp>
      <p:sp>
        <p:nvSpPr>
          <p:cNvPr id="3" name="Espace réservé du contenu 2">
            <a:extLst>
              <a:ext uri="{FF2B5EF4-FFF2-40B4-BE49-F238E27FC236}">
                <a16:creationId xmlns:a16="http://schemas.microsoft.com/office/drawing/2014/main" id="{6EB7C8F3-2362-1118-0E71-4A1A28C9C194}"/>
              </a:ext>
            </a:extLst>
          </p:cNvPr>
          <p:cNvSpPr>
            <a:spLocks noGrp="1"/>
          </p:cNvSpPr>
          <p:nvPr>
            <p:ph idx="1"/>
          </p:nvPr>
        </p:nvSpPr>
        <p:spPr>
          <a:xfrm>
            <a:off x="838200" y="4579699"/>
            <a:ext cx="10515600" cy="1597264"/>
          </a:xfrm>
        </p:spPr>
        <p:txBody>
          <a:bodyPr>
            <a:normAutofit fontScale="85000" lnSpcReduction="10000"/>
          </a:bodyPr>
          <a:lstStyle/>
          <a:p>
            <a:r>
              <a:rPr lang="fr-FR" dirty="0"/>
              <a:t>On peut consulter le corpus en l’ouvrant dans un navigateur web</a:t>
            </a:r>
          </a:p>
          <a:p>
            <a:r>
              <a:rPr lang="fr-FR" dirty="0"/>
              <a:t>Le HTML (HyperText Markup </a:t>
            </a:r>
            <a:r>
              <a:rPr lang="fr-FR" dirty="0" err="1"/>
              <a:t>Language</a:t>
            </a:r>
            <a:r>
              <a:rPr lang="fr-FR" dirty="0"/>
              <a:t>) est un langage de balisage</a:t>
            </a:r>
          </a:p>
          <a:p>
            <a:pPr lvl="1"/>
            <a:r>
              <a:rPr lang="fr-FR" dirty="0"/>
              <a:t>Il y a des balises spécifiques pour le titre, l’auteur, la date de publication, </a:t>
            </a:r>
            <a:r>
              <a:rPr lang="fr-FR" dirty="0" err="1"/>
              <a:t>etc</a:t>
            </a:r>
            <a:endParaRPr lang="fr-FR" dirty="0"/>
          </a:p>
          <a:p>
            <a:pPr lvl="1"/>
            <a:r>
              <a:rPr lang="fr-FR" dirty="0"/>
              <a:t>On va se servir des balises pour extraire le corpus dans une base de données pour l’analyse…</a:t>
            </a:r>
          </a:p>
        </p:txBody>
      </p:sp>
      <p:pic>
        <p:nvPicPr>
          <p:cNvPr id="4" name="Image 3">
            <a:extLst>
              <a:ext uri="{FF2B5EF4-FFF2-40B4-BE49-F238E27FC236}">
                <a16:creationId xmlns:a16="http://schemas.microsoft.com/office/drawing/2014/main" id="{1F87A343-F304-D78B-EE92-6B5DE6231F87}"/>
              </a:ext>
            </a:extLst>
          </p:cNvPr>
          <p:cNvPicPr>
            <a:picLocks noChangeAspect="1"/>
          </p:cNvPicPr>
          <p:nvPr/>
        </p:nvPicPr>
        <p:blipFill>
          <a:blip r:embed="rId2"/>
          <a:stretch>
            <a:fillRect/>
          </a:stretch>
        </p:blipFill>
        <p:spPr>
          <a:xfrm>
            <a:off x="182218" y="1481068"/>
            <a:ext cx="5290931" cy="3098631"/>
          </a:xfrm>
          <a:prstGeom prst="rect">
            <a:avLst/>
          </a:prstGeom>
        </p:spPr>
      </p:pic>
      <p:pic>
        <p:nvPicPr>
          <p:cNvPr id="5" name="Image 4">
            <a:extLst>
              <a:ext uri="{FF2B5EF4-FFF2-40B4-BE49-F238E27FC236}">
                <a16:creationId xmlns:a16="http://schemas.microsoft.com/office/drawing/2014/main" id="{BF35CC6F-0381-7219-D10E-9BD79D7FE044}"/>
              </a:ext>
            </a:extLst>
          </p:cNvPr>
          <p:cNvPicPr>
            <a:picLocks noChangeAspect="1"/>
          </p:cNvPicPr>
          <p:nvPr/>
        </p:nvPicPr>
        <p:blipFill>
          <a:blip r:embed="rId3"/>
          <a:stretch>
            <a:fillRect/>
          </a:stretch>
        </p:blipFill>
        <p:spPr>
          <a:xfrm>
            <a:off x="5592416" y="1481068"/>
            <a:ext cx="6417366" cy="2558418"/>
          </a:xfrm>
          <a:prstGeom prst="rect">
            <a:avLst/>
          </a:prstGeom>
        </p:spPr>
      </p:pic>
    </p:spTree>
    <p:extLst>
      <p:ext uri="{BB962C8B-B14F-4D97-AF65-F5344CB8AC3E}">
        <p14:creationId xmlns:p14="http://schemas.microsoft.com/office/powerpoint/2010/main" val="1535676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F4BBF7-443F-261B-BB31-83BCE20A7555}"/>
              </a:ext>
            </a:extLst>
          </p:cNvPr>
          <p:cNvSpPr>
            <a:spLocks noGrp="1"/>
          </p:cNvSpPr>
          <p:nvPr>
            <p:ph type="title"/>
          </p:nvPr>
        </p:nvSpPr>
        <p:spPr/>
        <p:txBody>
          <a:bodyPr/>
          <a:lstStyle/>
          <a:p>
            <a:r>
              <a:rPr lang="fr-FR" dirty="0">
                <a:solidFill>
                  <a:schemeClr val="accent6"/>
                </a:solidFill>
              </a:rPr>
              <a:t>La base de données qu’on veut</a:t>
            </a:r>
          </a:p>
        </p:txBody>
      </p:sp>
      <p:sp>
        <p:nvSpPr>
          <p:cNvPr id="3" name="Espace réservé du contenu 2">
            <a:extLst>
              <a:ext uri="{FF2B5EF4-FFF2-40B4-BE49-F238E27FC236}">
                <a16:creationId xmlns:a16="http://schemas.microsoft.com/office/drawing/2014/main" id="{DD9CC0BC-C650-C038-5806-355E48BA7EAB}"/>
              </a:ext>
            </a:extLst>
          </p:cNvPr>
          <p:cNvSpPr>
            <a:spLocks noGrp="1"/>
          </p:cNvSpPr>
          <p:nvPr>
            <p:ph idx="1"/>
          </p:nvPr>
        </p:nvSpPr>
        <p:spPr>
          <a:xfrm>
            <a:off x="838200" y="1454564"/>
            <a:ext cx="10515600" cy="1725958"/>
          </a:xfrm>
        </p:spPr>
        <p:txBody>
          <a:bodyPr/>
          <a:lstStyle/>
          <a:p>
            <a:r>
              <a:rPr lang="fr-FR" dirty="0"/>
              <a:t>Une base où </a:t>
            </a:r>
          </a:p>
          <a:p>
            <a:pPr lvl="1"/>
            <a:r>
              <a:rPr lang="fr-FR" dirty="0"/>
              <a:t>les lignes sont les documents (ici les articles)</a:t>
            </a:r>
          </a:p>
          <a:p>
            <a:pPr lvl="1"/>
            <a:r>
              <a:rPr lang="fr-FR" dirty="0"/>
              <a:t>les colonnes sont les « métadonnées » (comme la date de publication, le nom de la source, l’auteur </a:t>
            </a:r>
            <a:r>
              <a:rPr lang="fr-FR" dirty="0" err="1"/>
              <a:t>etc</a:t>
            </a:r>
            <a:r>
              <a:rPr lang="fr-FR" dirty="0"/>
              <a:t>)</a:t>
            </a:r>
          </a:p>
        </p:txBody>
      </p:sp>
      <p:pic>
        <p:nvPicPr>
          <p:cNvPr id="4" name="Image 3">
            <a:extLst>
              <a:ext uri="{FF2B5EF4-FFF2-40B4-BE49-F238E27FC236}">
                <a16:creationId xmlns:a16="http://schemas.microsoft.com/office/drawing/2014/main" id="{8161A310-38AA-3DB3-A4EC-A3213E79E66D}"/>
              </a:ext>
            </a:extLst>
          </p:cNvPr>
          <p:cNvPicPr>
            <a:picLocks noChangeAspect="1"/>
          </p:cNvPicPr>
          <p:nvPr/>
        </p:nvPicPr>
        <p:blipFill>
          <a:blip r:embed="rId2"/>
          <a:stretch>
            <a:fillRect/>
          </a:stretch>
        </p:blipFill>
        <p:spPr>
          <a:xfrm>
            <a:off x="5032513" y="3063219"/>
            <a:ext cx="7159487" cy="3794781"/>
          </a:xfrm>
          <a:prstGeom prst="rect">
            <a:avLst/>
          </a:prstGeom>
        </p:spPr>
      </p:pic>
      <p:pic>
        <p:nvPicPr>
          <p:cNvPr id="6" name="Image 5">
            <a:extLst>
              <a:ext uri="{FF2B5EF4-FFF2-40B4-BE49-F238E27FC236}">
                <a16:creationId xmlns:a16="http://schemas.microsoft.com/office/drawing/2014/main" id="{0190F1EC-9E3B-3BFD-7EA6-941F0B64DB00}"/>
              </a:ext>
            </a:extLst>
          </p:cNvPr>
          <p:cNvPicPr>
            <a:picLocks noChangeAspect="1"/>
          </p:cNvPicPr>
          <p:nvPr/>
        </p:nvPicPr>
        <p:blipFill>
          <a:blip r:embed="rId3"/>
          <a:stretch>
            <a:fillRect/>
          </a:stretch>
        </p:blipFill>
        <p:spPr>
          <a:xfrm>
            <a:off x="225288" y="3063219"/>
            <a:ext cx="4681330" cy="3745064"/>
          </a:xfrm>
          <a:prstGeom prst="rect">
            <a:avLst/>
          </a:prstGeom>
        </p:spPr>
      </p:pic>
      <p:cxnSp>
        <p:nvCxnSpPr>
          <p:cNvPr id="8" name="Connecteur droit avec flèche 7">
            <a:extLst>
              <a:ext uri="{FF2B5EF4-FFF2-40B4-BE49-F238E27FC236}">
                <a16:creationId xmlns:a16="http://schemas.microsoft.com/office/drawing/2014/main" id="{AD567E8B-1FB9-23FB-A24D-9B5164453258}"/>
              </a:ext>
            </a:extLst>
          </p:cNvPr>
          <p:cNvCxnSpPr>
            <a:cxnSpLocks/>
          </p:cNvCxnSpPr>
          <p:nvPr/>
        </p:nvCxnSpPr>
        <p:spPr>
          <a:xfrm>
            <a:off x="3856383" y="3816626"/>
            <a:ext cx="2239617" cy="19878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a:extLst>
              <a:ext uri="{FF2B5EF4-FFF2-40B4-BE49-F238E27FC236}">
                <a16:creationId xmlns:a16="http://schemas.microsoft.com/office/drawing/2014/main" id="{64F0BC3D-BBAF-0472-2440-BD17AE74E4C0}"/>
              </a:ext>
            </a:extLst>
          </p:cNvPr>
          <p:cNvCxnSpPr>
            <a:cxnSpLocks/>
          </p:cNvCxnSpPr>
          <p:nvPr/>
        </p:nvCxnSpPr>
        <p:spPr>
          <a:xfrm>
            <a:off x="4452730" y="4108174"/>
            <a:ext cx="2623931" cy="3313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Connecteur droit avec flèche 13">
            <a:extLst>
              <a:ext uri="{FF2B5EF4-FFF2-40B4-BE49-F238E27FC236}">
                <a16:creationId xmlns:a16="http://schemas.microsoft.com/office/drawing/2014/main" id="{741BFE86-1F9D-2ED7-D302-6EFEF7881FBC}"/>
              </a:ext>
            </a:extLst>
          </p:cNvPr>
          <p:cNvCxnSpPr>
            <a:cxnSpLocks/>
          </p:cNvCxnSpPr>
          <p:nvPr/>
        </p:nvCxnSpPr>
        <p:spPr>
          <a:xfrm>
            <a:off x="2014330" y="4214191"/>
            <a:ext cx="6612835" cy="4638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Connecteur droit avec flèche 16">
            <a:extLst>
              <a:ext uri="{FF2B5EF4-FFF2-40B4-BE49-F238E27FC236}">
                <a16:creationId xmlns:a16="http://schemas.microsoft.com/office/drawing/2014/main" id="{DA6A28D5-CDDE-AAF4-BB27-7EE258FB3DCB}"/>
              </a:ext>
            </a:extLst>
          </p:cNvPr>
          <p:cNvCxnSpPr>
            <a:cxnSpLocks/>
          </p:cNvCxnSpPr>
          <p:nvPr/>
        </p:nvCxnSpPr>
        <p:spPr>
          <a:xfrm>
            <a:off x="1258957" y="3657600"/>
            <a:ext cx="6851373" cy="64935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12158842-9DE9-3132-3EEB-8DC50C1C9B93}"/>
              </a:ext>
            </a:extLst>
          </p:cNvPr>
          <p:cNvCxnSpPr>
            <a:cxnSpLocks/>
          </p:cNvCxnSpPr>
          <p:nvPr/>
        </p:nvCxnSpPr>
        <p:spPr>
          <a:xfrm flipV="1">
            <a:off x="4906618" y="4770783"/>
            <a:ext cx="4462669" cy="4638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5242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E22E00-F23A-2D9A-A880-FBF79559B85A}"/>
              </a:ext>
            </a:extLst>
          </p:cNvPr>
          <p:cNvSpPr>
            <a:spLocks noGrp="1"/>
          </p:cNvSpPr>
          <p:nvPr>
            <p:ph type="title"/>
          </p:nvPr>
        </p:nvSpPr>
        <p:spPr/>
        <p:txBody>
          <a:bodyPr/>
          <a:lstStyle/>
          <a:p>
            <a:r>
              <a:rPr lang="fr-FR" dirty="0">
                <a:solidFill>
                  <a:schemeClr val="accent6"/>
                </a:solidFill>
              </a:rPr>
              <a:t>Un outil pour le faire automatiquement</a:t>
            </a:r>
          </a:p>
        </p:txBody>
      </p:sp>
      <p:sp>
        <p:nvSpPr>
          <p:cNvPr id="3" name="Espace réservé du contenu 2">
            <a:extLst>
              <a:ext uri="{FF2B5EF4-FFF2-40B4-BE49-F238E27FC236}">
                <a16:creationId xmlns:a16="http://schemas.microsoft.com/office/drawing/2014/main" id="{DE347039-AC73-26F9-1E4D-EFCC0CE80852}"/>
              </a:ext>
            </a:extLst>
          </p:cNvPr>
          <p:cNvSpPr>
            <a:spLocks noGrp="1"/>
          </p:cNvSpPr>
          <p:nvPr>
            <p:ph idx="1"/>
          </p:nvPr>
        </p:nvSpPr>
        <p:spPr>
          <a:xfrm>
            <a:off x="225287" y="1437748"/>
            <a:ext cx="4194313" cy="5055127"/>
          </a:xfrm>
        </p:spPr>
        <p:txBody>
          <a:bodyPr>
            <a:normAutofit fontScale="92500" lnSpcReduction="10000"/>
          </a:bodyPr>
          <a:lstStyle/>
          <a:p>
            <a:r>
              <a:rPr lang="fr-FR" dirty="0" err="1"/>
              <a:t>EuroDecodeur</a:t>
            </a:r>
            <a:endParaRPr lang="fr-FR" dirty="0"/>
          </a:p>
          <a:p>
            <a:pPr lvl="1"/>
            <a:r>
              <a:rPr lang="fr-FR" dirty="0"/>
              <a:t>Une application disponible en ligne : </a:t>
            </a:r>
            <a:r>
              <a:rPr lang="fr-FR" dirty="0">
                <a:hlinkClick r:id="rId2"/>
              </a:rPr>
              <a:t>https://analytics.huma-num.fr/Mathieu.Ferry/EuroDecodeur/</a:t>
            </a:r>
            <a:r>
              <a:rPr lang="fr-FR" dirty="0"/>
              <a:t> </a:t>
            </a:r>
          </a:p>
          <a:p>
            <a:pPr lvl="1"/>
            <a:r>
              <a:rPr lang="fr-FR" dirty="0">
                <a:hlinkClick r:id="rId3"/>
              </a:rPr>
              <a:t>https://mathieufer.shinyapps.io/europressedecodeur/</a:t>
            </a:r>
            <a:r>
              <a:rPr lang="fr-FR" dirty="0"/>
              <a:t> </a:t>
            </a:r>
          </a:p>
          <a:p>
            <a:r>
              <a:rPr lang="fr-FR" dirty="0"/>
              <a:t>Attention : une application encore en phase de test… </a:t>
            </a:r>
          </a:p>
          <a:p>
            <a:pPr lvl="1"/>
            <a:r>
              <a:rPr lang="fr-FR" dirty="0"/>
              <a:t>Marche correctement pour les corpus de presse, moins bien pour les autres types de corpus</a:t>
            </a:r>
          </a:p>
          <a:p>
            <a:pPr lvl="1"/>
            <a:r>
              <a:rPr lang="fr-FR" dirty="0"/>
              <a:t>Si bug, m’envoyer un email !</a:t>
            </a:r>
          </a:p>
          <a:p>
            <a:pPr lvl="1"/>
            <a:endParaRPr lang="fr-FR" dirty="0"/>
          </a:p>
        </p:txBody>
      </p:sp>
      <p:pic>
        <p:nvPicPr>
          <p:cNvPr id="4" name="Image 3">
            <a:extLst>
              <a:ext uri="{FF2B5EF4-FFF2-40B4-BE49-F238E27FC236}">
                <a16:creationId xmlns:a16="http://schemas.microsoft.com/office/drawing/2014/main" id="{69A849E4-F9C4-1080-7F09-4C0DF3F5B0C5}"/>
              </a:ext>
            </a:extLst>
          </p:cNvPr>
          <p:cNvPicPr>
            <a:picLocks noChangeAspect="1"/>
          </p:cNvPicPr>
          <p:nvPr/>
        </p:nvPicPr>
        <p:blipFill>
          <a:blip r:embed="rId4"/>
          <a:stretch>
            <a:fillRect/>
          </a:stretch>
        </p:blipFill>
        <p:spPr>
          <a:xfrm>
            <a:off x="4419600" y="1437749"/>
            <a:ext cx="7772400" cy="5127090"/>
          </a:xfrm>
          <a:prstGeom prst="rect">
            <a:avLst/>
          </a:prstGeom>
        </p:spPr>
      </p:pic>
    </p:spTree>
    <p:extLst>
      <p:ext uri="{BB962C8B-B14F-4D97-AF65-F5344CB8AC3E}">
        <p14:creationId xmlns:p14="http://schemas.microsoft.com/office/powerpoint/2010/main" val="2867077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3F8F42-4D68-8A17-ACD5-4F23EEEDEDBD}"/>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1BBF80C7-C489-E1B2-4A44-F13D8AD39B12}"/>
              </a:ext>
            </a:extLst>
          </p:cNvPr>
          <p:cNvSpPr>
            <a:spLocks noGrp="1"/>
          </p:cNvSpPr>
          <p:nvPr>
            <p:ph type="title"/>
          </p:nvPr>
        </p:nvSpPr>
        <p:spPr>
          <a:xfrm>
            <a:off x="639417" y="293161"/>
            <a:ext cx="11234530" cy="1325563"/>
          </a:xfrm>
        </p:spPr>
        <p:txBody>
          <a:bodyPr/>
          <a:lstStyle/>
          <a:p>
            <a:r>
              <a:rPr lang="fr-FR" dirty="0">
                <a:solidFill>
                  <a:schemeClr val="accent6"/>
                </a:solidFill>
              </a:rPr>
              <a:t>Transformer le corpus en une base de données</a:t>
            </a:r>
          </a:p>
        </p:txBody>
      </p:sp>
      <p:sp>
        <p:nvSpPr>
          <p:cNvPr id="3" name="Espace réservé du contenu 2">
            <a:extLst>
              <a:ext uri="{FF2B5EF4-FFF2-40B4-BE49-F238E27FC236}">
                <a16:creationId xmlns:a16="http://schemas.microsoft.com/office/drawing/2014/main" id="{93382040-077E-9D01-C7AB-1AFBE940D45E}"/>
              </a:ext>
            </a:extLst>
          </p:cNvPr>
          <p:cNvSpPr>
            <a:spLocks noGrp="1"/>
          </p:cNvSpPr>
          <p:nvPr>
            <p:ph idx="1"/>
          </p:nvPr>
        </p:nvSpPr>
        <p:spPr>
          <a:xfrm>
            <a:off x="225287" y="1437748"/>
            <a:ext cx="4194313" cy="5055127"/>
          </a:xfrm>
        </p:spPr>
        <p:txBody>
          <a:bodyPr>
            <a:normAutofit fontScale="92500"/>
          </a:bodyPr>
          <a:lstStyle/>
          <a:p>
            <a:pPr marL="514350" indent="-514350">
              <a:buFont typeface="+mj-lt"/>
              <a:buAutoNum type="arabicPeriod"/>
            </a:pPr>
            <a:r>
              <a:rPr lang="fr-FR" dirty="0"/>
              <a:t>Charger le fichier HTML</a:t>
            </a:r>
          </a:p>
          <a:p>
            <a:pPr marL="514350" indent="-514350">
              <a:buFont typeface="+mj-lt"/>
              <a:buAutoNum type="arabicPeriod"/>
            </a:pPr>
            <a:r>
              <a:rPr lang="fr-FR" dirty="0"/>
              <a:t>Choisir si on enlève les doublons éventuels </a:t>
            </a:r>
          </a:p>
          <a:p>
            <a:pPr lvl="1"/>
            <a:r>
              <a:rPr lang="fr-FR" dirty="0"/>
              <a:t>Prend plus de temps !</a:t>
            </a:r>
          </a:p>
          <a:p>
            <a:pPr lvl="2"/>
            <a:r>
              <a:rPr lang="fr-FR" dirty="0"/>
              <a:t>Mais dans la presse, quand mise à jour d’un article sur le site, l’article apparait plusieurs fois</a:t>
            </a:r>
          </a:p>
          <a:p>
            <a:pPr lvl="2"/>
            <a:r>
              <a:rPr lang="fr-FR" dirty="0"/>
              <a:t>Aussi problème du format papier + format web…</a:t>
            </a:r>
          </a:p>
          <a:p>
            <a:pPr marL="514350" indent="-514350">
              <a:buFont typeface="+mj-lt"/>
              <a:buAutoNum type="arabicPeriod"/>
            </a:pPr>
            <a:r>
              <a:rPr lang="fr-FR" dirty="0"/>
              <a:t>Laisser cocher le type de source détectée (si on en a plusieurs différentes)</a:t>
            </a:r>
          </a:p>
          <a:p>
            <a:pPr marL="514350" indent="-514350">
              <a:buFont typeface="+mj-lt"/>
              <a:buAutoNum type="arabicPeriod"/>
            </a:pPr>
            <a:r>
              <a:rPr lang="fr-FR" dirty="0"/>
              <a:t>Date : </a:t>
            </a:r>
          </a:p>
          <a:p>
            <a:pPr marL="514350" indent="-514350">
              <a:buFont typeface="+mj-lt"/>
              <a:buAutoNum type="arabicPeriod"/>
            </a:pPr>
            <a:endParaRPr lang="fr-FR" dirty="0"/>
          </a:p>
          <a:p>
            <a:pPr lvl="1"/>
            <a:endParaRPr lang="fr-FR" dirty="0"/>
          </a:p>
          <a:p>
            <a:pPr lvl="1"/>
            <a:endParaRPr lang="fr-FR" dirty="0"/>
          </a:p>
        </p:txBody>
      </p:sp>
      <p:pic>
        <p:nvPicPr>
          <p:cNvPr id="4" name="Image 3">
            <a:extLst>
              <a:ext uri="{FF2B5EF4-FFF2-40B4-BE49-F238E27FC236}">
                <a16:creationId xmlns:a16="http://schemas.microsoft.com/office/drawing/2014/main" id="{7B2BAE62-5078-126D-FEA6-ACB5B3D9B5E1}"/>
              </a:ext>
            </a:extLst>
          </p:cNvPr>
          <p:cNvPicPr>
            <a:picLocks noChangeAspect="1"/>
          </p:cNvPicPr>
          <p:nvPr/>
        </p:nvPicPr>
        <p:blipFill>
          <a:blip r:embed="rId2"/>
          <a:srcRect b="12505"/>
          <a:stretch/>
        </p:blipFill>
        <p:spPr>
          <a:xfrm>
            <a:off x="4419600" y="1291975"/>
            <a:ext cx="7772400" cy="4485973"/>
          </a:xfrm>
          <a:prstGeom prst="rect">
            <a:avLst/>
          </a:prstGeom>
        </p:spPr>
      </p:pic>
      <p:sp>
        <p:nvSpPr>
          <p:cNvPr id="5" name="ZoneTexte 4">
            <a:extLst>
              <a:ext uri="{FF2B5EF4-FFF2-40B4-BE49-F238E27FC236}">
                <a16:creationId xmlns:a16="http://schemas.microsoft.com/office/drawing/2014/main" id="{69A3E809-3B8B-AB7E-29C1-F7F62AD7AD96}"/>
              </a:ext>
            </a:extLst>
          </p:cNvPr>
          <p:cNvSpPr txBox="1"/>
          <p:nvPr/>
        </p:nvSpPr>
        <p:spPr>
          <a:xfrm>
            <a:off x="1749288" y="5992317"/>
            <a:ext cx="10124660" cy="646331"/>
          </a:xfrm>
          <a:prstGeom prst="rect">
            <a:avLst/>
          </a:prstGeom>
          <a:noFill/>
        </p:spPr>
        <p:txBody>
          <a:bodyPr wrap="square" rtlCol="0">
            <a:spAutoFit/>
          </a:bodyPr>
          <a:lstStyle/>
          <a:p>
            <a:r>
              <a:rPr lang="fr-FR" dirty="0"/>
              <a:t>Choisir si on souhaite conserver la date de publication telle quelle (a priori pas pertinent), si on a un corpus annuel, garder mois jour, sur un mois, le jour…</a:t>
            </a:r>
          </a:p>
        </p:txBody>
      </p:sp>
    </p:spTree>
    <p:extLst>
      <p:ext uri="{BB962C8B-B14F-4D97-AF65-F5344CB8AC3E}">
        <p14:creationId xmlns:p14="http://schemas.microsoft.com/office/powerpoint/2010/main" val="2465074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8152CE-B1BD-D560-A493-931FC336F4B2}"/>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99A32843-A988-1861-6D0E-46D3BB7AE377}"/>
              </a:ext>
            </a:extLst>
          </p:cNvPr>
          <p:cNvSpPr>
            <a:spLocks noGrp="1"/>
          </p:cNvSpPr>
          <p:nvPr>
            <p:ph type="title"/>
          </p:nvPr>
        </p:nvSpPr>
        <p:spPr>
          <a:xfrm>
            <a:off x="639417" y="293161"/>
            <a:ext cx="11234530" cy="1325563"/>
          </a:xfrm>
        </p:spPr>
        <p:txBody>
          <a:bodyPr/>
          <a:lstStyle/>
          <a:p>
            <a:r>
              <a:rPr lang="fr-FR" dirty="0">
                <a:solidFill>
                  <a:schemeClr val="accent6"/>
                </a:solidFill>
              </a:rPr>
              <a:t>Télécharger la base de données extraite par l’appli</a:t>
            </a:r>
          </a:p>
        </p:txBody>
      </p:sp>
      <p:sp>
        <p:nvSpPr>
          <p:cNvPr id="9" name="Espace réservé du contenu 8">
            <a:extLst>
              <a:ext uri="{FF2B5EF4-FFF2-40B4-BE49-F238E27FC236}">
                <a16:creationId xmlns:a16="http://schemas.microsoft.com/office/drawing/2014/main" id="{DA77AB15-4D09-3C73-674E-4CE727C7EFB9}"/>
              </a:ext>
            </a:extLst>
          </p:cNvPr>
          <p:cNvSpPr>
            <a:spLocks noGrp="1"/>
          </p:cNvSpPr>
          <p:nvPr>
            <p:ph idx="1"/>
          </p:nvPr>
        </p:nvSpPr>
        <p:spPr>
          <a:xfrm>
            <a:off x="838200" y="1825625"/>
            <a:ext cx="4343400" cy="4351338"/>
          </a:xfrm>
        </p:spPr>
        <p:txBody>
          <a:bodyPr/>
          <a:lstStyle/>
          <a:p>
            <a:r>
              <a:rPr lang="fr-FR" dirty="0"/>
              <a:t>En csv et </a:t>
            </a:r>
            <a:r>
              <a:rPr lang="fr-FR" dirty="0" err="1"/>
              <a:t>excel</a:t>
            </a:r>
            <a:r>
              <a:rPr lang="fr-FR" dirty="0"/>
              <a:t>, on n’est jamais trop prudent</a:t>
            </a:r>
          </a:p>
        </p:txBody>
      </p:sp>
      <p:pic>
        <p:nvPicPr>
          <p:cNvPr id="10" name="Image 9">
            <a:extLst>
              <a:ext uri="{FF2B5EF4-FFF2-40B4-BE49-F238E27FC236}">
                <a16:creationId xmlns:a16="http://schemas.microsoft.com/office/drawing/2014/main" id="{4783166B-F03A-67FF-9481-C1027735CBEB}"/>
              </a:ext>
            </a:extLst>
          </p:cNvPr>
          <p:cNvPicPr>
            <a:picLocks noChangeAspect="1"/>
          </p:cNvPicPr>
          <p:nvPr/>
        </p:nvPicPr>
        <p:blipFill>
          <a:blip r:embed="rId2"/>
          <a:srcRect r="51151" b="12505"/>
          <a:stretch/>
        </p:blipFill>
        <p:spPr>
          <a:xfrm>
            <a:off x="6480312" y="1618724"/>
            <a:ext cx="3796748" cy="4485973"/>
          </a:xfrm>
          <a:prstGeom prst="rect">
            <a:avLst/>
          </a:prstGeom>
        </p:spPr>
      </p:pic>
      <p:sp>
        <p:nvSpPr>
          <p:cNvPr id="6" name="Ellipse 5">
            <a:extLst>
              <a:ext uri="{FF2B5EF4-FFF2-40B4-BE49-F238E27FC236}">
                <a16:creationId xmlns:a16="http://schemas.microsoft.com/office/drawing/2014/main" id="{B33ED55D-6833-2C7E-13C3-87EB03326ADF}"/>
              </a:ext>
            </a:extLst>
          </p:cNvPr>
          <p:cNvSpPr/>
          <p:nvPr/>
        </p:nvSpPr>
        <p:spPr>
          <a:xfrm>
            <a:off x="6811616" y="5544931"/>
            <a:ext cx="1311966" cy="559766"/>
          </a:xfrm>
          <a:prstGeom prst="ellipse">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llipse 11">
            <a:extLst>
              <a:ext uri="{FF2B5EF4-FFF2-40B4-BE49-F238E27FC236}">
                <a16:creationId xmlns:a16="http://schemas.microsoft.com/office/drawing/2014/main" id="{8AE61970-2E45-C1CF-F141-8A84991CE372}"/>
              </a:ext>
            </a:extLst>
          </p:cNvPr>
          <p:cNvSpPr/>
          <p:nvPr/>
        </p:nvSpPr>
        <p:spPr>
          <a:xfrm>
            <a:off x="8282607" y="5053621"/>
            <a:ext cx="1311966" cy="559766"/>
          </a:xfrm>
          <a:prstGeom prst="ellipse">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957670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802F4F-055F-F4E6-E630-5CD93AB06537}"/>
              </a:ext>
            </a:extLst>
          </p:cNvPr>
          <p:cNvSpPr>
            <a:spLocks noGrp="1"/>
          </p:cNvSpPr>
          <p:nvPr>
            <p:ph type="title"/>
          </p:nvPr>
        </p:nvSpPr>
        <p:spPr/>
        <p:txBody>
          <a:bodyPr/>
          <a:lstStyle/>
          <a:p>
            <a:r>
              <a:rPr lang="fr-FR" dirty="0">
                <a:solidFill>
                  <a:schemeClr val="accent6"/>
                </a:solidFill>
              </a:rPr>
              <a:t>Le journal d’un sans domicile</a:t>
            </a:r>
          </a:p>
        </p:txBody>
      </p:sp>
      <p:sp>
        <p:nvSpPr>
          <p:cNvPr id="3" name="Espace réservé du contenu 2">
            <a:extLst>
              <a:ext uri="{FF2B5EF4-FFF2-40B4-BE49-F238E27FC236}">
                <a16:creationId xmlns:a16="http://schemas.microsoft.com/office/drawing/2014/main" id="{2C77C716-7E1D-30DE-3DE0-AC9D1F0BE080}"/>
              </a:ext>
            </a:extLst>
          </p:cNvPr>
          <p:cNvSpPr>
            <a:spLocks noGrp="1"/>
          </p:cNvSpPr>
          <p:nvPr>
            <p:ph idx="1"/>
          </p:nvPr>
        </p:nvSpPr>
        <p:spPr>
          <a:xfrm>
            <a:off x="838200" y="1825625"/>
            <a:ext cx="6258339" cy="4351338"/>
          </a:xfrm>
        </p:spPr>
        <p:txBody>
          <a:bodyPr>
            <a:normAutofit fontScale="77500" lnSpcReduction="20000"/>
          </a:bodyPr>
          <a:lstStyle/>
          <a:p>
            <a:r>
              <a:rPr lang="fr-FR" dirty="0" err="1">
                <a:effectLst/>
              </a:rPr>
              <a:t>Marpsat</a:t>
            </a:r>
            <a:r>
              <a:rPr lang="fr-FR" dirty="0">
                <a:effectLst/>
              </a:rPr>
              <a:t>, Maryse. 2010. “Écrire la rue : de la survie physique à la résistance au </a:t>
            </a:r>
            <a:r>
              <a:rPr lang="fr-FR" dirty="0" err="1">
                <a:effectLst/>
              </a:rPr>
              <a:t>stigmate.:Une</a:t>
            </a:r>
            <a:r>
              <a:rPr lang="fr-FR" dirty="0">
                <a:effectLst/>
              </a:rPr>
              <a:t> analyse textuelle et thématique du journal d’Albert </a:t>
            </a:r>
            <a:r>
              <a:rPr lang="fr-FR" dirty="0" err="1">
                <a:effectLst/>
              </a:rPr>
              <a:t>Vanderburg</a:t>
            </a:r>
            <a:r>
              <a:rPr lang="fr-FR" dirty="0">
                <a:effectLst/>
              </a:rPr>
              <a:t>, sans domicile et auteur de blog.” </a:t>
            </a:r>
            <a:r>
              <a:rPr lang="fr-FR" i="1" dirty="0">
                <a:effectLst/>
              </a:rPr>
              <a:t>Sociologie</a:t>
            </a:r>
            <a:r>
              <a:rPr lang="fr-FR" dirty="0">
                <a:effectLst/>
              </a:rPr>
              <a:t> 1(1):95–120. </a:t>
            </a:r>
            <a:r>
              <a:rPr lang="fr-FR" dirty="0" err="1">
                <a:effectLst/>
              </a:rPr>
              <a:t>doi</a:t>
            </a:r>
            <a:r>
              <a:rPr lang="fr-FR" dirty="0">
                <a:effectLst/>
              </a:rPr>
              <a:t>: </a:t>
            </a:r>
            <a:r>
              <a:rPr lang="fr-FR" dirty="0">
                <a:effectLst/>
                <a:hlinkClick r:id="rId2"/>
              </a:rPr>
              <a:t>10.3917/socio.001.0095</a:t>
            </a:r>
            <a:r>
              <a:rPr lang="fr-FR" dirty="0">
                <a:effectLst/>
              </a:rPr>
              <a:t>.</a:t>
            </a:r>
          </a:p>
          <a:p>
            <a:pPr lvl="1"/>
            <a:r>
              <a:rPr lang="fr-FR" dirty="0"/>
              <a:t>« </a:t>
            </a:r>
            <a:r>
              <a:rPr lang="fr-FR" b="0" i="0" dirty="0">
                <a:solidFill>
                  <a:srgbClr val="212427"/>
                </a:solidFill>
                <a:effectLst/>
                <a:latin typeface="Alegreya"/>
              </a:rPr>
              <a:t>La méthode Alceste est due au chercheur Max </a:t>
            </a:r>
            <a:r>
              <a:rPr lang="fr-FR" b="0" i="0" dirty="0" err="1">
                <a:solidFill>
                  <a:srgbClr val="212427"/>
                </a:solidFill>
                <a:effectLst/>
                <a:latin typeface="Alegreya"/>
              </a:rPr>
              <a:t>Reinert</a:t>
            </a:r>
            <a:r>
              <a:rPr lang="fr-FR" b="0" i="0" dirty="0">
                <a:solidFill>
                  <a:srgbClr val="212427"/>
                </a:solidFill>
                <a:effectLst/>
                <a:latin typeface="Alegreya"/>
              </a:rPr>
              <a:t>. Dans la continuité de l’analyse des données développée par </a:t>
            </a:r>
            <a:r>
              <a:rPr lang="fr-FR" b="0" i="0" dirty="0" err="1">
                <a:solidFill>
                  <a:srgbClr val="212427"/>
                </a:solidFill>
                <a:effectLst/>
                <a:latin typeface="Alegreya"/>
              </a:rPr>
              <a:t>Benzécri</a:t>
            </a:r>
            <a:r>
              <a:rPr lang="fr-FR" b="0" i="0" dirty="0">
                <a:solidFill>
                  <a:srgbClr val="212427"/>
                </a:solidFill>
                <a:effectLst/>
                <a:latin typeface="Alegreya"/>
              </a:rPr>
              <a:t>, elle cherche à rendre compte de l’organisation interne d’un discours : « Le locuteur au cours de son énonciation investit des mondes propres successifs et ces lieux, en imposant leurs objets, imposent du même coup leur type de vocabulaire. En conséquence, l’étude statistique de la distribution de ce vocabulaire devrait pouvoir permettre de retrouver la trace des “environnements mentaux” que le locuteur a successivement investis, trace perceptible sous forme de “mondes lexicaux” » (</a:t>
            </a:r>
            <a:r>
              <a:rPr lang="fr-FR" b="0" i="0" dirty="0" err="1">
                <a:solidFill>
                  <a:srgbClr val="212427"/>
                </a:solidFill>
                <a:effectLst/>
                <a:latin typeface="Alegreya"/>
              </a:rPr>
              <a:t>Rouré</a:t>
            </a:r>
            <a:r>
              <a:rPr lang="fr-FR" b="0" i="0" dirty="0">
                <a:solidFill>
                  <a:srgbClr val="212427"/>
                </a:solidFill>
                <a:effectLst/>
                <a:latin typeface="Alegreya"/>
              </a:rPr>
              <a:t> &amp; </a:t>
            </a:r>
            <a:r>
              <a:rPr lang="fr-FR" b="0" i="0" dirty="0" err="1">
                <a:solidFill>
                  <a:srgbClr val="212427"/>
                </a:solidFill>
                <a:effectLst/>
                <a:latin typeface="Alegreya"/>
              </a:rPr>
              <a:t>Reinert</a:t>
            </a:r>
            <a:r>
              <a:rPr lang="fr-FR" b="0" i="0" dirty="0">
                <a:solidFill>
                  <a:srgbClr val="212427"/>
                </a:solidFill>
                <a:effectLst/>
                <a:latin typeface="Alegreya"/>
              </a:rPr>
              <a:t>, 1993, p. 73). »</a:t>
            </a:r>
          </a:p>
        </p:txBody>
      </p:sp>
      <p:pic>
        <p:nvPicPr>
          <p:cNvPr id="4098" name="Picture 2" descr="figure im1">
            <a:extLst>
              <a:ext uri="{FF2B5EF4-FFF2-40B4-BE49-F238E27FC236}">
                <a16:creationId xmlns:a16="http://schemas.microsoft.com/office/drawing/2014/main" id="{373E3DB9-E44C-37B0-854C-EC6E38950D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7391" y="1614902"/>
            <a:ext cx="5093187" cy="4671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540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659085-55D1-D222-FFC3-025D8FD1EFBC}"/>
              </a:ext>
            </a:extLst>
          </p:cNvPr>
          <p:cNvSpPr>
            <a:spLocks noGrp="1"/>
          </p:cNvSpPr>
          <p:nvPr>
            <p:ph type="title"/>
          </p:nvPr>
        </p:nvSpPr>
        <p:spPr/>
        <p:txBody>
          <a:bodyPr/>
          <a:lstStyle/>
          <a:p>
            <a:r>
              <a:rPr lang="fr-FR" dirty="0">
                <a:solidFill>
                  <a:schemeClr val="accent6"/>
                </a:solidFill>
              </a:rPr>
              <a:t>Les discours de la BCE : garantir la stabilité</a:t>
            </a:r>
          </a:p>
        </p:txBody>
      </p:sp>
      <p:sp>
        <p:nvSpPr>
          <p:cNvPr id="3" name="Espace réservé du contenu 2">
            <a:extLst>
              <a:ext uri="{FF2B5EF4-FFF2-40B4-BE49-F238E27FC236}">
                <a16:creationId xmlns:a16="http://schemas.microsoft.com/office/drawing/2014/main" id="{32817405-32FC-7FAD-F455-42EEC18A8B0D}"/>
              </a:ext>
            </a:extLst>
          </p:cNvPr>
          <p:cNvSpPr>
            <a:spLocks noGrp="1"/>
          </p:cNvSpPr>
          <p:nvPr>
            <p:ph idx="1"/>
          </p:nvPr>
        </p:nvSpPr>
        <p:spPr>
          <a:xfrm>
            <a:off x="440633" y="1845503"/>
            <a:ext cx="6457123" cy="4351338"/>
          </a:xfrm>
        </p:spPr>
        <p:txBody>
          <a:bodyPr>
            <a:normAutofit fontScale="62500" lnSpcReduction="20000"/>
          </a:bodyPr>
          <a:lstStyle/>
          <a:p>
            <a:r>
              <a:rPr lang="fr-FR" dirty="0" err="1">
                <a:effectLst/>
              </a:rPr>
              <a:t>Lebaron</a:t>
            </a:r>
            <a:r>
              <a:rPr lang="fr-FR" dirty="0">
                <a:effectLst/>
              </a:rPr>
              <a:t>, Frédéric. 2015. “La BCE : flexible dans la stabilité ?” </a:t>
            </a:r>
            <a:r>
              <a:rPr lang="fr-FR" i="1" dirty="0">
                <a:effectLst/>
              </a:rPr>
              <a:t>Économie et institutions</a:t>
            </a:r>
            <a:r>
              <a:rPr lang="fr-FR" dirty="0">
                <a:effectLst/>
              </a:rPr>
              <a:t> (22). </a:t>
            </a:r>
            <a:r>
              <a:rPr lang="fr-FR" dirty="0" err="1">
                <a:effectLst/>
              </a:rPr>
              <a:t>doi</a:t>
            </a:r>
            <a:r>
              <a:rPr lang="fr-FR" dirty="0">
                <a:effectLst/>
              </a:rPr>
              <a:t>: </a:t>
            </a:r>
            <a:r>
              <a:rPr lang="fr-FR" dirty="0">
                <a:effectLst/>
                <a:hlinkClick r:id="rId3"/>
              </a:rPr>
              <a:t>10.4000/ei.986</a:t>
            </a:r>
            <a:r>
              <a:rPr lang="fr-FR" dirty="0">
                <a:effectLst/>
              </a:rPr>
              <a:t>.</a:t>
            </a:r>
          </a:p>
          <a:p>
            <a:pPr lvl="1"/>
            <a:r>
              <a:rPr lang="fr-FR" dirty="0"/>
              <a:t>« </a:t>
            </a:r>
            <a:r>
              <a:rPr lang="fr-FR" b="0" i="0" dirty="0">
                <a:solidFill>
                  <a:srgbClr val="000000"/>
                </a:solidFill>
                <a:effectLst/>
                <a:latin typeface="latin_ext"/>
              </a:rPr>
              <a:t>Cet article analyse la relative stabilité discursive et cognitive de l’institution « banque centrale » dans le contexte de crise au sein de la zone euro, c’est-à-dire surtout depuis 2010. »</a:t>
            </a:r>
          </a:p>
          <a:p>
            <a:pPr lvl="1"/>
            <a:r>
              <a:rPr lang="fr-FR" dirty="0"/>
              <a:t>« </a:t>
            </a:r>
            <a:r>
              <a:rPr lang="fr-FR" b="0" i="0" dirty="0">
                <a:solidFill>
                  <a:srgbClr val="000000"/>
                </a:solidFill>
                <a:effectLst/>
                <a:latin typeface="latin_ext"/>
              </a:rPr>
              <a:t>Le discours n’est pas conçu ici en tant qu’entité artificiellement abstraite du reste du monde social, en particulier des propriétés sociales des locuteurs, mais en tant que processus de production de pratiques langagières </a:t>
            </a:r>
            <a:r>
              <a:rPr lang="fr-FR" b="1" i="0" dirty="0">
                <a:solidFill>
                  <a:srgbClr val="000000"/>
                </a:solidFill>
                <a:effectLst/>
                <a:latin typeface="latin_ext"/>
              </a:rPr>
              <a:t>toujours susceptibles d’une double analyse simultanée, linguistique et sociologique </a:t>
            </a:r>
            <a:r>
              <a:rPr lang="fr-FR" b="0" i="0" dirty="0">
                <a:solidFill>
                  <a:srgbClr val="000000"/>
                </a:solidFill>
                <a:effectLst/>
                <a:latin typeface="latin_ext"/>
              </a:rPr>
              <a:t>; la pratique langagière est, dans cette optique, une composante fondamentale de la production et la reproduction de l’ordre social, et en l’occurrence de l’ordre économique et politico-institutionnel ; les discours participent à la production des politiques publiques, ne serait-ce par exemple qu’à travers les mises en récit effectuées par les acteurs de ces politiques »</a:t>
            </a:r>
          </a:p>
          <a:p>
            <a:pPr lvl="1"/>
            <a:endParaRPr lang="fr-FR" dirty="0">
              <a:solidFill>
                <a:srgbClr val="000000"/>
              </a:solidFill>
              <a:latin typeface="latin_ext"/>
            </a:endParaRPr>
          </a:p>
          <a:p>
            <a:pPr lvl="1"/>
            <a:r>
              <a:rPr lang="fr-FR" dirty="0">
                <a:solidFill>
                  <a:srgbClr val="000000"/>
                </a:solidFill>
                <a:latin typeface="latin_ext"/>
              </a:rPr>
              <a:t>« </a:t>
            </a:r>
            <a:r>
              <a:rPr lang="fr-FR" b="0" i="0" dirty="0">
                <a:solidFill>
                  <a:srgbClr val="000000"/>
                </a:solidFill>
                <a:effectLst/>
                <a:latin typeface="latin_ext"/>
              </a:rPr>
              <a:t> L’intérêt de cette démarche [de l’Analyse Géométrique des Données] est de faire apparaître les grandes différences existant au sein du corpus : les premiers axes « traduisent » les plus fortes liaisons entre mots et textes (donc aussi, auteurs). Cela permet de </a:t>
            </a:r>
            <a:r>
              <a:rPr lang="fr-FR" b="1" i="0" dirty="0">
                <a:solidFill>
                  <a:srgbClr val="000000"/>
                </a:solidFill>
                <a:effectLst/>
                <a:latin typeface="latin_ext"/>
              </a:rPr>
              <a:t>dégager des pôles lexicaux au sein du corpus</a:t>
            </a:r>
            <a:r>
              <a:rPr lang="fr-FR" b="0" i="0" dirty="0">
                <a:solidFill>
                  <a:srgbClr val="000000"/>
                </a:solidFill>
                <a:effectLst/>
                <a:latin typeface="latin_ext"/>
              </a:rPr>
              <a:t>, ou encore, si l’on préfère des « </a:t>
            </a:r>
            <a:r>
              <a:rPr lang="fr-FR" b="0" i="0" dirty="0" err="1">
                <a:solidFill>
                  <a:srgbClr val="000000"/>
                </a:solidFill>
                <a:effectLst/>
                <a:latin typeface="latin_ext"/>
              </a:rPr>
              <a:t>sur-utilisations</a:t>
            </a:r>
            <a:r>
              <a:rPr lang="fr-FR" b="0" i="0" dirty="0">
                <a:solidFill>
                  <a:srgbClr val="000000"/>
                </a:solidFill>
                <a:effectLst/>
                <a:latin typeface="latin_ext"/>
              </a:rPr>
              <a:t> » relatives. »</a:t>
            </a:r>
            <a:endParaRPr lang="fr-FR" dirty="0"/>
          </a:p>
        </p:txBody>
      </p:sp>
      <p:pic>
        <p:nvPicPr>
          <p:cNvPr id="3074" name="Picture 2" descr="Graphique 1. Les mots les plus contributifs sur l’axe 1 dans le plan 1-2">
            <a:extLst>
              <a:ext uri="{FF2B5EF4-FFF2-40B4-BE49-F238E27FC236}">
                <a16:creationId xmlns:a16="http://schemas.microsoft.com/office/drawing/2014/main" id="{6356F6FE-8DE0-1D75-7847-71529FEA19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6174" y="1257908"/>
            <a:ext cx="4173329" cy="278461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Graphique 2. Les textes dans le plan 1-2">
            <a:extLst>
              <a:ext uri="{FF2B5EF4-FFF2-40B4-BE49-F238E27FC236}">
                <a16:creationId xmlns:a16="http://schemas.microsoft.com/office/drawing/2014/main" id="{1F01E011-14EB-92F8-F1A6-140D1A14FE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6174" y="4180886"/>
            <a:ext cx="4173329" cy="26407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032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FD53E0-1BA8-8B5B-57C3-2D57542EE4A4}"/>
              </a:ext>
            </a:extLst>
          </p:cNvPr>
          <p:cNvSpPr>
            <a:spLocks noGrp="1"/>
          </p:cNvSpPr>
          <p:nvPr>
            <p:ph type="title"/>
          </p:nvPr>
        </p:nvSpPr>
        <p:spPr>
          <a:xfrm>
            <a:off x="0" y="107950"/>
            <a:ext cx="6096000" cy="1325563"/>
          </a:xfrm>
        </p:spPr>
        <p:txBody>
          <a:bodyPr/>
          <a:lstStyle/>
          <a:p>
            <a:r>
              <a:rPr lang="fr-FR" dirty="0">
                <a:solidFill>
                  <a:schemeClr val="accent6"/>
                </a:solidFill>
              </a:rPr>
              <a:t>Les bobos et les geeks dans la presse</a:t>
            </a:r>
          </a:p>
        </p:txBody>
      </p:sp>
      <p:sp>
        <p:nvSpPr>
          <p:cNvPr id="3" name="Espace réservé du contenu 2">
            <a:extLst>
              <a:ext uri="{FF2B5EF4-FFF2-40B4-BE49-F238E27FC236}">
                <a16:creationId xmlns:a16="http://schemas.microsoft.com/office/drawing/2014/main" id="{B2B919E2-9556-C920-8BED-B74798481894}"/>
              </a:ext>
            </a:extLst>
          </p:cNvPr>
          <p:cNvSpPr>
            <a:spLocks noGrp="1"/>
          </p:cNvSpPr>
          <p:nvPr>
            <p:ph idx="1"/>
          </p:nvPr>
        </p:nvSpPr>
        <p:spPr>
          <a:xfrm>
            <a:off x="225288" y="1552576"/>
            <a:ext cx="6758609" cy="5197474"/>
          </a:xfrm>
        </p:spPr>
        <p:txBody>
          <a:bodyPr>
            <a:normAutofit/>
          </a:bodyPr>
          <a:lstStyle/>
          <a:p>
            <a:r>
              <a:rPr lang="fr-FR" dirty="0" err="1">
                <a:effectLst/>
              </a:rPr>
              <a:t>Roquebert</a:t>
            </a:r>
            <a:r>
              <a:rPr lang="fr-FR" dirty="0">
                <a:effectLst/>
              </a:rPr>
              <a:t>, Corentin. 2018. “Classer Des Styles de Vie. Proximité Lexicale et Distance Sociale Dans Le Champ Journalistique.” </a:t>
            </a:r>
            <a:r>
              <a:rPr lang="fr-FR" i="1" dirty="0">
                <a:effectLst/>
              </a:rPr>
              <a:t>Politiques de Communication</a:t>
            </a:r>
            <a:r>
              <a:rPr lang="fr-FR" dirty="0">
                <a:effectLst/>
              </a:rPr>
              <a:t> 10(1):55–93.</a:t>
            </a:r>
          </a:p>
          <a:p>
            <a:pPr lvl="1"/>
            <a:r>
              <a:rPr lang="fr-FR" dirty="0"/>
              <a:t>Quel est l’intérêt de s’intéresser aux « pratiques journalistiques » pour étudier la circulation des catégories de représentation du monde social ? </a:t>
            </a:r>
          </a:p>
          <a:p>
            <a:pPr lvl="1"/>
            <a:r>
              <a:rPr lang="fr-FR" dirty="0">
                <a:effectLst/>
              </a:rPr>
              <a:t>Quels « pôles » du champ journalistique sont discutés ? </a:t>
            </a:r>
          </a:p>
          <a:p>
            <a:pPr lvl="1"/>
            <a:r>
              <a:rPr lang="fr-FR" dirty="0"/>
              <a:t>Comment ces pôles sont-ils liés à l’usage des différentes catégories ? </a:t>
            </a:r>
          </a:p>
          <a:p>
            <a:pPr lvl="1"/>
            <a:r>
              <a:rPr lang="fr-FR" dirty="0">
                <a:effectLst/>
              </a:rPr>
              <a:t>Lecture jusque p. 70</a:t>
            </a:r>
          </a:p>
          <a:p>
            <a:pPr lvl="1"/>
            <a:endParaRPr lang="fr-FR" dirty="0"/>
          </a:p>
        </p:txBody>
      </p:sp>
      <p:pic>
        <p:nvPicPr>
          <p:cNvPr id="5122" name="Picture 2" descr="AFC catégories et titres de presse">
            <a:extLst>
              <a:ext uri="{FF2B5EF4-FFF2-40B4-BE49-F238E27FC236}">
                <a16:creationId xmlns:a16="http://schemas.microsoft.com/office/drawing/2014/main" id="{2A542114-A89A-8252-AE2F-5047151BB0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4017" y="3096422"/>
            <a:ext cx="3803374" cy="3761578"/>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a:extLst>
              <a:ext uri="{FF2B5EF4-FFF2-40B4-BE49-F238E27FC236}">
                <a16:creationId xmlns:a16="http://schemas.microsoft.com/office/drawing/2014/main" id="{18776E6B-37A5-3239-DD0C-CA6CC3FC98C7}"/>
              </a:ext>
            </a:extLst>
          </p:cNvPr>
          <p:cNvPicPr>
            <a:picLocks noChangeAspect="1"/>
          </p:cNvPicPr>
          <p:nvPr/>
        </p:nvPicPr>
        <p:blipFill>
          <a:blip r:embed="rId4"/>
          <a:stretch>
            <a:fillRect/>
          </a:stretch>
        </p:blipFill>
        <p:spPr>
          <a:xfrm>
            <a:off x="7098975" y="28339"/>
            <a:ext cx="4938416" cy="3068083"/>
          </a:xfrm>
          <a:prstGeom prst="rect">
            <a:avLst/>
          </a:prstGeom>
        </p:spPr>
      </p:pic>
    </p:spTree>
    <p:extLst>
      <p:ext uri="{BB962C8B-B14F-4D97-AF65-F5344CB8AC3E}">
        <p14:creationId xmlns:p14="http://schemas.microsoft.com/office/powerpoint/2010/main" val="1952088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0B8237-B009-C56A-76C7-BBBA6F37C3F7}"/>
              </a:ext>
            </a:extLst>
          </p:cNvPr>
          <p:cNvSpPr>
            <a:spLocks noGrp="1"/>
          </p:cNvSpPr>
          <p:nvPr>
            <p:ph type="title"/>
          </p:nvPr>
        </p:nvSpPr>
        <p:spPr/>
        <p:txBody>
          <a:bodyPr/>
          <a:lstStyle/>
          <a:p>
            <a:r>
              <a:rPr lang="fr-FR" dirty="0">
                <a:solidFill>
                  <a:schemeClr val="accent6"/>
                </a:solidFill>
              </a:rPr>
              <a:t>Tutoriel : construire et analyser un corpus de presse</a:t>
            </a:r>
          </a:p>
        </p:txBody>
      </p:sp>
      <p:sp>
        <p:nvSpPr>
          <p:cNvPr id="3" name="Espace réservé du texte 2">
            <a:extLst>
              <a:ext uri="{FF2B5EF4-FFF2-40B4-BE49-F238E27FC236}">
                <a16:creationId xmlns:a16="http://schemas.microsoft.com/office/drawing/2014/main" id="{4901FF3E-97BA-21A0-3DEB-E1BCC26EA23F}"/>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3581522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3CD833-B362-9B30-1F3A-A90D8FF9DB62}"/>
              </a:ext>
            </a:extLst>
          </p:cNvPr>
          <p:cNvSpPr>
            <a:spLocks noGrp="1"/>
          </p:cNvSpPr>
          <p:nvPr>
            <p:ph type="title"/>
          </p:nvPr>
        </p:nvSpPr>
        <p:spPr/>
        <p:txBody>
          <a:bodyPr/>
          <a:lstStyle/>
          <a:p>
            <a:r>
              <a:rPr lang="fr-FR" dirty="0">
                <a:solidFill>
                  <a:schemeClr val="accent6"/>
                </a:solidFill>
              </a:rPr>
              <a:t>En résumé</a:t>
            </a:r>
          </a:p>
        </p:txBody>
      </p:sp>
      <p:sp>
        <p:nvSpPr>
          <p:cNvPr id="3" name="Espace réservé du contenu 2">
            <a:extLst>
              <a:ext uri="{FF2B5EF4-FFF2-40B4-BE49-F238E27FC236}">
                <a16:creationId xmlns:a16="http://schemas.microsoft.com/office/drawing/2014/main" id="{51C85158-9C8F-B474-CA58-89E61A6DB7DC}"/>
              </a:ext>
            </a:extLst>
          </p:cNvPr>
          <p:cNvSpPr>
            <a:spLocks noGrp="1"/>
          </p:cNvSpPr>
          <p:nvPr>
            <p:ph idx="1"/>
          </p:nvPr>
        </p:nvSpPr>
        <p:spPr>
          <a:xfrm>
            <a:off x="838200" y="1510748"/>
            <a:ext cx="10515600" cy="5347252"/>
          </a:xfrm>
        </p:spPr>
        <p:txBody>
          <a:bodyPr>
            <a:normAutofit fontScale="85000" lnSpcReduction="20000"/>
          </a:bodyPr>
          <a:lstStyle/>
          <a:p>
            <a:r>
              <a:rPr lang="fr-FR" dirty="0"/>
              <a:t>Identification d’une thématique d’intérêt à analyser dans la presse (nationale ou européenne) ou twitter ou médias…</a:t>
            </a:r>
          </a:p>
          <a:p>
            <a:pPr lvl="1"/>
            <a:r>
              <a:rPr lang="fr-FR" dirty="0"/>
              <a:t>Réflexion par rapport au sujet de recherche du mémoire</a:t>
            </a:r>
          </a:p>
          <a:p>
            <a:r>
              <a:rPr lang="fr-FR" dirty="0"/>
              <a:t>Recherche des articles correspondant dans la base </a:t>
            </a:r>
            <a:r>
              <a:rPr lang="fr-FR" dirty="0" err="1"/>
              <a:t>Europresse</a:t>
            </a:r>
            <a:endParaRPr lang="fr-FR" dirty="0"/>
          </a:p>
          <a:p>
            <a:pPr lvl="1"/>
            <a:r>
              <a:rPr lang="fr-FR" dirty="0"/>
              <a:t>Présentation des fonctionnalités du moteur de recherche</a:t>
            </a:r>
          </a:p>
          <a:p>
            <a:pPr lvl="1"/>
            <a:r>
              <a:rPr lang="fr-FR" dirty="0"/>
              <a:t>Analyse des résultats sur la plateforme</a:t>
            </a:r>
          </a:p>
          <a:p>
            <a:pPr lvl="2"/>
            <a:r>
              <a:rPr lang="fr-FR" dirty="0"/>
              <a:t>Premiers indicateurs statistiques pertinents pour l’analyse</a:t>
            </a:r>
          </a:p>
          <a:p>
            <a:pPr lvl="1"/>
            <a:r>
              <a:rPr lang="fr-FR" dirty="0"/>
              <a:t>Téléchargement et transformation du corpus en base de données</a:t>
            </a:r>
          </a:p>
          <a:p>
            <a:pPr lvl="2"/>
            <a:r>
              <a:rPr lang="fr-FR" dirty="0"/>
              <a:t>Présentation de l’outil </a:t>
            </a:r>
            <a:r>
              <a:rPr lang="fr-FR" dirty="0" err="1"/>
              <a:t>EuroDecodeur</a:t>
            </a:r>
            <a:endParaRPr lang="fr-FR" dirty="0"/>
          </a:p>
          <a:p>
            <a:pPr lvl="1"/>
            <a:r>
              <a:rPr lang="fr-FR" dirty="0"/>
              <a:t>Prolongement de la description statistique du corpus</a:t>
            </a:r>
          </a:p>
          <a:p>
            <a:pPr lvl="2"/>
            <a:r>
              <a:rPr lang="fr-FR" dirty="0"/>
              <a:t>Présentation de l’outil </a:t>
            </a:r>
            <a:r>
              <a:rPr lang="fr-FR" dirty="0" err="1"/>
              <a:t>Mendak</a:t>
            </a:r>
            <a:r>
              <a:rPr lang="fr-FR" dirty="0"/>
              <a:t> et premières manipulations</a:t>
            </a:r>
          </a:p>
          <a:p>
            <a:r>
              <a:rPr lang="fr-FR" dirty="0"/>
              <a:t>Nettoyage des données textuelles</a:t>
            </a:r>
          </a:p>
          <a:p>
            <a:pPr lvl="1"/>
            <a:r>
              <a:rPr lang="fr-FR" dirty="0"/>
              <a:t>Présentation des grandes possibilités de « nettoyage » du texte pour l’analyse statistique</a:t>
            </a:r>
          </a:p>
          <a:p>
            <a:r>
              <a:rPr lang="fr-FR" dirty="0"/>
              <a:t>Analyse du corpus</a:t>
            </a:r>
          </a:p>
          <a:p>
            <a:pPr lvl="1"/>
            <a:r>
              <a:rPr lang="fr-FR" dirty="0"/>
              <a:t>Analyses textuelles simples</a:t>
            </a:r>
          </a:p>
          <a:p>
            <a:pPr lvl="2"/>
            <a:r>
              <a:rPr lang="fr-FR" dirty="0"/>
              <a:t>Nuages de mots, typicité du vocabulaire, contextes d’utilisation des mots</a:t>
            </a:r>
          </a:p>
          <a:p>
            <a:pPr lvl="1"/>
            <a:r>
              <a:rPr lang="fr-FR" dirty="0"/>
              <a:t>Analyses textuelles multivariées</a:t>
            </a:r>
          </a:p>
          <a:p>
            <a:pPr lvl="2"/>
            <a:r>
              <a:rPr lang="fr-FR" dirty="0"/>
              <a:t>Cooccurrence, structuration du corpus et classification thématique du corpus</a:t>
            </a:r>
          </a:p>
        </p:txBody>
      </p:sp>
    </p:spTree>
    <p:extLst>
      <p:ext uri="{BB962C8B-B14F-4D97-AF65-F5344CB8AC3E}">
        <p14:creationId xmlns:p14="http://schemas.microsoft.com/office/powerpoint/2010/main" val="3185525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F523DA-6E5D-9722-8671-D8E9FD005CD7}"/>
              </a:ext>
            </a:extLst>
          </p:cNvPr>
          <p:cNvSpPr>
            <a:spLocks noGrp="1"/>
          </p:cNvSpPr>
          <p:nvPr>
            <p:ph type="title"/>
          </p:nvPr>
        </p:nvSpPr>
        <p:spPr/>
        <p:txBody>
          <a:bodyPr/>
          <a:lstStyle/>
          <a:p>
            <a:r>
              <a:rPr lang="fr-FR" dirty="0" err="1">
                <a:solidFill>
                  <a:schemeClr val="accent6"/>
                </a:solidFill>
              </a:rPr>
              <a:t>Europresse</a:t>
            </a:r>
            <a:endParaRPr lang="fr-FR" dirty="0">
              <a:solidFill>
                <a:schemeClr val="accent6"/>
              </a:solidFill>
            </a:endParaRPr>
          </a:p>
        </p:txBody>
      </p:sp>
      <p:sp>
        <p:nvSpPr>
          <p:cNvPr id="3" name="Espace réservé du contenu 2">
            <a:extLst>
              <a:ext uri="{FF2B5EF4-FFF2-40B4-BE49-F238E27FC236}">
                <a16:creationId xmlns:a16="http://schemas.microsoft.com/office/drawing/2014/main" id="{30996961-2DF5-3EF4-FCC2-B1F809535BE9}"/>
              </a:ext>
            </a:extLst>
          </p:cNvPr>
          <p:cNvSpPr>
            <a:spLocks noGrp="1"/>
          </p:cNvSpPr>
          <p:nvPr>
            <p:ph idx="1"/>
          </p:nvPr>
        </p:nvSpPr>
        <p:spPr/>
        <p:txBody>
          <a:bodyPr/>
          <a:lstStyle/>
          <a:p>
            <a:r>
              <a:rPr lang="fr-FR" dirty="0">
                <a:hlinkClick r:id="rId2"/>
              </a:rPr>
              <a:t>https://www.bib.uvsq.fr/europresse</a:t>
            </a:r>
            <a:endParaRPr lang="fr-FR" dirty="0"/>
          </a:p>
          <a:p>
            <a:pPr lvl="1"/>
            <a:r>
              <a:rPr lang="fr-FR" dirty="0"/>
              <a:t>Note : « </a:t>
            </a:r>
            <a:r>
              <a:rPr lang="fr-FR" i="0" dirty="0">
                <a:solidFill>
                  <a:srgbClr val="484848"/>
                </a:solidFill>
                <a:effectLst/>
                <a:latin typeface="corbel" panose="020B0503020204020204" pitchFamily="34" charset="0"/>
              </a:rPr>
              <a:t>28 connexions simultanées sont autorisées pour toute la communauté universitaire. Merci de vous déconnecter dès que vous n'utilisez plus la ressource »</a:t>
            </a:r>
          </a:p>
          <a:p>
            <a:endParaRPr lang="fr-FR" dirty="0"/>
          </a:p>
        </p:txBody>
      </p:sp>
      <p:pic>
        <p:nvPicPr>
          <p:cNvPr id="4" name="Image 3">
            <a:extLst>
              <a:ext uri="{FF2B5EF4-FFF2-40B4-BE49-F238E27FC236}">
                <a16:creationId xmlns:a16="http://schemas.microsoft.com/office/drawing/2014/main" id="{5D20B016-EF90-CCF4-2220-5CAAD47BEA95}"/>
              </a:ext>
            </a:extLst>
          </p:cNvPr>
          <p:cNvPicPr>
            <a:picLocks noChangeAspect="1"/>
          </p:cNvPicPr>
          <p:nvPr/>
        </p:nvPicPr>
        <p:blipFill>
          <a:blip r:embed="rId3"/>
          <a:stretch>
            <a:fillRect/>
          </a:stretch>
        </p:blipFill>
        <p:spPr>
          <a:xfrm>
            <a:off x="2209800" y="3385930"/>
            <a:ext cx="7772400" cy="3088039"/>
          </a:xfrm>
          <a:prstGeom prst="rect">
            <a:avLst/>
          </a:prstGeom>
        </p:spPr>
      </p:pic>
    </p:spTree>
    <p:extLst>
      <p:ext uri="{BB962C8B-B14F-4D97-AF65-F5344CB8AC3E}">
        <p14:creationId xmlns:p14="http://schemas.microsoft.com/office/powerpoint/2010/main" val="2725239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C4703C-CAC4-3922-A01A-40A0F0522A1C}"/>
              </a:ext>
            </a:extLst>
          </p:cNvPr>
          <p:cNvSpPr>
            <a:spLocks noGrp="1"/>
          </p:cNvSpPr>
          <p:nvPr>
            <p:ph type="title"/>
          </p:nvPr>
        </p:nvSpPr>
        <p:spPr/>
        <p:txBody>
          <a:bodyPr/>
          <a:lstStyle/>
          <a:p>
            <a:r>
              <a:rPr lang="fr-FR" dirty="0">
                <a:solidFill>
                  <a:schemeClr val="accent6"/>
                </a:solidFill>
              </a:rPr>
              <a:t>Passer en « version classique » (avancée)</a:t>
            </a:r>
          </a:p>
        </p:txBody>
      </p:sp>
      <p:sp>
        <p:nvSpPr>
          <p:cNvPr id="3" name="Espace réservé du contenu 2">
            <a:extLst>
              <a:ext uri="{FF2B5EF4-FFF2-40B4-BE49-F238E27FC236}">
                <a16:creationId xmlns:a16="http://schemas.microsoft.com/office/drawing/2014/main" id="{D485E109-AE67-5C9B-8A18-7CF5553ACF80}"/>
              </a:ext>
            </a:extLst>
          </p:cNvPr>
          <p:cNvSpPr>
            <a:spLocks noGrp="1"/>
          </p:cNvSpPr>
          <p:nvPr>
            <p:ph idx="1"/>
          </p:nvPr>
        </p:nvSpPr>
        <p:spPr/>
        <p:txBody>
          <a:bodyPr/>
          <a:lstStyle/>
          <a:p>
            <a:endParaRPr lang="fr-FR"/>
          </a:p>
        </p:txBody>
      </p:sp>
      <p:pic>
        <p:nvPicPr>
          <p:cNvPr id="4" name="Image 3">
            <a:extLst>
              <a:ext uri="{FF2B5EF4-FFF2-40B4-BE49-F238E27FC236}">
                <a16:creationId xmlns:a16="http://schemas.microsoft.com/office/drawing/2014/main" id="{ADB8E9EF-443C-D5D8-C8C6-1AA36E0F90CA}"/>
              </a:ext>
            </a:extLst>
          </p:cNvPr>
          <p:cNvPicPr>
            <a:picLocks noChangeAspect="1"/>
          </p:cNvPicPr>
          <p:nvPr/>
        </p:nvPicPr>
        <p:blipFill>
          <a:blip r:embed="rId2"/>
          <a:stretch>
            <a:fillRect/>
          </a:stretch>
        </p:blipFill>
        <p:spPr>
          <a:xfrm>
            <a:off x="838200" y="1825625"/>
            <a:ext cx="10952042" cy="4351337"/>
          </a:xfrm>
          <a:prstGeom prst="rect">
            <a:avLst/>
          </a:prstGeom>
        </p:spPr>
      </p:pic>
      <p:sp>
        <p:nvSpPr>
          <p:cNvPr id="5" name="Ellipse 4">
            <a:extLst>
              <a:ext uri="{FF2B5EF4-FFF2-40B4-BE49-F238E27FC236}">
                <a16:creationId xmlns:a16="http://schemas.microsoft.com/office/drawing/2014/main" id="{4B301D56-E3CE-98B0-B63F-93A51E2A2D51}"/>
              </a:ext>
            </a:extLst>
          </p:cNvPr>
          <p:cNvSpPr/>
          <p:nvPr/>
        </p:nvSpPr>
        <p:spPr>
          <a:xfrm>
            <a:off x="10177670" y="1948070"/>
            <a:ext cx="1722782" cy="1219200"/>
          </a:xfrm>
          <a:prstGeom prst="ellipse">
            <a:avLst/>
          </a:prstGeom>
          <a:no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781049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348829-DB01-67E9-39DB-A53CDF7CD466}"/>
              </a:ext>
            </a:extLst>
          </p:cNvPr>
          <p:cNvSpPr>
            <a:spLocks noGrp="1"/>
          </p:cNvSpPr>
          <p:nvPr>
            <p:ph type="title"/>
          </p:nvPr>
        </p:nvSpPr>
        <p:spPr/>
        <p:txBody>
          <a:bodyPr/>
          <a:lstStyle/>
          <a:p>
            <a:r>
              <a:rPr lang="fr-FR" dirty="0">
                <a:solidFill>
                  <a:schemeClr val="accent6"/>
                </a:solidFill>
              </a:rPr>
              <a:t>La page de recherche</a:t>
            </a:r>
          </a:p>
        </p:txBody>
      </p:sp>
      <p:sp>
        <p:nvSpPr>
          <p:cNvPr id="3" name="Espace réservé du contenu 2">
            <a:extLst>
              <a:ext uri="{FF2B5EF4-FFF2-40B4-BE49-F238E27FC236}">
                <a16:creationId xmlns:a16="http://schemas.microsoft.com/office/drawing/2014/main" id="{3E95411C-430F-24EF-A0D6-D52E3F9B7147}"/>
              </a:ext>
            </a:extLst>
          </p:cNvPr>
          <p:cNvSpPr>
            <a:spLocks noGrp="1"/>
          </p:cNvSpPr>
          <p:nvPr>
            <p:ph idx="1"/>
          </p:nvPr>
        </p:nvSpPr>
        <p:spPr>
          <a:xfrm>
            <a:off x="838200" y="1563756"/>
            <a:ext cx="4136974" cy="4613207"/>
          </a:xfrm>
        </p:spPr>
        <p:txBody>
          <a:bodyPr>
            <a:normAutofit fontScale="92500" lnSpcReduction="20000"/>
          </a:bodyPr>
          <a:lstStyle/>
          <a:p>
            <a:r>
              <a:rPr lang="fr-FR" dirty="0"/>
              <a:t>Possibilité de rechercher des mots-clefs : </a:t>
            </a:r>
          </a:p>
          <a:p>
            <a:pPr lvl="1"/>
            <a:r>
              <a:rPr lang="fr-FR" dirty="0"/>
              <a:t>Dans tout le texte, dans le titre</a:t>
            </a:r>
          </a:p>
          <a:p>
            <a:pPr lvl="1"/>
            <a:r>
              <a:rPr lang="fr-FR" dirty="0"/>
              <a:t>Plusieurs mots-clefs associés ou des alternatives</a:t>
            </a:r>
          </a:p>
          <a:p>
            <a:pPr lvl="1"/>
            <a:r>
              <a:rPr lang="fr-FR" dirty="0"/>
              <a:t>De chercher des auteurs précis</a:t>
            </a:r>
          </a:p>
          <a:p>
            <a:pPr lvl="1"/>
            <a:r>
              <a:rPr lang="fr-FR" dirty="0"/>
              <a:t>De définir le champ de la recherche : presse nationale, presse spécialisée, internationale, la langue, le pays… </a:t>
            </a:r>
          </a:p>
          <a:p>
            <a:pPr lvl="1"/>
            <a:r>
              <a:rPr lang="fr-FR" dirty="0"/>
              <a:t>La période de recherche (attention, par défaut les 30 derniers jours)</a:t>
            </a:r>
          </a:p>
          <a:p>
            <a:pPr lvl="1"/>
            <a:endParaRPr lang="fr-FR" dirty="0"/>
          </a:p>
        </p:txBody>
      </p:sp>
      <p:pic>
        <p:nvPicPr>
          <p:cNvPr id="4" name="Image 3">
            <a:extLst>
              <a:ext uri="{FF2B5EF4-FFF2-40B4-BE49-F238E27FC236}">
                <a16:creationId xmlns:a16="http://schemas.microsoft.com/office/drawing/2014/main" id="{B06C1B8A-B239-6DE0-3E8D-F5A4820E6212}"/>
              </a:ext>
            </a:extLst>
          </p:cNvPr>
          <p:cNvPicPr>
            <a:picLocks noChangeAspect="1"/>
          </p:cNvPicPr>
          <p:nvPr/>
        </p:nvPicPr>
        <p:blipFill>
          <a:blip r:embed="rId2"/>
          <a:srcRect r="31203"/>
          <a:stretch/>
        </p:blipFill>
        <p:spPr>
          <a:xfrm>
            <a:off x="4975174" y="1563756"/>
            <a:ext cx="7216826" cy="4167809"/>
          </a:xfrm>
          <a:prstGeom prst="rect">
            <a:avLst/>
          </a:prstGeom>
        </p:spPr>
      </p:pic>
    </p:spTree>
    <p:extLst>
      <p:ext uri="{BB962C8B-B14F-4D97-AF65-F5344CB8AC3E}">
        <p14:creationId xmlns:p14="http://schemas.microsoft.com/office/powerpoint/2010/main" val="1631369330"/>
      </p:ext>
    </p:extLst>
  </p:cSld>
  <p:clrMapOvr>
    <a:masterClrMapping/>
  </p:clrMapOvr>
</p:sld>
</file>

<file path=ppt/theme/theme1.xml><?xml version="1.0" encoding="utf-8"?>
<a:theme xmlns:a="http://schemas.openxmlformats.org/drawingml/2006/main" name="Thème Office">
  <a:themeElements>
    <a:clrScheme name="Rouge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10930</TotalTime>
  <Words>1926</Words>
  <Application>Microsoft Macintosh PowerPoint</Application>
  <PresentationFormat>Grand écran</PresentationFormat>
  <Paragraphs>132</Paragraphs>
  <Slides>18</Slides>
  <Notes>2</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18</vt:i4>
      </vt:variant>
    </vt:vector>
  </HeadingPairs>
  <TitlesOfParts>
    <vt:vector size="28" baseType="lpstr">
      <vt:lpstr>AGaramondPro</vt:lpstr>
      <vt:lpstr>Alegreya</vt:lpstr>
      <vt:lpstr>Arial</vt:lpstr>
      <vt:lpstr>Barlow</vt:lpstr>
      <vt:lpstr>Calibri</vt:lpstr>
      <vt:lpstr>Calibri Light</vt:lpstr>
      <vt:lpstr>corbel</vt:lpstr>
      <vt:lpstr>DINNextLTPro</vt:lpstr>
      <vt:lpstr>latin_ext</vt:lpstr>
      <vt:lpstr>Thème Office</vt:lpstr>
      <vt:lpstr>Exemples d’usages de l’analyse textuelle en sociologie</vt:lpstr>
      <vt:lpstr>Le journal d’un sans domicile</vt:lpstr>
      <vt:lpstr>Les discours de la BCE : garantir la stabilité</vt:lpstr>
      <vt:lpstr>Les bobos et les geeks dans la presse</vt:lpstr>
      <vt:lpstr>Tutoriel : construire et analyser un corpus de presse</vt:lpstr>
      <vt:lpstr>En résumé</vt:lpstr>
      <vt:lpstr>Europresse</vt:lpstr>
      <vt:lpstr>Passer en « version classique » (avancée)</vt:lpstr>
      <vt:lpstr>La page de recherche</vt:lpstr>
      <vt:lpstr>Les sources disponibles</vt:lpstr>
      <vt:lpstr>Tableau de bord de la recherche</vt:lpstr>
      <vt:lpstr>Raffiner sa recherche</vt:lpstr>
      <vt:lpstr>Télécharger le corpus défini pour l’analyser </vt:lpstr>
      <vt:lpstr>Quel intérêt au format HTML ? (plutôt que PDF)</vt:lpstr>
      <vt:lpstr>La base de données qu’on veut</vt:lpstr>
      <vt:lpstr>Un outil pour le faire automatiquement</vt:lpstr>
      <vt:lpstr>Transformer le corpus en une base de données</vt:lpstr>
      <vt:lpstr>Télécharger la base de données extraite par l’appli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dc:title>
  <dc:creator>Mathieu FERRY</dc:creator>
  <cp:lastModifiedBy>Mathieu Ferry</cp:lastModifiedBy>
  <cp:revision>1529</cp:revision>
  <dcterms:created xsi:type="dcterms:W3CDTF">2023-08-28T14:33:45Z</dcterms:created>
  <dcterms:modified xsi:type="dcterms:W3CDTF">2025-06-02T14:49:20Z</dcterms:modified>
</cp:coreProperties>
</file>