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75B77-EF21-40E7-AC74-42FCB80BE42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CCD193E-2902-429C-B269-37AC3C412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5B77F5D-9143-4BA7-AAB7-80AF420F2757}"/>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2707B76A-2C25-4731-BD01-E503986F29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E0111B-C25E-442B-B3FF-DA212113965A}"/>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166279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BAD7C-E8F8-4F29-B45E-1153F574FF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576D0B-2222-4DAA-9E3A-96AA59146AA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1AA8B7-76E9-4F2F-BEF3-EC09E7BD75B2}"/>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AB764BA0-C7AC-4947-ADE2-622053254F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1E7086-4291-4949-A068-06CE29F1AA7E}"/>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95223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4EFC37E-C340-40FC-8BDB-249D4177577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F752C57-4E39-4D54-8621-DA90222A27D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EE6041-6632-4ED7-94C1-2B4FE40BD711}"/>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3F984100-A7C3-4066-8865-9201F18A34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73B8D9-2103-420D-9337-713B00AAE4EC}"/>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89159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32ED9-3809-4982-8786-DEF54464798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0D8A774-1012-4907-AB88-EB4754525D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E30FEE-FCCA-4BC6-AE33-A5221035D0B7}"/>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2C3550C7-79AA-42B6-8052-908CD5C960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226013-7C2A-4280-BDF5-0ADCC1131003}"/>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217036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33653-9202-45D8-9368-C87C4432F3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99D68FC-20DC-41D2-9E83-A01117AD1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316A552-1593-43EC-8AF8-FD53F4BACE0F}"/>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3E6341B6-0A90-4C69-9074-5C2BB29577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CE5F0E-EF51-4C20-A9AB-6CC2D2896AEF}"/>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163944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FC7BBF-009E-4C0B-A2D2-02593D97C36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A410525-C24A-4C85-911B-A5710D71BC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4ABF91E-F5F2-4885-92D1-42A6F231A3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E427D4C-E936-4C6E-B08D-AED6DAE6A83C}"/>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F6DD931C-FA2A-41E7-82C1-41751E3061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21394B-D234-4E39-9A92-FFE9A81C332C}"/>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398363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32E6AB-518C-4CC5-9404-74216A57B1F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5A8D037-70C1-49AF-916C-AF14C7340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48172AB-CA88-4569-83B2-F946C7AF2CB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9A64022-35C2-4B89-9E8E-5382A960F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FF61C5-8013-48ED-8C4A-FCAEA06A7B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A21D96-B402-41AC-9999-3A81B85AD9E0}"/>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8" name="Espace réservé du pied de page 7">
            <a:extLst>
              <a:ext uri="{FF2B5EF4-FFF2-40B4-BE49-F238E27FC236}">
                <a16:creationId xmlns:a16="http://schemas.microsoft.com/office/drawing/2014/main" id="{52C60186-8A18-4967-9788-3EA5FAB9AB8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A714AC5-80F5-449C-9F3A-2EFF14E60F41}"/>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103552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F7EC99-F798-41EA-8ECB-BECC7A254C9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608FB57-E2E2-4280-995E-E03A1AFAA5DF}"/>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4" name="Espace réservé du pied de page 3">
            <a:extLst>
              <a:ext uri="{FF2B5EF4-FFF2-40B4-BE49-F238E27FC236}">
                <a16:creationId xmlns:a16="http://schemas.microsoft.com/office/drawing/2014/main" id="{26B44E44-8F2F-49D4-8DEB-48386A778A7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C7AD05C-F0EF-4EE6-A9F9-6B9B5E596EB4}"/>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79715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FBB324-5291-4BF5-9F69-3BFE697FA1B2}"/>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3" name="Espace réservé du pied de page 2">
            <a:extLst>
              <a:ext uri="{FF2B5EF4-FFF2-40B4-BE49-F238E27FC236}">
                <a16:creationId xmlns:a16="http://schemas.microsoft.com/office/drawing/2014/main" id="{3D62C489-DF5E-46EB-A115-776E43BB8C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30C2592-D908-45F7-8B22-B00F479FCD2B}"/>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23997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5399D-7D38-4743-8AA9-C7014AF8DB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CECDBC-E6B9-484A-A76F-9F84D4AE3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F97F5ED-60BD-4D4B-9476-289607529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ABE06C-4F31-4ADD-A1EF-F15F11C06B4D}"/>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4304532E-FEA9-487A-9DF0-B878F28CA3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042DA2-FE34-4152-87AF-9606377236C6}"/>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41230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A94EB-30CF-4BFA-B673-6CB774F78D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822C95C-65B0-4E03-AE18-DC6510C1B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40071BB-2116-4A89-9EFB-D2A0EC30A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5F6C874-2CC0-47A6-967E-D29186D2BE1B}"/>
              </a:ext>
            </a:extLst>
          </p:cNvPr>
          <p:cNvSpPr>
            <a:spLocks noGrp="1"/>
          </p:cNvSpPr>
          <p:nvPr>
            <p:ph type="dt" sz="half" idx="10"/>
          </p:nvPr>
        </p:nvSpPr>
        <p:spPr/>
        <p:txBody>
          <a:bodyPr/>
          <a:lstStyle/>
          <a:p>
            <a:fld id="{662D68F6-F4E2-4282-BE28-B8613F4EA3D2}"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0BFF6038-F884-46BD-B968-A2B13065F62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257534-FB0F-45FB-ADCB-D9011AD12542}"/>
              </a:ext>
            </a:extLst>
          </p:cNvPr>
          <p:cNvSpPr>
            <a:spLocks noGrp="1"/>
          </p:cNvSpPr>
          <p:nvPr>
            <p:ph type="sldNum" sz="quarter" idx="12"/>
          </p:nvPr>
        </p:nvSpPr>
        <p:spPr/>
        <p:txBody>
          <a:bodyPr/>
          <a:lstStyle/>
          <a:p>
            <a:fld id="{52E96960-939D-4A72-A82D-D0E522627E4A}" type="slidenum">
              <a:rPr lang="fr-FR" smtClean="0"/>
              <a:t>‹N°›</a:t>
            </a:fld>
            <a:endParaRPr lang="fr-FR"/>
          </a:p>
        </p:txBody>
      </p:sp>
    </p:spTree>
    <p:extLst>
      <p:ext uri="{BB962C8B-B14F-4D97-AF65-F5344CB8AC3E}">
        <p14:creationId xmlns:p14="http://schemas.microsoft.com/office/powerpoint/2010/main" val="387971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899EF67-2C40-4BE8-969C-92845D68C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B42F5DB-AFF6-4821-BC09-3116B4CE9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CE9C8F-B3B6-489F-956D-C9B4682CE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D68F6-F4E2-4282-BE28-B8613F4EA3D2}"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D872AA95-7567-4921-A406-619D6EA46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DB09CCE-E1C2-4A76-973E-E927A10B3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96960-939D-4A72-A82D-D0E522627E4A}" type="slidenum">
              <a:rPr lang="fr-FR" smtClean="0"/>
              <a:t>‹N°›</a:t>
            </a:fld>
            <a:endParaRPr lang="fr-FR"/>
          </a:p>
        </p:txBody>
      </p:sp>
    </p:spTree>
    <p:extLst>
      <p:ext uri="{BB962C8B-B14F-4D97-AF65-F5344CB8AC3E}">
        <p14:creationId xmlns:p14="http://schemas.microsoft.com/office/powerpoint/2010/main" val="413994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43ACD-9B6C-4220-A66B-8599CA668F50}"/>
              </a:ext>
            </a:extLst>
          </p:cNvPr>
          <p:cNvSpPr>
            <a:spLocks noGrp="1"/>
          </p:cNvSpPr>
          <p:nvPr>
            <p:ph type="ctrTitle"/>
          </p:nvPr>
        </p:nvSpPr>
        <p:spPr/>
        <p:txBody>
          <a:bodyPr/>
          <a:lstStyle/>
          <a:p>
            <a:r>
              <a:rPr lang="fr-FR" dirty="0"/>
              <a:t>Projet Python</a:t>
            </a:r>
          </a:p>
        </p:txBody>
      </p:sp>
      <p:sp>
        <p:nvSpPr>
          <p:cNvPr id="3" name="Sous-titre 2">
            <a:extLst>
              <a:ext uri="{FF2B5EF4-FFF2-40B4-BE49-F238E27FC236}">
                <a16:creationId xmlns:a16="http://schemas.microsoft.com/office/drawing/2014/main" id="{1557C8EF-A371-4813-9579-8CE8F8A714C8}"/>
              </a:ext>
            </a:extLst>
          </p:cNvPr>
          <p:cNvSpPr>
            <a:spLocks noGrp="1"/>
          </p:cNvSpPr>
          <p:nvPr>
            <p:ph type="subTitle" idx="1"/>
          </p:nvPr>
        </p:nvSpPr>
        <p:spPr/>
        <p:txBody>
          <a:bodyPr/>
          <a:lstStyle/>
          <a:p>
            <a:r>
              <a:rPr lang="fr-FR" dirty="0"/>
              <a:t>Mathieu Josserand</a:t>
            </a:r>
          </a:p>
          <a:p>
            <a:r>
              <a:rPr lang="fr-FR" dirty="0"/>
              <a:t>ESILV – 2020 – A5</a:t>
            </a:r>
          </a:p>
        </p:txBody>
      </p:sp>
    </p:spTree>
    <p:extLst>
      <p:ext uri="{BB962C8B-B14F-4D97-AF65-F5344CB8AC3E}">
        <p14:creationId xmlns:p14="http://schemas.microsoft.com/office/powerpoint/2010/main" val="103749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32097-04A6-48B8-B99C-38B44885C0CD}"/>
              </a:ext>
            </a:extLst>
          </p:cNvPr>
          <p:cNvSpPr>
            <a:spLocks noGrp="1"/>
          </p:cNvSpPr>
          <p:nvPr>
            <p:ph type="title"/>
          </p:nvPr>
        </p:nvSpPr>
        <p:spPr/>
        <p:txBody>
          <a:bodyPr/>
          <a:lstStyle/>
          <a:p>
            <a:r>
              <a:rPr lang="fr-FR" dirty="0"/>
              <a:t>Contexte du projet</a:t>
            </a:r>
          </a:p>
        </p:txBody>
      </p:sp>
      <p:sp>
        <p:nvSpPr>
          <p:cNvPr id="3" name="Espace réservé du contenu 2">
            <a:extLst>
              <a:ext uri="{FF2B5EF4-FFF2-40B4-BE49-F238E27FC236}">
                <a16:creationId xmlns:a16="http://schemas.microsoft.com/office/drawing/2014/main" id="{BDB40CAC-5176-42B8-AEE0-82CE08D37D1C}"/>
              </a:ext>
            </a:extLst>
          </p:cNvPr>
          <p:cNvSpPr>
            <a:spLocks noGrp="1"/>
          </p:cNvSpPr>
          <p:nvPr>
            <p:ph idx="1"/>
          </p:nvPr>
        </p:nvSpPr>
        <p:spPr>
          <a:xfrm>
            <a:off x="838200" y="1552575"/>
            <a:ext cx="10515600" cy="4624388"/>
          </a:xfrm>
        </p:spPr>
        <p:txBody>
          <a:bodyPr>
            <a:normAutofit/>
          </a:bodyPr>
          <a:lstStyle/>
          <a:p>
            <a:pPr marL="0" indent="0">
              <a:buNone/>
            </a:pPr>
            <a:r>
              <a:rPr lang="fr-FR" dirty="0"/>
              <a:t>Le jeu de données présente 12 expériences réalisées avec un groupe de 30 volontaires dans une tranche d'âge de 19 à 48 ans. Les volontaires ont réalisé des mouvements tels que la montée et descente d’escaliers, la marche, ou encore  debout-assis, assis-debout, assis-couché, couché-assis, debout-couché et couché-debout. Lors des expériences, les volontaires étaient munis d’instruments comme un accéléromètre et un gyroscope afin de relever différentes mesures au nombre de 560.</a:t>
            </a:r>
          </a:p>
          <a:p>
            <a:pPr marL="0" indent="0">
              <a:buNone/>
            </a:pPr>
            <a:endParaRPr lang="fr-FR" dirty="0"/>
          </a:p>
          <a:p>
            <a:pPr marL="0" indent="0">
              <a:buNone/>
            </a:pPr>
            <a:r>
              <a:rPr lang="fr-FR" dirty="0"/>
              <a:t>Ainsi, le but de cette classification était de déterminer à partir des mesures, quelle était l’activité réalisée, notée de 1 à 12.</a:t>
            </a:r>
          </a:p>
        </p:txBody>
      </p:sp>
    </p:spTree>
    <p:extLst>
      <p:ext uri="{BB962C8B-B14F-4D97-AF65-F5344CB8AC3E}">
        <p14:creationId xmlns:p14="http://schemas.microsoft.com/office/powerpoint/2010/main" val="335376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B47CB-6363-4A49-8E9C-1D08F6E1F33F}"/>
              </a:ext>
            </a:extLst>
          </p:cNvPr>
          <p:cNvSpPr>
            <a:spLocks noGrp="1"/>
          </p:cNvSpPr>
          <p:nvPr>
            <p:ph type="title"/>
          </p:nvPr>
        </p:nvSpPr>
        <p:spPr/>
        <p:txBody>
          <a:bodyPr/>
          <a:lstStyle/>
          <a:p>
            <a:r>
              <a:rPr lang="fr-FR" dirty="0"/>
              <a:t>Mise en forme du </a:t>
            </a:r>
            <a:r>
              <a:rPr lang="fr-FR" dirty="0" err="1"/>
              <a:t>dataset</a:t>
            </a:r>
            <a:endParaRPr lang="fr-FR" dirty="0"/>
          </a:p>
        </p:txBody>
      </p:sp>
      <p:sp>
        <p:nvSpPr>
          <p:cNvPr id="3" name="Espace réservé du contenu 2">
            <a:extLst>
              <a:ext uri="{FF2B5EF4-FFF2-40B4-BE49-F238E27FC236}">
                <a16:creationId xmlns:a16="http://schemas.microsoft.com/office/drawing/2014/main" id="{33B4B8CA-64A1-4542-A832-B582D9F83D40}"/>
              </a:ext>
            </a:extLst>
          </p:cNvPr>
          <p:cNvSpPr>
            <a:spLocks noGrp="1"/>
          </p:cNvSpPr>
          <p:nvPr>
            <p:ph idx="1"/>
          </p:nvPr>
        </p:nvSpPr>
        <p:spPr/>
        <p:txBody>
          <a:bodyPr>
            <a:normAutofit fontScale="77500" lnSpcReduction="20000"/>
          </a:bodyPr>
          <a:lstStyle/>
          <a:p>
            <a:pPr marL="0" indent="0">
              <a:buNone/>
            </a:pPr>
            <a:r>
              <a:rPr lang="fr-FR" dirty="0"/>
              <a:t>Lors de la découverte des données, je me suis rendu compte que les données avaient été splittées en 70-30 pour le train et le test respectivement dans les fichiers train.txt et test.txt. Le fait de répartir les données ainsi, rendait l’entrainement des modèles obsolètes puisque les données étaient toujours les mêmes avec toujours les mêmes volontaires.</a:t>
            </a:r>
          </a:p>
          <a:p>
            <a:pPr marL="0" indent="0">
              <a:buNone/>
            </a:pPr>
            <a:r>
              <a:rPr lang="fr-FR" dirty="0"/>
              <a:t>Ainsi dans un premier temps, j’ai relié l’ensemble des données dans un unique </a:t>
            </a:r>
            <a:r>
              <a:rPr lang="fr-FR" dirty="0" err="1"/>
              <a:t>dataframe</a:t>
            </a:r>
            <a:r>
              <a:rPr lang="fr-FR" dirty="0"/>
              <a:t>. Cela dans le souci de varier les données d’entrainement lors du split train-test.</a:t>
            </a:r>
          </a:p>
          <a:p>
            <a:pPr marL="0" indent="0">
              <a:buNone/>
            </a:pPr>
            <a:endParaRPr lang="fr-FR" dirty="0"/>
          </a:p>
          <a:p>
            <a:pPr marL="0" indent="0">
              <a:buNone/>
            </a:pPr>
            <a:r>
              <a:rPr lang="fr-FR" dirty="0"/>
              <a:t>De plus, l’avantage de traiter toutes les données dans un unique </a:t>
            </a:r>
            <a:r>
              <a:rPr lang="fr-FR" dirty="0" err="1"/>
              <a:t>dataset</a:t>
            </a:r>
            <a:r>
              <a:rPr lang="fr-FR" dirty="0"/>
              <a:t> me permettait de faire les pré-traitements afin de nettoyer la base de données, et appliquer des </a:t>
            </a:r>
            <a:r>
              <a:rPr lang="fr-FR" dirty="0" err="1"/>
              <a:t>dummies</a:t>
            </a:r>
            <a:r>
              <a:rPr lang="fr-FR" dirty="0"/>
              <a:t>, ou traiter les valeurs NA.</a:t>
            </a:r>
          </a:p>
          <a:p>
            <a:pPr marL="0" indent="0">
              <a:buNone/>
            </a:pPr>
            <a:endParaRPr lang="fr-FR" dirty="0"/>
          </a:p>
          <a:p>
            <a:pPr marL="0" indent="0">
              <a:buNone/>
            </a:pPr>
            <a:r>
              <a:rPr lang="fr-FR" dirty="0"/>
              <a:t>Par chance, les données étaient très propres et prêtes à l’emploi   </a:t>
            </a:r>
          </a:p>
          <a:p>
            <a:pPr marL="0" indent="0">
              <a:buNone/>
            </a:pPr>
            <a:r>
              <a:rPr lang="fr-FR" dirty="0"/>
              <a:t>Pour finir, j’ai ajouté la colonnes des outputs au </a:t>
            </a:r>
            <a:r>
              <a:rPr lang="fr-FR" dirty="0" err="1"/>
              <a:t>dataset</a:t>
            </a:r>
            <a:r>
              <a:rPr lang="fr-FR" dirty="0"/>
              <a:t>.</a:t>
            </a:r>
          </a:p>
        </p:txBody>
      </p:sp>
    </p:spTree>
    <p:extLst>
      <p:ext uri="{BB962C8B-B14F-4D97-AF65-F5344CB8AC3E}">
        <p14:creationId xmlns:p14="http://schemas.microsoft.com/office/powerpoint/2010/main" val="410846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C0636-01ED-4C88-A23B-E4F19899DDE8}"/>
              </a:ext>
            </a:extLst>
          </p:cNvPr>
          <p:cNvSpPr>
            <a:spLocks noGrp="1"/>
          </p:cNvSpPr>
          <p:nvPr>
            <p:ph type="title"/>
          </p:nvPr>
        </p:nvSpPr>
        <p:spPr/>
        <p:txBody>
          <a:bodyPr/>
          <a:lstStyle/>
          <a:p>
            <a:r>
              <a:rPr lang="fr-FR" dirty="0"/>
              <a:t>Premières approches</a:t>
            </a:r>
          </a:p>
        </p:txBody>
      </p:sp>
      <p:sp>
        <p:nvSpPr>
          <p:cNvPr id="3" name="Espace réservé du contenu 2">
            <a:extLst>
              <a:ext uri="{FF2B5EF4-FFF2-40B4-BE49-F238E27FC236}">
                <a16:creationId xmlns:a16="http://schemas.microsoft.com/office/drawing/2014/main" id="{D9EC9BB2-737B-4F5F-A0C3-B275C8BC6A7E}"/>
              </a:ext>
            </a:extLst>
          </p:cNvPr>
          <p:cNvSpPr>
            <a:spLocks noGrp="1"/>
          </p:cNvSpPr>
          <p:nvPr>
            <p:ph idx="1"/>
          </p:nvPr>
        </p:nvSpPr>
        <p:spPr/>
        <p:txBody>
          <a:bodyPr/>
          <a:lstStyle/>
          <a:p>
            <a:pPr marL="0" indent="0">
              <a:buNone/>
            </a:pPr>
            <a:r>
              <a:rPr lang="fr-FR" dirty="0"/>
              <a:t>Dans cette classification, je voulais avant toute chose avoir une idée sur la distribution des données. En effet, je voulais savoir si certaines classes étaient sous représentées. Et c’est le cas comme présenté ci-dessous :</a:t>
            </a:r>
          </a:p>
          <a:p>
            <a:pPr marL="0" indent="0">
              <a:buNone/>
            </a:pPr>
            <a:endParaRPr lang="fr-FR" dirty="0"/>
          </a:p>
        </p:txBody>
      </p:sp>
      <p:pic>
        <p:nvPicPr>
          <p:cNvPr id="4" name="Image 3">
            <a:extLst>
              <a:ext uri="{FF2B5EF4-FFF2-40B4-BE49-F238E27FC236}">
                <a16:creationId xmlns:a16="http://schemas.microsoft.com/office/drawing/2014/main" id="{7A92E144-8DD6-4665-874A-C45695F272D1}"/>
              </a:ext>
            </a:extLst>
          </p:cNvPr>
          <p:cNvPicPr>
            <a:picLocks noChangeAspect="1"/>
          </p:cNvPicPr>
          <p:nvPr/>
        </p:nvPicPr>
        <p:blipFill>
          <a:blip r:embed="rId2"/>
          <a:stretch>
            <a:fillRect/>
          </a:stretch>
        </p:blipFill>
        <p:spPr>
          <a:xfrm>
            <a:off x="3833812" y="3586163"/>
            <a:ext cx="4524375" cy="2590800"/>
          </a:xfrm>
          <a:prstGeom prst="rect">
            <a:avLst/>
          </a:prstGeom>
        </p:spPr>
      </p:pic>
    </p:spTree>
    <p:extLst>
      <p:ext uri="{BB962C8B-B14F-4D97-AF65-F5344CB8AC3E}">
        <p14:creationId xmlns:p14="http://schemas.microsoft.com/office/powerpoint/2010/main" val="163298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D143E-9010-45AB-A5CE-436907698255}"/>
              </a:ext>
            </a:extLst>
          </p:cNvPr>
          <p:cNvSpPr>
            <a:spLocks noGrp="1"/>
          </p:cNvSpPr>
          <p:nvPr>
            <p:ph type="title"/>
          </p:nvPr>
        </p:nvSpPr>
        <p:spPr/>
        <p:txBody>
          <a:bodyPr/>
          <a:lstStyle/>
          <a:p>
            <a:r>
              <a:rPr lang="fr-FR" dirty="0"/>
              <a:t>Premières approches :</a:t>
            </a:r>
          </a:p>
        </p:txBody>
      </p:sp>
      <p:sp>
        <p:nvSpPr>
          <p:cNvPr id="3" name="Espace réservé du contenu 2">
            <a:extLst>
              <a:ext uri="{FF2B5EF4-FFF2-40B4-BE49-F238E27FC236}">
                <a16:creationId xmlns:a16="http://schemas.microsoft.com/office/drawing/2014/main" id="{6F049177-38F8-4ED2-B0F3-0FC45AD073CF}"/>
              </a:ext>
            </a:extLst>
          </p:cNvPr>
          <p:cNvSpPr>
            <a:spLocks noGrp="1"/>
          </p:cNvSpPr>
          <p:nvPr>
            <p:ph idx="1"/>
          </p:nvPr>
        </p:nvSpPr>
        <p:spPr/>
        <p:txBody>
          <a:bodyPr/>
          <a:lstStyle/>
          <a:p>
            <a:pPr marL="0" indent="0">
              <a:buNone/>
            </a:pPr>
            <a:r>
              <a:rPr lang="fr-FR" dirty="0"/>
              <a:t>Ainsi dans le cas de mon projet j’étais dans un cas de </a:t>
            </a:r>
            <a:r>
              <a:rPr lang="fr-FR" dirty="0" err="1"/>
              <a:t>imbalanced</a:t>
            </a:r>
            <a:r>
              <a:rPr lang="fr-FR" dirty="0"/>
              <a:t> </a:t>
            </a:r>
            <a:r>
              <a:rPr lang="fr-FR" dirty="0" err="1"/>
              <a:t>multiclass</a:t>
            </a:r>
            <a:r>
              <a:rPr lang="fr-FR" dirty="0"/>
              <a:t> </a:t>
            </a:r>
            <a:r>
              <a:rPr lang="fr-FR" dirty="0" err="1"/>
              <a:t>dataset</a:t>
            </a:r>
            <a:r>
              <a:rPr lang="fr-FR" dirty="0"/>
              <a:t>, et j’ai utilisé le package </a:t>
            </a:r>
            <a:r>
              <a:rPr lang="fr-FR" dirty="0" err="1"/>
              <a:t>StratifiedKFold</a:t>
            </a:r>
            <a:r>
              <a:rPr lang="fr-FR" dirty="0"/>
              <a:t>.</a:t>
            </a:r>
          </a:p>
          <a:p>
            <a:pPr marL="0" indent="0">
              <a:buNone/>
            </a:pPr>
            <a:r>
              <a:rPr lang="fr-FR" dirty="0"/>
              <a:t>Ceci m’assure de prendre une partie de chacune des classes et ainsi récupérer un </a:t>
            </a:r>
            <a:r>
              <a:rPr lang="fr-FR" dirty="0" err="1"/>
              <a:t>dataset</a:t>
            </a:r>
            <a:r>
              <a:rPr lang="fr-FR" dirty="0"/>
              <a:t> d’entrainement représentatif de l’ensemble de mes données, même celles sous représentées.</a:t>
            </a:r>
          </a:p>
        </p:txBody>
      </p:sp>
    </p:spTree>
    <p:extLst>
      <p:ext uri="{BB962C8B-B14F-4D97-AF65-F5344CB8AC3E}">
        <p14:creationId xmlns:p14="http://schemas.microsoft.com/office/powerpoint/2010/main" val="141671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BE419-005C-4257-AB64-EFB1F9BC7E58}"/>
              </a:ext>
            </a:extLst>
          </p:cNvPr>
          <p:cNvSpPr>
            <a:spLocks noGrp="1"/>
          </p:cNvSpPr>
          <p:nvPr>
            <p:ph type="title"/>
          </p:nvPr>
        </p:nvSpPr>
        <p:spPr/>
        <p:txBody>
          <a:bodyPr/>
          <a:lstStyle/>
          <a:p>
            <a:r>
              <a:rPr lang="fr-FR" dirty="0"/>
              <a:t>Arbre de décision</a:t>
            </a:r>
          </a:p>
        </p:txBody>
      </p:sp>
      <p:sp>
        <p:nvSpPr>
          <p:cNvPr id="3" name="Espace réservé du contenu 2">
            <a:extLst>
              <a:ext uri="{FF2B5EF4-FFF2-40B4-BE49-F238E27FC236}">
                <a16:creationId xmlns:a16="http://schemas.microsoft.com/office/drawing/2014/main" id="{7195C851-3490-4EA6-8761-0C283DD6EEA2}"/>
              </a:ext>
            </a:extLst>
          </p:cNvPr>
          <p:cNvSpPr>
            <a:spLocks noGrp="1"/>
          </p:cNvSpPr>
          <p:nvPr>
            <p:ph idx="1"/>
          </p:nvPr>
        </p:nvSpPr>
        <p:spPr/>
        <p:txBody>
          <a:bodyPr/>
          <a:lstStyle/>
          <a:p>
            <a:pPr marL="0" indent="0">
              <a:buNone/>
            </a:pPr>
            <a:r>
              <a:rPr lang="fr-FR" dirty="0"/>
              <a:t>En cross validation, la moyenne d’efficacité de mon arbre est de 0.91</a:t>
            </a:r>
          </a:p>
        </p:txBody>
      </p:sp>
      <p:pic>
        <p:nvPicPr>
          <p:cNvPr id="4" name="Image 3">
            <a:extLst>
              <a:ext uri="{FF2B5EF4-FFF2-40B4-BE49-F238E27FC236}">
                <a16:creationId xmlns:a16="http://schemas.microsoft.com/office/drawing/2014/main" id="{5DB99F6C-B47A-4FE9-B228-5E1DBFE60470}"/>
              </a:ext>
            </a:extLst>
          </p:cNvPr>
          <p:cNvPicPr>
            <a:picLocks noChangeAspect="1"/>
          </p:cNvPicPr>
          <p:nvPr/>
        </p:nvPicPr>
        <p:blipFill rotWithShape="1">
          <a:blip r:embed="rId2"/>
          <a:srcRect b="24347"/>
          <a:stretch/>
        </p:blipFill>
        <p:spPr>
          <a:xfrm>
            <a:off x="1239996" y="2586700"/>
            <a:ext cx="5119687" cy="3725200"/>
          </a:xfrm>
          <a:prstGeom prst="rect">
            <a:avLst/>
          </a:prstGeom>
        </p:spPr>
      </p:pic>
      <p:sp>
        <p:nvSpPr>
          <p:cNvPr id="5" name="ZoneTexte 4">
            <a:extLst>
              <a:ext uri="{FF2B5EF4-FFF2-40B4-BE49-F238E27FC236}">
                <a16:creationId xmlns:a16="http://schemas.microsoft.com/office/drawing/2014/main" id="{C6B5080C-CA7B-4961-A75C-6991FD2269C1}"/>
              </a:ext>
            </a:extLst>
          </p:cNvPr>
          <p:cNvSpPr txBox="1"/>
          <p:nvPr/>
        </p:nvSpPr>
        <p:spPr>
          <a:xfrm>
            <a:off x="6634480" y="2609017"/>
            <a:ext cx="5354320" cy="3970318"/>
          </a:xfrm>
          <a:prstGeom prst="rect">
            <a:avLst/>
          </a:prstGeom>
          <a:noFill/>
        </p:spPr>
        <p:txBody>
          <a:bodyPr wrap="square" rtlCol="0">
            <a:spAutoFit/>
          </a:bodyPr>
          <a:lstStyle/>
          <a:p>
            <a:r>
              <a:rPr lang="fr-FR" dirty="0"/>
              <a:t>Pour ce premier modèle simple utilisant un arbre de décision, voici la matrice de confusion ci-dessus, ici on se rend compte que les résultats sont </a:t>
            </a:r>
            <a:r>
              <a:rPr lang="fr-FR" dirty="0" err="1"/>
              <a:t>plutot</a:t>
            </a:r>
            <a:r>
              <a:rPr lang="fr-FR" dirty="0"/>
              <a:t> positifs puisque pour les 7 premières </a:t>
            </a:r>
            <a:r>
              <a:rPr lang="fr-FR" dirty="0" err="1"/>
              <a:t>activitées</a:t>
            </a:r>
            <a:r>
              <a:rPr lang="fr-FR" dirty="0"/>
              <a:t> ( 1 à 7) les taux de réussite sont supérieurs à 90% avec presque aucune prédiction fausse et complètement absurde</a:t>
            </a:r>
          </a:p>
          <a:p>
            <a:r>
              <a:rPr lang="fr-FR" dirty="0"/>
              <a:t>C'est seulement pour les activités les moins représentées dans notre </a:t>
            </a:r>
            <a:r>
              <a:rPr lang="fr-FR" dirty="0" err="1"/>
              <a:t>dataset</a:t>
            </a:r>
            <a:r>
              <a:rPr lang="fr-FR" dirty="0"/>
              <a:t> que le modèle a le plus de mal. En effet, du fait du petit nombre d'apprentissage le modèle a du mal a différencier les activités entre 8 et 12</a:t>
            </a:r>
          </a:p>
          <a:p>
            <a:endParaRPr lang="fr-FR" dirty="0"/>
          </a:p>
          <a:p>
            <a:r>
              <a:rPr lang="fr-FR" dirty="0"/>
              <a:t>Nota Bene : Aucune différence significative est à noter lorsque les données sont normalisées</a:t>
            </a:r>
          </a:p>
        </p:txBody>
      </p:sp>
    </p:spTree>
    <p:extLst>
      <p:ext uri="{BB962C8B-B14F-4D97-AF65-F5344CB8AC3E}">
        <p14:creationId xmlns:p14="http://schemas.microsoft.com/office/powerpoint/2010/main" val="338639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9133-20D0-4A8C-BB46-46884CF0538B}"/>
              </a:ext>
            </a:extLst>
          </p:cNvPr>
          <p:cNvSpPr>
            <a:spLocks noGrp="1"/>
          </p:cNvSpPr>
          <p:nvPr>
            <p:ph type="title"/>
          </p:nvPr>
        </p:nvSpPr>
        <p:spPr/>
        <p:txBody>
          <a:bodyPr/>
          <a:lstStyle/>
          <a:p>
            <a:r>
              <a:rPr lang="fr-FR" dirty="0" err="1"/>
              <a:t>Random</a:t>
            </a:r>
            <a:r>
              <a:rPr lang="fr-FR" dirty="0"/>
              <a:t> Forest</a:t>
            </a:r>
          </a:p>
        </p:txBody>
      </p:sp>
      <p:sp>
        <p:nvSpPr>
          <p:cNvPr id="3" name="Espace réservé du contenu 2">
            <a:extLst>
              <a:ext uri="{FF2B5EF4-FFF2-40B4-BE49-F238E27FC236}">
                <a16:creationId xmlns:a16="http://schemas.microsoft.com/office/drawing/2014/main" id="{67C6A836-8566-4B54-8072-317D64437EE1}"/>
              </a:ext>
            </a:extLst>
          </p:cNvPr>
          <p:cNvSpPr>
            <a:spLocks noGrp="1"/>
          </p:cNvSpPr>
          <p:nvPr>
            <p:ph idx="1"/>
          </p:nvPr>
        </p:nvSpPr>
        <p:spPr>
          <a:xfrm>
            <a:off x="838200" y="1397000"/>
            <a:ext cx="10515600" cy="4351338"/>
          </a:xfrm>
        </p:spPr>
        <p:txBody>
          <a:bodyPr/>
          <a:lstStyle/>
          <a:p>
            <a:pPr marL="0" indent="0">
              <a:buNone/>
            </a:pPr>
            <a:r>
              <a:rPr lang="fr-FR" dirty="0" err="1"/>
              <a:t>Accuracy</a:t>
            </a:r>
            <a:r>
              <a:rPr lang="fr-FR" dirty="0"/>
              <a:t> : 94.5 %</a:t>
            </a:r>
          </a:p>
        </p:txBody>
      </p:sp>
      <p:pic>
        <p:nvPicPr>
          <p:cNvPr id="4" name="Image 3">
            <a:extLst>
              <a:ext uri="{FF2B5EF4-FFF2-40B4-BE49-F238E27FC236}">
                <a16:creationId xmlns:a16="http://schemas.microsoft.com/office/drawing/2014/main" id="{94DF5A0D-E003-4867-9979-2031740867E7}"/>
              </a:ext>
            </a:extLst>
          </p:cNvPr>
          <p:cNvPicPr>
            <a:picLocks noChangeAspect="1"/>
          </p:cNvPicPr>
          <p:nvPr/>
        </p:nvPicPr>
        <p:blipFill>
          <a:blip r:embed="rId2"/>
          <a:stretch>
            <a:fillRect/>
          </a:stretch>
        </p:blipFill>
        <p:spPr>
          <a:xfrm>
            <a:off x="838200" y="1894515"/>
            <a:ext cx="6281737" cy="4807910"/>
          </a:xfrm>
          <a:prstGeom prst="rect">
            <a:avLst/>
          </a:prstGeom>
        </p:spPr>
      </p:pic>
      <p:sp>
        <p:nvSpPr>
          <p:cNvPr id="5" name="ZoneTexte 4">
            <a:extLst>
              <a:ext uri="{FF2B5EF4-FFF2-40B4-BE49-F238E27FC236}">
                <a16:creationId xmlns:a16="http://schemas.microsoft.com/office/drawing/2014/main" id="{59616154-6822-43B7-809B-96EAA432F264}"/>
              </a:ext>
            </a:extLst>
          </p:cNvPr>
          <p:cNvSpPr txBox="1"/>
          <p:nvPr/>
        </p:nvSpPr>
        <p:spPr>
          <a:xfrm>
            <a:off x="7467599" y="2613025"/>
            <a:ext cx="4562475" cy="1477328"/>
          </a:xfrm>
          <a:prstGeom prst="rect">
            <a:avLst/>
          </a:prstGeom>
          <a:noFill/>
        </p:spPr>
        <p:txBody>
          <a:bodyPr wrap="square" rtlCol="0">
            <a:spAutoFit/>
          </a:bodyPr>
          <a:lstStyle/>
          <a:p>
            <a:r>
              <a:rPr lang="fr-FR" dirty="0"/>
              <a:t>Pour le RF, l'</a:t>
            </a:r>
            <a:r>
              <a:rPr lang="fr-FR" dirty="0" err="1"/>
              <a:t>accuracy</a:t>
            </a:r>
            <a:r>
              <a:rPr lang="fr-FR" dirty="0"/>
              <a:t> est supérieure a 5% meilleur que l'arbre de décision, ce qui améliore donc la matrice de confusion. Seulement les activités 8 à 12 sont toujours difficiles à prédire pour le modèle.</a:t>
            </a:r>
          </a:p>
        </p:txBody>
      </p:sp>
    </p:spTree>
    <p:extLst>
      <p:ext uri="{BB962C8B-B14F-4D97-AF65-F5344CB8AC3E}">
        <p14:creationId xmlns:p14="http://schemas.microsoft.com/office/powerpoint/2010/main" val="78693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573ED-F192-4AC4-85D0-B9E41425422C}"/>
              </a:ext>
            </a:extLst>
          </p:cNvPr>
          <p:cNvSpPr>
            <a:spLocks noGrp="1"/>
          </p:cNvSpPr>
          <p:nvPr>
            <p:ph type="title"/>
          </p:nvPr>
        </p:nvSpPr>
        <p:spPr/>
        <p:txBody>
          <a:bodyPr/>
          <a:lstStyle/>
          <a:p>
            <a:r>
              <a:rPr lang="fr-FR" dirty="0" err="1"/>
              <a:t>Grid</a:t>
            </a:r>
            <a:r>
              <a:rPr lang="fr-FR" dirty="0"/>
              <a:t> </a:t>
            </a:r>
            <a:r>
              <a:rPr lang="fr-FR" dirty="0" err="1"/>
              <a:t>Search</a:t>
            </a:r>
            <a:r>
              <a:rPr lang="fr-FR" dirty="0"/>
              <a:t> RF</a:t>
            </a:r>
          </a:p>
        </p:txBody>
      </p:sp>
      <p:pic>
        <p:nvPicPr>
          <p:cNvPr id="4" name="Espace réservé du contenu 3">
            <a:extLst>
              <a:ext uri="{FF2B5EF4-FFF2-40B4-BE49-F238E27FC236}">
                <a16:creationId xmlns:a16="http://schemas.microsoft.com/office/drawing/2014/main" id="{69075287-81CA-44E9-8D02-F6DDDB5B77DF}"/>
              </a:ext>
            </a:extLst>
          </p:cNvPr>
          <p:cNvPicPr>
            <a:picLocks noGrp="1" noChangeAspect="1"/>
          </p:cNvPicPr>
          <p:nvPr>
            <p:ph idx="1"/>
          </p:nvPr>
        </p:nvPicPr>
        <p:blipFill>
          <a:blip r:embed="rId2"/>
          <a:stretch>
            <a:fillRect/>
          </a:stretch>
        </p:blipFill>
        <p:spPr>
          <a:xfrm>
            <a:off x="838200" y="1816100"/>
            <a:ext cx="5106083" cy="4351338"/>
          </a:xfrm>
          <a:prstGeom prst="rect">
            <a:avLst/>
          </a:prstGeom>
        </p:spPr>
      </p:pic>
      <p:sp>
        <p:nvSpPr>
          <p:cNvPr id="5" name="ZoneTexte 4">
            <a:extLst>
              <a:ext uri="{FF2B5EF4-FFF2-40B4-BE49-F238E27FC236}">
                <a16:creationId xmlns:a16="http://schemas.microsoft.com/office/drawing/2014/main" id="{AD4F3033-080F-4B0F-BD01-7574BE4DEA5C}"/>
              </a:ext>
            </a:extLst>
          </p:cNvPr>
          <p:cNvSpPr txBox="1"/>
          <p:nvPr/>
        </p:nvSpPr>
        <p:spPr>
          <a:xfrm>
            <a:off x="6572250" y="2362200"/>
            <a:ext cx="4781550" cy="923330"/>
          </a:xfrm>
          <a:prstGeom prst="rect">
            <a:avLst/>
          </a:prstGeom>
          <a:noFill/>
        </p:spPr>
        <p:txBody>
          <a:bodyPr wrap="square" rtlCol="0">
            <a:spAutoFit/>
          </a:bodyPr>
          <a:lstStyle/>
          <a:p>
            <a:r>
              <a:rPr lang="fr-FR" dirty="0"/>
              <a:t>Ce modèle est le meilleur avec 97.5% d’</a:t>
            </a:r>
            <a:r>
              <a:rPr lang="fr-FR" dirty="0" err="1"/>
              <a:t>accuracy</a:t>
            </a:r>
            <a:r>
              <a:rPr lang="fr-FR" dirty="0"/>
              <a:t> avec les meilleurs paramètres suivants :</a:t>
            </a:r>
          </a:p>
          <a:p>
            <a:endParaRPr lang="fr-FR" dirty="0"/>
          </a:p>
        </p:txBody>
      </p:sp>
      <p:pic>
        <p:nvPicPr>
          <p:cNvPr id="6" name="Image 5">
            <a:extLst>
              <a:ext uri="{FF2B5EF4-FFF2-40B4-BE49-F238E27FC236}">
                <a16:creationId xmlns:a16="http://schemas.microsoft.com/office/drawing/2014/main" id="{F3A956A7-5ADA-4EFE-978A-848F3AABFF57}"/>
              </a:ext>
            </a:extLst>
          </p:cNvPr>
          <p:cNvPicPr>
            <a:picLocks noChangeAspect="1"/>
          </p:cNvPicPr>
          <p:nvPr/>
        </p:nvPicPr>
        <p:blipFill>
          <a:blip r:embed="rId3"/>
          <a:stretch>
            <a:fillRect/>
          </a:stretch>
        </p:blipFill>
        <p:spPr>
          <a:xfrm>
            <a:off x="6176962" y="3295650"/>
            <a:ext cx="5762625" cy="1200150"/>
          </a:xfrm>
          <a:prstGeom prst="rect">
            <a:avLst/>
          </a:prstGeom>
        </p:spPr>
      </p:pic>
    </p:spTree>
    <p:extLst>
      <p:ext uri="{BB962C8B-B14F-4D97-AF65-F5344CB8AC3E}">
        <p14:creationId xmlns:p14="http://schemas.microsoft.com/office/powerpoint/2010/main" val="18286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C6B9A-68AB-4D27-A45D-AB19D831B92A}"/>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3F6F79F-216E-4DA8-90FB-869DEC3D63CA}"/>
              </a:ext>
            </a:extLst>
          </p:cNvPr>
          <p:cNvSpPr>
            <a:spLocks noGrp="1"/>
          </p:cNvSpPr>
          <p:nvPr>
            <p:ph idx="1"/>
          </p:nvPr>
        </p:nvSpPr>
        <p:spPr/>
        <p:txBody>
          <a:bodyPr/>
          <a:lstStyle/>
          <a:p>
            <a:pPr marL="0" indent="0">
              <a:buNone/>
            </a:pPr>
            <a:r>
              <a:rPr lang="fr-FR" dirty="0"/>
              <a:t>Pour conclure, le but de notre projet était d’avoir la meilleure </a:t>
            </a:r>
            <a:r>
              <a:rPr lang="fr-FR" dirty="0" err="1"/>
              <a:t>accuracy</a:t>
            </a:r>
            <a:r>
              <a:rPr lang="fr-FR" dirty="0"/>
              <a:t> possible pour cette classification. Le </a:t>
            </a:r>
            <a:r>
              <a:rPr lang="fr-FR" dirty="0" err="1"/>
              <a:t>grid</a:t>
            </a:r>
            <a:r>
              <a:rPr lang="fr-FR" dirty="0"/>
              <a:t> </a:t>
            </a:r>
            <a:r>
              <a:rPr lang="fr-FR" dirty="0" err="1"/>
              <a:t>search</a:t>
            </a:r>
            <a:r>
              <a:rPr lang="fr-FR" dirty="0"/>
              <a:t> est le meilleur modèle avec un joli 97.5%. </a:t>
            </a:r>
          </a:p>
          <a:p>
            <a:pPr marL="0" indent="0">
              <a:buNone/>
            </a:pPr>
            <a:r>
              <a:rPr lang="fr-FR" dirty="0"/>
              <a:t>La matrice de confusion nous permet tout de même de relativiser les résultats. En effet, pour les activités de 1 à 7, le modèle est proche des 100% alors que pour le reste l’</a:t>
            </a:r>
            <a:r>
              <a:rPr lang="fr-FR" dirty="0" err="1"/>
              <a:t>accuracy</a:t>
            </a:r>
            <a:r>
              <a:rPr lang="fr-FR" dirty="0"/>
              <a:t> est quelques fois très mauvaise.</a:t>
            </a:r>
          </a:p>
        </p:txBody>
      </p:sp>
    </p:spTree>
    <p:extLst>
      <p:ext uri="{BB962C8B-B14F-4D97-AF65-F5344CB8AC3E}">
        <p14:creationId xmlns:p14="http://schemas.microsoft.com/office/powerpoint/2010/main" val="13823242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642</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Projet Python</vt:lpstr>
      <vt:lpstr>Contexte du projet</vt:lpstr>
      <vt:lpstr>Mise en forme du dataset</vt:lpstr>
      <vt:lpstr>Premières approches</vt:lpstr>
      <vt:lpstr>Premières approches :</vt:lpstr>
      <vt:lpstr>Arbre de décision</vt:lpstr>
      <vt:lpstr>Random Forest</vt:lpstr>
      <vt:lpstr>Grid Search RF</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Python</dc:title>
  <dc:creator>Mathieu Josserand</dc:creator>
  <cp:lastModifiedBy>Mathieu Josserand</cp:lastModifiedBy>
  <cp:revision>8</cp:revision>
  <dcterms:created xsi:type="dcterms:W3CDTF">2020-01-31T16:34:21Z</dcterms:created>
  <dcterms:modified xsi:type="dcterms:W3CDTF">2020-01-31T17:45:00Z</dcterms:modified>
</cp:coreProperties>
</file>