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BA84-4D27-4DEC-9F7A-A184DDF65ABA}" type="datetimeFigureOut">
              <a:rPr lang="en-CA" smtClean="0"/>
              <a:t>01/05/2016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4AAB-EB5E-4528-9DA9-8140C6C7E3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942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BA84-4D27-4DEC-9F7A-A184DDF65ABA}" type="datetimeFigureOut">
              <a:rPr lang="en-CA" smtClean="0"/>
              <a:t>01/05/2016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4AAB-EB5E-4528-9DA9-8140C6C7E3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15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BA84-4D27-4DEC-9F7A-A184DDF65ABA}" type="datetimeFigureOut">
              <a:rPr lang="en-CA" smtClean="0"/>
              <a:t>01/05/2016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4AAB-EB5E-4528-9DA9-8140C6C7E3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624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BA84-4D27-4DEC-9F7A-A184DDF65ABA}" type="datetimeFigureOut">
              <a:rPr lang="en-CA" smtClean="0"/>
              <a:t>01/05/2016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4AAB-EB5E-4528-9DA9-8140C6C7E3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048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BA84-4D27-4DEC-9F7A-A184DDF65ABA}" type="datetimeFigureOut">
              <a:rPr lang="en-CA" smtClean="0"/>
              <a:t>01/05/2016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4AAB-EB5E-4528-9DA9-8140C6C7E3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213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BA84-4D27-4DEC-9F7A-A184DDF65ABA}" type="datetimeFigureOut">
              <a:rPr lang="en-CA" smtClean="0"/>
              <a:t>01/05/2016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4AAB-EB5E-4528-9DA9-8140C6C7E3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039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BA84-4D27-4DEC-9F7A-A184DDF65ABA}" type="datetimeFigureOut">
              <a:rPr lang="en-CA" smtClean="0"/>
              <a:t>01/05/2016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4AAB-EB5E-4528-9DA9-8140C6C7E3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372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BA84-4D27-4DEC-9F7A-A184DDF65ABA}" type="datetimeFigureOut">
              <a:rPr lang="en-CA" smtClean="0"/>
              <a:t>01/05/2016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4AAB-EB5E-4528-9DA9-8140C6C7E3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415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BA84-4D27-4DEC-9F7A-A184DDF65ABA}" type="datetimeFigureOut">
              <a:rPr lang="en-CA" smtClean="0"/>
              <a:t>01/05/2016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4AAB-EB5E-4528-9DA9-8140C6C7E3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097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BA84-4D27-4DEC-9F7A-A184DDF65ABA}" type="datetimeFigureOut">
              <a:rPr lang="en-CA" smtClean="0"/>
              <a:t>01/05/2016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4AAB-EB5E-4528-9DA9-8140C6C7E3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59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BA84-4D27-4DEC-9F7A-A184DDF65ABA}" type="datetimeFigureOut">
              <a:rPr lang="en-CA" smtClean="0"/>
              <a:t>01/05/2016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4AAB-EB5E-4528-9DA9-8140C6C7E3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27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0BA84-4D27-4DEC-9F7A-A184DDF65ABA}" type="datetimeFigureOut">
              <a:rPr lang="en-CA" smtClean="0"/>
              <a:t>01/05/2016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54AAB-EB5E-4528-9DA9-8140C6C7E3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594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772816"/>
            <a:ext cx="7772400" cy="2954759"/>
          </a:xfrm>
        </p:spPr>
        <p:txBody>
          <a:bodyPr>
            <a:normAutofit/>
          </a:bodyPr>
          <a:lstStyle/>
          <a:p>
            <a:r>
              <a:rPr lang="en-CA" dirty="0" smtClean="0"/>
              <a:t>Wahab Hamou-Lhadj</a:t>
            </a:r>
            <a:br>
              <a:rPr lang="en-CA" dirty="0" smtClean="0"/>
            </a:br>
            <a:r>
              <a:rPr lang="en-CA" sz="1800" dirty="0" smtClean="0"/>
              <a:t>     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2700" dirty="0" smtClean="0"/>
              <a:t>Associate Professor</a:t>
            </a:r>
            <a:br>
              <a:rPr lang="en-CA" sz="2700" dirty="0" smtClean="0"/>
            </a:br>
            <a:r>
              <a:rPr lang="en-CA" sz="2700" dirty="0" smtClean="0"/>
              <a:t>Department of Electrical and Computer Engineering</a:t>
            </a:r>
            <a:br>
              <a:rPr lang="en-CA" sz="2700" dirty="0" smtClean="0"/>
            </a:br>
            <a:r>
              <a:rPr lang="en-CA" sz="2700" dirty="0" smtClean="0"/>
              <a:t>Concordia University</a:t>
            </a:r>
            <a:br>
              <a:rPr lang="en-CA" sz="2700" dirty="0" smtClean="0"/>
            </a:br>
            <a:r>
              <a:rPr lang="en-CA" sz="2700" dirty="0" smtClean="0"/>
              <a:t>abdelw@ece.concordia.ca</a:t>
            </a:r>
            <a:endParaRPr lang="en-CA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5877272"/>
            <a:ext cx="6400800" cy="672480"/>
          </a:xfrm>
        </p:spPr>
        <p:txBody>
          <a:bodyPr>
            <a:normAutofit/>
          </a:bodyPr>
          <a:lstStyle/>
          <a:p>
            <a:r>
              <a:rPr lang="en-CA" sz="1800" dirty="0" smtClean="0"/>
              <a:t>May 2, 2016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80911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692696"/>
            <a:ext cx="7848872" cy="11430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The Mission of the Software Behaviour Analysis Research Lab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420888"/>
            <a:ext cx="7848872" cy="3849291"/>
          </a:xfrm>
        </p:spPr>
        <p:txBody>
          <a:bodyPr>
            <a:normAutofit/>
          </a:bodyPr>
          <a:lstStyle/>
          <a:p>
            <a:pPr marL="0" lvl="1" indent="0" algn="ctr">
              <a:buNone/>
            </a:pPr>
            <a:r>
              <a:rPr lang="en-CA" dirty="0" smtClean="0"/>
              <a:t>To investigate techniques and tools </a:t>
            </a:r>
            <a:r>
              <a:rPr lang="en-CA" b="1" dirty="0" smtClean="0"/>
              <a:t>to help software (and system) analysts understand and analyze the behaviour of complex software systems </a:t>
            </a:r>
            <a:r>
              <a:rPr lang="en-CA" dirty="0" smtClean="0"/>
              <a:t>with the primary goal of enhancing maintenance, security, and addressing performance problems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663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Topics of interest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556792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>
                <a:effectLst/>
              </a:rPr>
              <a:t>Tracing, logging, and runtime monitoring</a:t>
            </a:r>
          </a:p>
          <a:p>
            <a:r>
              <a:rPr lang="en-CA" dirty="0" smtClean="0">
                <a:effectLst/>
              </a:rPr>
              <a:t>Big data analytics of log and trace data</a:t>
            </a:r>
          </a:p>
          <a:p>
            <a:r>
              <a:rPr lang="en-CA" dirty="0" smtClean="0">
                <a:effectLst/>
              </a:rPr>
              <a:t>Log management and engineering</a:t>
            </a:r>
          </a:p>
          <a:p>
            <a:r>
              <a:rPr lang="en-CA" dirty="0" smtClean="0">
                <a:effectLst/>
              </a:rPr>
              <a:t>Cloud-based logging and tracing infrastructures</a:t>
            </a:r>
          </a:p>
          <a:p>
            <a:r>
              <a:rPr lang="en-CA" dirty="0" smtClean="0">
                <a:effectLst/>
              </a:rPr>
              <a:t>System diagnosis and observability</a:t>
            </a:r>
          </a:p>
          <a:p>
            <a:r>
              <a:rPr lang="en-CA" dirty="0" smtClean="0">
                <a:effectLst/>
              </a:rPr>
              <a:t>Dynami</a:t>
            </a:r>
            <a:r>
              <a:rPr lang="en-CA" dirty="0" smtClean="0"/>
              <a:t>c analysis for </a:t>
            </a:r>
            <a:r>
              <a:rPr lang="en-CA" dirty="0" smtClean="0">
                <a:effectLst/>
              </a:rPr>
              <a:t>program comprehension</a:t>
            </a:r>
          </a:p>
          <a:p>
            <a:r>
              <a:rPr lang="en-CA" dirty="0" smtClean="0">
                <a:effectLst/>
              </a:rPr>
              <a:t>Model-driven software tracing and debugging</a:t>
            </a:r>
          </a:p>
          <a:p>
            <a:r>
              <a:rPr lang="en-CA" dirty="0" smtClean="0">
                <a:effectLst/>
              </a:rPr>
              <a:t>Online system observation and surveillance</a:t>
            </a:r>
          </a:p>
          <a:p>
            <a:r>
              <a:rPr lang="en-CA" dirty="0" smtClean="0">
                <a:effectLst/>
              </a:rPr>
              <a:t>Software healing and adaptation</a:t>
            </a:r>
          </a:p>
          <a:p>
            <a:r>
              <a:rPr lang="en-CA" dirty="0" smtClean="0">
                <a:effectLst/>
              </a:rPr>
              <a:t>Visualization and classification of program behaviour</a:t>
            </a:r>
          </a:p>
        </p:txBody>
      </p:sp>
    </p:spTree>
    <p:extLst>
      <p:ext uri="{BB962C8B-B14F-4D97-AF65-F5344CB8AC3E}">
        <p14:creationId xmlns:p14="http://schemas.microsoft.com/office/powerpoint/2010/main" val="185261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Current Projects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64" y="1608183"/>
            <a:ext cx="8397324" cy="45259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CA" sz="2400" dirty="0" smtClean="0"/>
              <a:t>AHLS - Advanced Host-Level Surveillance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CA" sz="2400" dirty="0" smtClean="0"/>
              <a:t>D2K - From Data 2 Knowledge for Better System Maintenance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CA" sz="2400" dirty="0" err="1" smtClean="0"/>
              <a:t>OpenSim</a:t>
            </a:r>
            <a:r>
              <a:rPr lang="en-CA" sz="2400" dirty="0" smtClean="0"/>
              <a:t> - An Open Architecture for Aircraft Simulation Integration and Monitoring Methods Using the HLA Standard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CA" sz="2400" dirty="0" smtClean="0"/>
              <a:t>AVIO 508 - Diagnostics for Real Time Distributed Multi-core Architecture in Avionics</a:t>
            </a:r>
            <a:endParaRPr lang="en-CA" sz="2400" dirty="0">
              <a:effectLst/>
            </a:endParaRPr>
          </a:p>
        </p:txBody>
      </p:sp>
      <p:pic>
        <p:nvPicPr>
          <p:cNvPr id="1028" name="Picture 4" descr="http://www.call2recycle.ca/wp-content/uploads/DRDC-300x8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060" y="4656156"/>
            <a:ext cx="2250180" cy="64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e/e9/Ericsson_logo.svg/2000px-Ericsson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29" y="4153436"/>
            <a:ext cx="1494129" cy="134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pbs.twimg.com/profile_images/1564269671/Cae_logo_jpe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802" y="4061682"/>
            <a:ext cx="1581779" cy="158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opal-rt.com/sites/default/files/Logo_OPAL-RT_Horizontal%285%2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694" y="5848204"/>
            <a:ext cx="2061831" cy="42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ww.ic.gc.ca/app/ccc/srch/media?estblmntNo=234567016295&amp;graphFileName=Marinvent+logo+Hi-re&amp;applicationCode=AP&amp;lang=e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465" y="5627116"/>
            <a:ext cx="1734711" cy="86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images.forbes.com/media/lists/companies/ibm_416x416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800" y="5445224"/>
            <a:ext cx="1224576" cy="122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static.wixstatic.com/media/5a94c6_f6909c300c4e4507be31307828942923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146" y="4061682"/>
            <a:ext cx="1243278" cy="153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4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users.encs.concordia.ca/%7Eabdelw/sba/images/mathie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681" y="553714"/>
            <a:ext cx="1764972" cy="156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edia.licdn.com/mpr/mpr/shrinknp_200_200/AAEAAQAAAAAAAAL6AAAAJDVlMzlkNTEwLTdkODYtNGVlMi05OWQ5LTI2MjIzNTljMDQzY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64" y="554632"/>
            <a:ext cx="1533980" cy="153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users.encs.concordia.ca/%7Eabdelw/sba/images/korosh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994" y="557944"/>
            <a:ext cx="1514605" cy="153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users.encs.concordia.ca/%7Eabdelw/sba/images/kobra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113" y="519893"/>
            <a:ext cx="1538363" cy="160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media.licdn.com/mpr/mpr/shrinknp_200_200/AAEAAQAAAAAAAAKwAAAAJDYwMzkxNjRmLTA2MmMtNDYzOS1iYzUzLTljZjQ4Mjg5OTEyNw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499" y="2752173"/>
            <a:ext cx="1538363" cy="158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2" descr="../../../../../Desktop/Screen%20Shot%202016-02-06%20at%202.40.1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08920"/>
            <a:ext cx="1509644" cy="1580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433" y="2742012"/>
            <a:ext cx="15049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355976" y="2085180"/>
            <a:ext cx="27919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CA" sz="1400" dirty="0" smtClean="0"/>
              <a:t>Mathieu Nayrolles (PhD)</a:t>
            </a:r>
            <a:endParaRPr lang="en-CA" sz="1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77256" y="2132856"/>
            <a:ext cx="23505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CA" sz="1400" dirty="0" smtClean="0">
                <a:effectLst/>
              </a:rPr>
              <a:t>Neda Ebrahimi (PhD)</a:t>
            </a:r>
            <a:endParaRPr lang="en-CA" sz="1400" dirty="0" smtClean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19872" y="4354173"/>
            <a:ext cx="23319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400" dirty="0" smtClean="0"/>
              <a:t>Mohammad R. Rejali (PhD)</a:t>
            </a:r>
            <a:endParaRPr lang="en-CA" sz="1400" dirty="0"/>
          </a:p>
        </p:txBody>
      </p:sp>
      <p:sp>
        <p:nvSpPr>
          <p:cNvPr id="7" name="Rectangle 6"/>
          <p:cNvSpPr/>
          <p:nvPr/>
        </p:nvSpPr>
        <p:spPr>
          <a:xfrm>
            <a:off x="1143108" y="4365104"/>
            <a:ext cx="24927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CA" sz="1400" dirty="0" smtClean="0">
                <a:effectLst/>
              </a:rPr>
              <a:t>Md Islam Shariful (PhD)</a:t>
            </a:r>
            <a:endParaRPr lang="en-CA" sz="1400" dirty="0" smtClean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3768" y="2113111"/>
            <a:ext cx="22271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CA" sz="1400" dirty="0" smtClean="0"/>
              <a:t>Korosh K. Sabor (PhD)</a:t>
            </a:r>
            <a:endParaRPr lang="en-CA" sz="1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6609008" y="2076469"/>
            <a:ext cx="24422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CA" sz="1400" dirty="0" smtClean="0">
                <a:effectLst/>
              </a:rPr>
              <a:t>Ava </a:t>
            </a:r>
            <a:r>
              <a:rPr lang="en-CA" sz="1400" dirty="0" err="1" smtClean="0">
                <a:effectLst/>
              </a:rPr>
              <a:t>Khanmohammadi</a:t>
            </a:r>
            <a:r>
              <a:rPr lang="en-CA" sz="1400" dirty="0" smtClean="0">
                <a:effectLst/>
              </a:rPr>
              <a:t> (PhD)</a:t>
            </a:r>
            <a:endParaRPr lang="en-CA" sz="1400" dirty="0" smtClean="0"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84191" y="4345359"/>
            <a:ext cx="23001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CA" sz="1400" dirty="0" smtClean="0">
                <a:effectLst/>
              </a:rPr>
              <a:t>Amir </a:t>
            </a:r>
            <a:r>
              <a:rPr lang="en-CA" sz="1400" dirty="0" err="1" smtClean="0">
                <a:effectLst/>
              </a:rPr>
              <a:t>Gahroosi</a:t>
            </a:r>
            <a:r>
              <a:rPr lang="en-CA" sz="1400" dirty="0" smtClean="0">
                <a:effectLst/>
              </a:rPr>
              <a:t> (RA)</a:t>
            </a:r>
            <a:endParaRPr lang="en-CA" sz="1400" dirty="0" smtClean="0">
              <a:effectLst/>
            </a:endParaRPr>
          </a:p>
        </p:txBody>
      </p:sp>
      <p:pic>
        <p:nvPicPr>
          <p:cNvPr id="2064" name="Picture 16" descr="https://media.licdn.com/mpr/mpr/shrinknp_200_200/AAEAAQAAAAAAAAYeAAAAJDdmYTc3MTk1LTgyNmQtNGQ0YS1hYzEyLWFjZWY3ZjY3MDAyOA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345" y="4794087"/>
            <a:ext cx="1551759" cy="155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932040" y="6381328"/>
            <a:ext cx="2438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CA" sz="1400" dirty="0" smtClean="0">
                <a:effectLst/>
              </a:rPr>
              <a:t>Abhishek Koyalkar (MEng.)</a:t>
            </a:r>
            <a:endParaRPr lang="en-CA" sz="1400" dirty="0" smtClean="0"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66106" y="6345846"/>
            <a:ext cx="1945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CA" sz="1400" dirty="0" err="1" smtClean="0"/>
              <a:t>Sama</a:t>
            </a:r>
            <a:r>
              <a:rPr lang="en-CA" sz="1400" dirty="0" smtClean="0"/>
              <a:t> Khosravifar (MSc.)</a:t>
            </a:r>
            <a:endParaRPr lang="en-CA" sz="14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9110" y="5257834"/>
            <a:ext cx="1335660" cy="1143000"/>
          </a:xfrm>
        </p:spPr>
        <p:txBody>
          <a:bodyPr/>
          <a:lstStyle/>
          <a:p>
            <a:r>
              <a:rPr lang="en-CA" dirty="0" smtClean="0"/>
              <a:t>HQP</a:t>
            </a:r>
            <a:endParaRPr lang="en-CA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502" y="4686334"/>
            <a:ext cx="1676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63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203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Wahab Hamou-Lhadj        Associate Professor Department of Electrical and Computer Engineering Concordia University abdelw@ece.concordia.ca</vt:lpstr>
      <vt:lpstr>The Mission of the Software Behaviour Analysis Research Lab</vt:lpstr>
      <vt:lpstr>Topics of interest</vt:lpstr>
      <vt:lpstr>Current Projects</vt:lpstr>
      <vt:lpstr>HQP</vt:lpstr>
    </vt:vector>
  </TitlesOfParts>
  <Company>Concordia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Unknown</dc:creator>
  <cp:lastModifiedBy>Unknown</cp:lastModifiedBy>
  <cp:revision>13</cp:revision>
  <dcterms:created xsi:type="dcterms:W3CDTF">2016-05-01T19:49:10Z</dcterms:created>
  <dcterms:modified xsi:type="dcterms:W3CDTF">2016-05-01T21:05:38Z</dcterms:modified>
</cp:coreProperties>
</file>