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9.jpeg" ContentType="image/jpeg"/>
  <Override PartName="/ppt/media/image16.jpeg" ContentType="image/jpeg"/>
  <Override PartName="/ppt/media/image15.jpeg" ContentType="image/jpeg"/>
  <Override PartName="/ppt/media/image17.png" ContentType="image/png"/>
  <Override PartName="/ppt/media/image11.gif" ContentType="image/gif"/>
  <Override PartName="/ppt/media/image9.png" ContentType="image/png"/>
  <Override PartName="/ppt/media/image8.jpeg" ContentType="image/jpeg"/>
  <Override PartName="/ppt/media/image7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18.png" ContentType="image/png"/>
  <Override PartName="/ppt/media/image4.png" ContentType="image/png"/>
  <Override PartName="/ppt/media/image13.jpeg" ContentType="image/jpeg"/>
  <Override PartName="/ppt/media/image20.jpeg" ContentType="image/jpeg"/>
  <Override PartName="/ppt/media/image12.jpeg" ContentType="image/jpeg"/>
  <Override PartName="/ppt/media/image3.png" ContentType="image/png"/>
  <Override PartName="/ppt/media/image2.png" ContentType="image/png"/>
  <Override PartName="/ppt/media/image14.jpeg" ContentType="image/jpe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5/2/16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4E2A55F-8FB8-4FF5-A351-ABB46B9A5179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5/2/16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D115F39-4C45-47DB-A6DA-E19C6FA6D25E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6" Type="http://schemas.openxmlformats.org/officeDocument/2006/relationships/image" Target="../media/image10.jpeg"/><Relationship Id="rId7" Type="http://schemas.openxmlformats.org/officeDocument/2006/relationships/image" Target="../media/image11.gif"/><Relationship Id="rId8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jpeg"/><Relationship Id="rId9" Type="http://schemas.openxmlformats.org/officeDocument/2006/relationships/image" Target="../media/image20.jpeg"/><Relationship Id="rId10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755640" y="1772640"/>
            <a:ext cx="7772040" cy="2954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Wahab Hamou-Lhadj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700">
                <a:solidFill>
                  <a:srgbClr val="000000"/>
                </a:solidFill>
                <a:latin typeface="Calibri"/>
              </a:rPr>
              <a:t>Associate Professor</a:t>
            </a:r>
            <a:r>
              <a:rPr lang="en-US" sz="27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700">
                <a:solidFill>
                  <a:srgbClr val="000000"/>
                </a:solidFill>
                <a:latin typeface="Calibri"/>
              </a:rPr>
              <a:t>Department of Electrical and Computer Engineering</a:t>
            </a:r>
            <a:r>
              <a:rPr lang="en-US" sz="27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700">
                <a:solidFill>
                  <a:srgbClr val="000000"/>
                </a:solidFill>
                <a:latin typeface="Calibri"/>
              </a:rPr>
              <a:t>Concordia University</a:t>
            </a:r>
            <a:r>
              <a:rPr lang="en-US" sz="27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700">
                <a:solidFill>
                  <a:srgbClr val="000000"/>
                </a:solidFill>
                <a:latin typeface="Calibri"/>
              </a:rPr>
              <a:t>abdelw@ece.concordia.ca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403640" y="5877360"/>
            <a:ext cx="6400440" cy="67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>
                <a:solidFill>
                  <a:srgbClr val="8b8b8b"/>
                </a:solidFill>
                <a:latin typeface="Calibri"/>
              </a:rPr>
              <a:t>May 2, 2016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83640" y="692640"/>
            <a:ext cx="784836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The Mission of the Software Behaviour Analysis Research Lab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683640" y="2421000"/>
            <a:ext cx="7848360" cy="3848760"/>
          </a:xfrm>
          <a:prstGeom prst="rect">
            <a:avLst/>
          </a:prstGeom>
        </p:spPr>
        <p:txBody>
          <a:bodyPr/>
          <a:p>
            <a:r>
              <a:rPr lang="en-US" sz="2800">
                <a:solidFill>
                  <a:srgbClr val="000000"/>
                </a:solidFill>
                <a:latin typeface="Calibri"/>
              </a:rPr>
              <a:t>To investigate techniques and tools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to help software (and system) analysts understand and analyze the behaviour of complex software systems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with the primary goal of enhancing maintenance, security, and addressing performance problems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Topics of interest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611640" y="15566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Tracing, logging, and runtime monitoring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Big data analytics of log and trace data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Log management and engineering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Cloud-based logging and tracing infrastructures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System diagnosis and observability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Dynamic analysis for program comprehension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Model-driven software tracing and debugging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Online system observation and surveillance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Software healing and adaptation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Visualization and classification of program behaviour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Current Projects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67000" y="1608120"/>
            <a:ext cx="839700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AHLS - Advanced Host-Level Surveillance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D2K - From Data 2 Knowledge for Better System Maintenance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OpenSim - An Open Architecture for Aircraft Simulation Integration and Monitoring Methods Using the HLA Standard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AVIO 508 - Diagnostics for Real Time Distributed Multi-core Architecture in Avionics</a:t>
            </a:r>
            <a:endParaRPr/>
          </a:p>
        </p:txBody>
      </p:sp>
      <p:pic>
        <p:nvPicPr>
          <p:cNvPr id="86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72840" y="5190120"/>
            <a:ext cx="2068200" cy="592560"/>
          </a:xfrm>
          <a:prstGeom prst="rect">
            <a:avLst/>
          </a:prstGeom>
          <a:ln>
            <a:noFill/>
          </a:ln>
        </p:spPr>
      </p:pic>
      <p:pic>
        <p:nvPicPr>
          <p:cNvPr id="87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65880" y="4727520"/>
            <a:ext cx="1373040" cy="1240920"/>
          </a:xfrm>
          <a:prstGeom prst="rect">
            <a:avLst/>
          </a:prstGeom>
          <a:ln>
            <a:noFill/>
          </a:ln>
        </p:spPr>
      </p:pic>
      <p:pic>
        <p:nvPicPr>
          <p:cNvPr id="88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376360" y="4643280"/>
            <a:ext cx="1453680" cy="1453680"/>
          </a:xfrm>
          <a:prstGeom prst="rect">
            <a:avLst/>
          </a:prstGeom>
          <a:ln>
            <a:noFill/>
          </a:ln>
        </p:spPr>
      </p:pic>
      <p:pic>
        <p:nvPicPr>
          <p:cNvPr id="89" name="Picture 10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652400" y="6285600"/>
            <a:ext cx="1895040" cy="390600"/>
          </a:xfrm>
          <a:prstGeom prst="rect">
            <a:avLst/>
          </a:prstGeom>
          <a:ln>
            <a:noFill/>
          </a:ln>
        </p:spPr>
      </p:pic>
      <p:pic>
        <p:nvPicPr>
          <p:cNvPr id="90" name="Picture 1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217400" y="6082560"/>
            <a:ext cx="1594440" cy="796680"/>
          </a:xfrm>
          <a:prstGeom prst="rect">
            <a:avLst/>
          </a:prstGeom>
          <a:ln>
            <a:noFill/>
          </a:ln>
        </p:spPr>
      </p:pic>
      <p:pic>
        <p:nvPicPr>
          <p:cNvPr id="91" name="Picture 14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6341040" y="5915520"/>
            <a:ext cx="1125360" cy="1125360"/>
          </a:xfrm>
          <a:prstGeom prst="rect">
            <a:avLst/>
          </a:prstGeom>
          <a:ln>
            <a:noFill/>
          </a:ln>
        </p:spPr>
      </p:pic>
      <p:pic>
        <p:nvPicPr>
          <p:cNvPr id="92" name="Picture 16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6721200" y="4643280"/>
            <a:ext cx="1142640" cy="140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71520" y="553680"/>
            <a:ext cx="1764720" cy="1566720"/>
          </a:xfrm>
          <a:prstGeom prst="rect">
            <a:avLst/>
          </a:prstGeom>
          <a:ln>
            <a:noFill/>
          </a:ln>
        </p:spPr>
      </p:pic>
      <p:pic>
        <p:nvPicPr>
          <p:cNvPr id="94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33680" y="554760"/>
            <a:ext cx="1533600" cy="1533600"/>
          </a:xfrm>
          <a:prstGeom prst="rect">
            <a:avLst/>
          </a:prstGeom>
          <a:ln>
            <a:noFill/>
          </a:ln>
        </p:spPr>
      </p:pic>
      <p:pic>
        <p:nvPicPr>
          <p:cNvPr id="95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894040" y="558000"/>
            <a:ext cx="1514160" cy="1533600"/>
          </a:xfrm>
          <a:prstGeom prst="rect">
            <a:avLst/>
          </a:prstGeom>
          <a:ln>
            <a:noFill/>
          </a:ln>
        </p:spPr>
      </p:pic>
      <p:pic>
        <p:nvPicPr>
          <p:cNvPr id="96" name="Picture 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000200" y="519840"/>
            <a:ext cx="1537920" cy="1600560"/>
          </a:xfrm>
          <a:prstGeom prst="rect">
            <a:avLst/>
          </a:prstGeom>
          <a:ln>
            <a:noFill/>
          </a:ln>
        </p:spPr>
      </p:pic>
      <p:pic>
        <p:nvPicPr>
          <p:cNvPr id="97" name="Picture 10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826440" y="2752200"/>
            <a:ext cx="1537920" cy="1580040"/>
          </a:xfrm>
          <a:prstGeom prst="rect">
            <a:avLst/>
          </a:prstGeom>
          <a:ln>
            <a:noFill/>
          </a:ln>
        </p:spPr>
      </p:pic>
      <p:pic>
        <p:nvPicPr>
          <p:cNvPr id="98" name="Picture 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691640" y="2709000"/>
            <a:ext cx="1509120" cy="1580760"/>
          </a:xfrm>
          <a:prstGeom prst="rect">
            <a:avLst/>
          </a:prstGeom>
          <a:ln>
            <a:noFill/>
          </a:ln>
        </p:spPr>
      </p:pic>
      <p:pic>
        <p:nvPicPr>
          <p:cNvPr id="99" name="Picture 14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970600" y="2742120"/>
            <a:ext cx="1504440" cy="1590480"/>
          </a:xfrm>
          <a:prstGeom prst="rect">
            <a:avLst/>
          </a:prstGeom>
          <a:ln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4356000" y="2085120"/>
            <a:ext cx="279144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Mathieu Nayrolles (PhD)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277200" y="2133000"/>
            <a:ext cx="235008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Neda Ebrahimi (PhD)</a:t>
            </a:r>
            <a:endParaRPr/>
          </a:p>
        </p:txBody>
      </p:sp>
      <p:sp>
        <p:nvSpPr>
          <p:cNvPr id="102" name="CustomShape 3"/>
          <p:cNvSpPr/>
          <p:nvPr/>
        </p:nvSpPr>
        <p:spPr>
          <a:xfrm>
            <a:off x="3420000" y="4354200"/>
            <a:ext cx="233172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Mohammad R. Rejali (PhD)</a:t>
            </a:r>
            <a:endParaRPr/>
          </a:p>
        </p:txBody>
      </p:sp>
      <p:sp>
        <p:nvSpPr>
          <p:cNvPr id="103" name="CustomShape 4"/>
          <p:cNvSpPr/>
          <p:nvPr/>
        </p:nvSpPr>
        <p:spPr>
          <a:xfrm>
            <a:off x="1143000" y="4365000"/>
            <a:ext cx="249228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Md Islam Shariful (PhD)</a:t>
            </a:r>
            <a:endParaRPr/>
          </a:p>
        </p:txBody>
      </p:sp>
      <p:sp>
        <p:nvSpPr>
          <p:cNvPr id="104" name="CustomShape 5"/>
          <p:cNvSpPr/>
          <p:nvPr/>
        </p:nvSpPr>
        <p:spPr>
          <a:xfrm>
            <a:off x="2483640" y="2113200"/>
            <a:ext cx="222660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Korosh K. Sabor (PhD)</a:t>
            </a:r>
            <a:endParaRPr/>
          </a:p>
        </p:txBody>
      </p:sp>
      <p:sp>
        <p:nvSpPr>
          <p:cNvPr id="105" name="CustomShape 6"/>
          <p:cNvSpPr/>
          <p:nvPr/>
        </p:nvSpPr>
        <p:spPr>
          <a:xfrm>
            <a:off x="6608880" y="2076480"/>
            <a:ext cx="244188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Ava Khanmohammadi (PhD)</a:t>
            </a:r>
            <a:endParaRPr/>
          </a:p>
        </p:txBody>
      </p:sp>
      <p:sp>
        <p:nvSpPr>
          <p:cNvPr id="106" name="CustomShape 7"/>
          <p:cNvSpPr/>
          <p:nvPr/>
        </p:nvSpPr>
        <p:spPr>
          <a:xfrm>
            <a:off x="5584320" y="4345200"/>
            <a:ext cx="229968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Amir Gahroosi (RA)</a:t>
            </a:r>
            <a:endParaRPr/>
          </a:p>
        </p:txBody>
      </p:sp>
      <p:pic>
        <p:nvPicPr>
          <p:cNvPr id="107" name="Picture 16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5273280" y="4794120"/>
            <a:ext cx="1551240" cy="1551240"/>
          </a:xfrm>
          <a:prstGeom prst="rect">
            <a:avLst/>
          </a:prstGeom>
          <a:ln>
            <a:noFill/>
          </a:ln>
        </p:spPr>
      </p:pic>
      <p:sp>
        <p:nvSpPr>
          <p:cNvPr id="108" name="CustomShape 8"/>
          <p:cNvSpPr/>
          <p:nvPr/>
        </p:nvSpPr>
        <p:spPr>
          <a:xfrm>
            <a:off x="4663440" y="6342120"/>
            <a:ext cx="302328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Abhishek Koyalkar (MEng.)</a:t>
            </a:r>
            <a:endParaRPr/>
          </a:p>
        </p:txBody>
      </p:sp>
      <p:sp>
        <p:nvSpPr>
          <p:cNvPr id="109" name="CustomShape 9"/>
          <p:cNvSpPr/>
          <p:nvPr/>
        </p:nvSpPr>
        <p:spPr>
          <a:xfrm>
            <a:off x="2051280" y="6345720"/>
            <a:ext cx="237564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Sama Khosravifar (MSc.)</a:t>
            </a:r>
            <a:endParaRPr/>
          </a:p>
        </p:txBody>
      </p:sp>
      <p:sp>
        <p:nvSpPr>
          <p:cNvPr id="110" name="TextShape 10"/>
          <p:cNvSpPr txBox="1"/>
          <p:nvPr/>
        </p:nvSpPr>
        <p:spPr>
          <a:xfrm>
            <a:off x="309240" y="5257800"/>
            <a:ext cx="1702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HQP</a:t>
            </a:r>
            <a:endParaRPr/>
          </a:p>
        </p:txBody>
      </p:sp>
      <p:pic>
        <p:nvPicPr>
          <p:cNvPr id="111" name="" descr=""/>
          <p:cNvPicPr/>
          <p:nvPr/>
        </p:nvPicPr>
        <p:blipFill>
          <a:blip r:embed="rId9"/>
          <a:srcRect l="0" t="0" r="0" b="1051049"/>
          <a:stretch>
            <a:fillRect/>
          </a:stretch>
        </p:blipFill>
        <p:spPr>
          <a:xfrm>
            <a:off x="2560320" y="4810320"/>
            <a:ext cx="1450080" cy="155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