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h+E9rihl+Ttze9grk845VrqtNi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Simplifier le probleme, aller à l’essentiel</a:t>
            </a:r>
            <a:endParaRPr/>
          </a:p>
        </p:txBody>
      </p:sp>
      <p:sp>
        <p:nvSpPr>
          <p:cNvPr id="186" name="Google Shape;18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fr-FR"/>
              <a:t>Produisez une étude de marché avec Python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2775" y="3602038"/>
            <a:ext cx="58864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Définition des concepts</a:t>
            </a:r>
            <a:br>
              <a:rPr lang="fr-FR"/>
            </a:br>
            <a:r>
              <a:rPr lang="fr-FR" sz="3200"/>
              <a:t>Kmeans </a:t>
            </a:r>
            <a:endParaRPr/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Algorithme de Clustering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800">
                <a:latin typeface="Calibri"/>
                <a:ea typeface="Calibri"/>
                <a:cs typeface="Calibri"/>
                <a:sym typeface="Calibri"/>
              </a:rPr>
              <a:t>Fonctionnement :</a:t>
            </a:r>
            <a:endParaRPr/>
          </a:p>
          <a:p>
            <a:pPr indent="-228600" lvl="1" marL="685800" rtl="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Placement des n centroïdes dans le nuage de points (correspondant aux futurs n clusters) </a:t>
            </a:r>
            <a:endParaRPr/>
          </a:p>
          <a:p>
            <a:pPr indent="-228600" lvl="1" marL="685800" rtl="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On affecte chaque points à son centroïde le plus proche</a:t>
            </a:r>
            <a:endParaRPr/>
          </a:p>
          <a:p>
            <a:pPr indent="-228600" lvl="1" marL="685800" rtl="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On déplace le centroïde au centre de gravité de son nuage de points</a:t>
            </a:r>
            <a:endParaRPr/>
          </a:p>
          <a:p>
            <a:pPr indent="-228600" lvl="1" marL="685800" rtl="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On réaffecte chaque point au centroïde le plus proche </a:t>
            </a:r>
            <a:endParaRPr/>
          </a:p>
          <a:p>
            <a:pPr indent="-228600" lvl="1" marL="685800" rtl="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On replace les centroïdes au centre de leur nuage de points</a:t>
            </a:r>
            <a:endParaRPr/>
          </a:p>
          <a:p>
            <a:pPr indent="-228600" lvl="1" marL="685800" rtl="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On réitère jusqu’à convergence</a:t>
            </a:r>
            <a:endParaRPr/>
          </a:p>
          <a:p>
            <a:pPr indent="-228600" lvl="1" marL="685800" rtl="0" algn="l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Centroïde : Centre du cluster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21919" lvl="1" marL="685800" rtl="0" algn="l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0414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72155"/>
            <a:ext cx="2290594" cy="88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6845" y="1366381"/>
            <a:ext cx="4817512" cy="4887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Définition des concepts</a:t>
            </a:r>
            <a:br>
              <a:rPr lang="fr-FR"/>
            </a:br>
            <a:r>
              <a:rPr lang="fr-FR" sz="3200"/>
              <a:t>ACP (Analyse en composantes principales)</a:t>
            </a:r>
            <a:endParaRPr/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838200" y="1825625"/>
            <a:ext cx="5145505" cy="3589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3500"/>
              <a:t>Définition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Technique de réduction de dimensions linéaire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Réduction de dimensions : Réduire le nombre de variables en conservant le maximum d’informations (variance)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Objectifs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Faciliter la visualisation des données en les projetant sur 2 ou 3 dimensions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Réduire les coûts de calcul, de stockage et d'acquisition des données 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Améliorer l'apprentissage en construisant des modèles moins complexes, en éliminant les variables non pertinentes qui pourraient fausser les prédictions et  en réduisant le problème du fléau de la dimensionalité.</a:t>
            </a:r>
            <a:endParaRPr/>
          </a:p>
          <a:p>
            <a:pPr indent="-1333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72155"/>
            <a:ext cx="2290594" cy="88584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1"/>
          <p:cNvSpPr txBox="1"/>
          <p:nvPr/>
        </p:nvSpPr>
        <p:spPr>
          <a:xfrm>
            <a:off x="6396789" y="1825625"/>
            <a:ext cx="514550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Fonctionnement de l’ACP 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des variables synthétiques calculées à partir des variables initiales (3 ici)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Chaque composantes principales est une combinaison linéaire des variables de départ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= 0,6*x1 + 0,8*x2+…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Idéalement, elles résument chacune une partie des variables de départ indépendamment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Objectifs :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Etudier variabilité entre les individus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Étudier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 liaisons entre les variables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type="title"/>
          </p:nvPr>
        </p:nvSpPr>
        <p:spPr>
          <a:xfrm>
            <a:off x="587188" y="3776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/>
              <a:t>Première itération</a:t>
            </a:r>
            <a:endParaRPr sz="2800"/>
          </a:p>
        </p:txBody>
      </p:sp>
      <p:sp>
        <p:nvSpPr>
          <p:cNvPr id="181" name="Google Shape;181;p12"/>
          <p:cNvSpPr txBox="1"/>
          <p:nvPr>
            <p:ph idx="1" type="body"/>
          </p:nvPr>
        </p:nvSpPr>
        <p:spPr>
          <a:xfrm>
            <a:off x="587187" y="1649393"/>
            <a:ext cx="691801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Toutes les variables, tous les pays, 3 clusters</a:t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/>
              <a:t>Classification ascendante hiérarchique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fr-FR" sz="1900"/>
              <a:t>Dendrogramme, 3 clusters identifiés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/>
              <a:t>Réalisation Kmeans 🡪 création des 3 clusters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/>
              <a:t>Réalisation  ACP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/>
              <a:t>Problème : Outliers qui faussent l’ACP et le clustering, présence de variables inutiles, le clusters 1 en apparence bon est composé uniquement des outliers</a:t>
            </a:r>
            <a:endParaRPr sz="22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72155"/>
            <a:ext cx="2290594" cy="88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Deuxième itération</a:t>
            </a:r>
            <a:endParaRPr/>
          </a:p>
        </p:txBody>
      </p:sp>
      <p:sp>
        <p:nvSpPr>
          <p:cNvPr id="189" name="Google Shape;189;p13"/>
          <p:cNvSpPr txBox="1"/>
          <p:nvPr>
            <p:ph idx="1" type="body"/>
          </p:nvPr>
        </p:nvSpPr>
        <p:spPr>
          <a:xfrm>
            <a:off x="838200" y="1825625"/>
            <a:ext cx="4648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Suppression des outliers (USA, Chine, Inde, Brésil)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Réalisé avec les variables essentielles (10 variables)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pib_par_habitant,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importation_volaille,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taux_dependance,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lpi,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pib,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stabilite_politique,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taux_population_urbaine,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volaille_consommée,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taux_droit_douane,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population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6096000" y="2902821"/>
            <a:ext cx="635059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Suppressions des autres variables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exportation_volaille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production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taux_autosuffisance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proportion_volaille_nourriture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proportion_animaux_nourriture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accroissement_population_moyen_par_annee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taux_accroissement_population_moyen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quantite_conteneurs_par_annee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classement_consommation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333487" y="70806"/>
            <a:ext cx="5762513" cy="74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fr-FR" sz="2800"/>
              <a:t>Classification Ascendante hiérarchique</a:t>
            </a:r>
            <a:endParaRPr/>
          </a:p>
        </p:txBody>
      </p:sp>
      <p:sp>
        <p:nvSpPr>
          <p:cNvPr id="196" name="Google Shape;196;p14"/>
          <p:cNvSpPr txBox="1"/>
          <p:nvPr>
            <p:ph idx="1" type="body"/>
          </p:nvPr>
        </p:nvSpPr>
        <p:spPr>
          <a:xfrm>
            <a:off x="730623" y="5678268"/>
            <a:ext cx="5257800" cy="1057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3 clusters est une bonne solution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Kmeans sur 3 clusters</a:t>
            </a:r>
            <a:endParaRPr/>
          </a:p>
        </p:txBody>
      </p:sp>
      <p:pic>
        <p:nvPicPr>
          <p:cNvPr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38" y="817731"/>
            <a:ext cx="5469790" cy="464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 txBox="1"/>
          <p:nvPr/>
        </p:nvSpPr>
        <p:spPr>
          <a:xfrm>
            <a:off x="7866529" y="-267417"/>
            <a:ext cx="3991984" cy="1423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Réalisation ACP</a:t>
            </a:r>
            <a:endParaRPr/>
          </a:p>
        </p:txBody>
      </p:sp>
      <p:pic>
        <p:nvPicPr>
          <p:cNvPr id="199" name="Google Shape;1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8423" y="1142506"/>
            <a:ext cx="6033949" cy="368186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4"/>
          <p:cNvSpPr txBox="1"/>
          <p:nvPr/>
        </p:nvSpPr>
        <p:spPr>
          <a:xfrm>
            <a:off x="6969636" y="5678268"/>
            <a:ext cx="5368065" cy="1193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74% de la variance expliquée par les 3 premières composantes principales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Analyse du sens des composantes principales</a:t>
            </a:r>
            <a:endParaRPr/>
          </a:p>
        </p:txBody>
      </p:sp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Pour chaque variable de base, on regarde par quelle composante principale elle est le plus représentée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On en déduit un sens pour les composantes principales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F1 : Développement, Richesse et Qualité de vie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F2 : Taille du Pays et du Marché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F3 : Besoin en Volaille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9223" y="1690688"/>
            <a:ext cx="5070549" cy="436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type="title"/>
          </p:nvPr>
        </p:nvSpPr>
        <p:spPr>
          <a:xfrm>
            <a:off x="-1" y="0"/>
            <a:ext cx="12048565" cy="885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Graphiques Cercle des corrélations</a:t>
            </a:r>
            <a:endParaRPr/>
          </a:p>
        </p:txBody>
      </p:sp>
      <p:pic>
        <p:nvPicPr>
          <p:cNvPr id="213" name="Google Shape;2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72155"/>
            <a:ext cx="2290594" cy="88584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6"/>
          <p:cNvSpPr txBox="1"/>
          <p:nvPr/>
        </p:nvSpPr>
        <p:spPr>
          <a:xfrm>
            <a:off x="757250" y="5385573"/>
            <a:ext cx="5084152" cy="132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Cercle des corrélations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Identifier les corrélations entre variable et le sens des composantes principales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Visualiser l’importance de chaque variable explicative pour chaque axe de représentation</a:t>
            </a:r>
            <a:endParaRPr/>
          </a:p>
        </p:txBody>
      </p:sp>
      <p:pic>
        <p:nvPicPr>
          <p:cNvPr id="215" name="Google Shape;21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965" y="810299"/>
            <a:ext cx="5445790" cy="463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0600" y="750600"/>
            <a:ext cx="5462212" cy="463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title"/>
          </p:nvPr>
        </p:nvSpPr>
        <p:spPr>
          <a:xfrm>
            <a:off x="0" y="1"/>
            <a:ext cx="10515600" cy="860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Individus sur le plan factoriel</a:t>
            </a:r>
            <a:endParaRPr/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3794"/>
            <a:ext cx="5946179" cy="4726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5707" y="731519"/>
            <a:ext cx="6108311" cy="479884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7"/>
          <p:cNvSpPr txBox="1"/>
          <p:nvPr/>
        </p:nvSpPr>
        <p:spPr>
          <a:xfrm>
            <a:off x="577327" y="5432486"/>
            <a:ext cx="1051559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Clusters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cluster 0 contenait des pays peu développés, avec un niveau de vie trop faible. Il n'était pas adapté pour le nouveau marché.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cluster 1 contenait des pays petits ou moyens, développés avec un besoin important en volaille.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cluster 2 contenait des grands pays, puissants et développés avec un besoin important en volaille</a:t>
            </a: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Carte</a:t>
            </a:r>
            <a:endParaRPr/>
          </a:p>
        </p:txBody>
      </p:sp>
      <p:pic>
        <p:nvPicPr>
          <p:cNvPr id="230" name="Google Shape;2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041" y="1460929"/>
            <a:ext cx="9845152" cy="4716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Propositions</a:t>
            </a:r>
            <a:endParaRPr/>
          </a:p>
        </p:txBody>
      </p:sp>
      <p:sp>
        <p:nvSpPr>
          <p:cNvPr id="236" name="Google Shape;236;p19"/>
          <p:cNvSpPr txBox="1"/>
          <p:nvPr>
            <p:ph idx="1" type="body"/>
          </p:nvPr>
        </p:nvSpPr>
        <p:spPr>
          <a:xfrm>
            <a:off x="386380" y="3980328"/>
            <a:ext cx="5282900" cy="191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Grands pays, riche et développé, marché intéressant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L'Allemagne et le Royaume-Uni sont particulièrement intéressant grâce à leur proximité géographique, leur taux de droit de douane et leur stabilité politique.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Le Japon les rejoint pour les 3 derniers critères.</a:t>
            </a:r>
            <a:endParaRPr/>
          </a:p>
        </p:txBody>
      </p:sp>
      <p:pic>
        <p:nvPicPr>
          <p:cNvPr id="237" name="Google Shape;2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4047" y="1634265"/>
            <a:ext cx="4826930" cy="168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380" y="1779802"/>
            <a:ext cx="498157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 txBox="1"/>
          <p:nvPr/>
        </p:nvSpPr>
        <p:spPr>
          <a:xfrm>
            <a:off x="6522720" y="3980328"/>
            <a:ext cx="52829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Petits pays, riche et développé, marché intéressant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Voici des candidats intéressant pour des pays plus petits, en particulier la Belgique et les Pays Bas, pour leur proximité géographique et leur appartenance à l'espace Schengen.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Contexte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Entreprise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La poule qui chante, une entreprise française d’agroalimentaire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Elle souhaite se développer à l'international</a:t>
            </a:r>
            <a:endParaRPr/>
          </a:p>
          <a:p>
            <a:pPr indent="-12191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Enjeu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Déterminer quels pays peuvent être candidat pour développer l’entreprise à l’international en faisant une étude de marché</a:t>
            </a:r>
            <a:endParaRPr/>
          </a:p>
          <a:p>
            <a:pPr indent="-12191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Objectifs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Réaliser l’étude de marché en sélectionnant les variables et indicateurs pertinents pour chaque pays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Faire des regroupements de pays en fonction de leurs caractéristiques à l’aide du clustering et de la réduction de dimensions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Sélectionner les pays pertinents pour le nouveau marché</a:t>
            </a:r>
            <a:endParaRPr/>
          </a:p>
          <a:p>
            <a:pPr indent="-12191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Outils 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Python, Jupyter Notebook, 10 fichiers FAO et Banque Mondiale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2191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2191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2191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72155"/>
            <a:ext cx="2290594" cy="88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Conclusion finale et Propositions</a:t>
            </a:r>
            <a:endParaRPr/>
          </a:p>
        </p:txBody>
      </p:sp>
      <p:sp>
        <p:nvSpPr>
          <p:cNvPr id="245" name="Google Shape;245;p20"/>
          <p:cNvSpPr txBox="1"/>
          <p:nvPr>
            <p:ph idx="1" type="body"/>
          </p:nvPr>
        </p:nvSpPr>
        <p:spPr>
          <a:xfrm>
            <a:off x="838200" y="1825625"/>
            <a:ext cx="10515600" cy="431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Les pays retenus dans le cluster 1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Belgique, Pays-Bas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Pays petits ou moyens, développés avec un besoin important en volaille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Intéressant pour leur proximité géographique et leur appartenance à l'espace Schengen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Les pays retenus dans le cluster 2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Allemagne, Royaume-Uni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Grands pays, puissants et développés avec un besoin important en volaille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Pays ayant les meilleurs caractéristiques pour un nouveau marché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Particulièrement intéressant grâce à leur proximité géographique, leur taux de droit de douane et leur stabilité politique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6" name="Google Shape;2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72155"/>
            <a:ext cx="2290594" cy="88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Etapes du Projet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Détermination des variables et indicateurs à obtenir pour réaliser l’étude de marché avec l’analyse Pestel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Recherche et Recueil des données brutes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Nettoyage et préparation des fichiers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Exploration des données, création de nouvelles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Réalisation de la classification ascendante hiérarchique, du clustering et de l’ACP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1</a:t>
            </a:r>
            <a:r>
              <a:rPr baseline="30000" lang="fr-FR"/>
              <a:t>ère</a:t>
            </a:r>
            <a:r>
              <a:rPr lang="fr-FR"/>
              <a:t> itération : ensemble des données, premières conclusions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2</a:t>
            </a:r>
            <a:r>
              <a:rPr baseline="30000" lang="fr-FR"/>
              <a:t>ème</a:t>
            </a:r>
            <a:r>
              <a:rPr lang="fr-FR"/>
              <a:t> itération : suppression de certaines variables et lignes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Choix des pays les plus pertinents pour le nouveau marché</a:t>
            </a:r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72155"/>
            <a:ext cx="2290594" cy="88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Sommaire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Détermination des variables : Analyse Pestel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Nettoyage, Préparation et Exploration des données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Analyse, Clustering et ACP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Itération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Itération 2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Présentation des résultats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Conclusion</a:t>
            </a:r>
            <a:endParaRPr/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72155"/>
            <a:ext cx="2290594" cy="88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Détermination des variables, Analyse Pestel</a:t>
            </a:r>
            <a:endParaRPr/>
          </a:p>
        </p:txBody>
      </p:sp>
      <p:pic>
        <p:nvPicPr>
          <p:cNvPr id="118" name="Google Shape;11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4676794" cy="465412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5740275" y="2145538"/>
            <a:ext cx="609755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modèle PESTEL (Politique, Économique, Sociologique, Technologique, Environnemental et Légal) est un outil stratégique qui permet à l’entreprise d’identifier et de mesurer les éléments susceptibles d’impacter son activité et son développement.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740275" y="4394270"/>
            <a:ext cx="609420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Déterminer des variables et indicateurs qui répondent à la problématique pour chaque domaine de l’analyse Pestel pour réaliser une étude de marché approfondie.</a:t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972155"/>
            <a:ext cx="2290594" cy="88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Variables retenues</a:t>
            </a:r>
            <a:endParaRPr/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910" y="1935249"/>
            <a:ext cx="4043137" cy="400297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/>
        </p:nvSpPr>
        <p:spPr>
          <a:xfrm>
            <a:off x="7950108" y="4464003"/>
            <a:ext cx="30633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Taux de population urbaine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Accroissement de population moyen/an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Taux d’accroissement de la population moyen</a:t>
            </a:r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7917457" y="1752714"/>
            <a:ext cx="3436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PIB/habitant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Coût</a:t>
            </a: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production volaille (dollars/tonne)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Importation de volaille (tonnes)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Exportation de volaille (tonnes)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 de volaille (tonnes)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Consommation de volaille (tonnes)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Taux de dépendance (importation/consommation)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Taux d’autosuffisance (production/consommation)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Proportion de la volaille dans la nourriture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Proportion d'animaux dans la nourriture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Coût de production de la volaille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1924824" y="4588819"/>
            <a:ext cx="292014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Aucun indicateurs pertinent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4376448" y="5969701"/>
            <a:ext cx="39627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 de conteneurs dans les ports (conteneurs/an)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LPI, indice de performance logistique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336570" y="1641423"/>
            <a:ext cx="17733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Stabilité politique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2501718" y="2814543"/>
            <a:ext cx="24583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Taux droit de douane</a:t>
            </a: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972155"/>
            <a:ext cx="2290594" cy="88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Nettoyage, Préparation et Exploration des données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838200" y="1878947"/>
            <a:ext cx="4260925" cy="4979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Import des fichiers de base (Disponibilité Alimentaire et Population)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Suppression des colonnes inutiles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Renommer</a:t>
            </a:r>
            <a:r>
              <a:rPr lang="fr-FR"/>
              <a:t> des colonnes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Création de nouvelles variables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000"/>
              <a:t>Taux de dépendance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000"/>
              <a:t>Taux d’autosuffisance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000"/>
              <a:t>Proportion de la volaille dans la nourriture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000"/>
              <a:t>Proportion d'animaux dans la nourriture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000"/>
              <a:t>PIB/habitant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000"/>
              <a:t>Taux de population urbaine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000"/>
              <a:t>Accroissement de population moyen/an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000"/>
              <a:t>Taux d’accroissement de la population moyen</a:t>
            </a:r>
            <a:r>
              <a:rPr lang="fr-FR"/>
              <a:t> </a:t>
            </a:r>
            <a:endParaRPr/>
          </a:p>
        </p:txBody>
      </p:sp>
      <p:sp>
        <p:nvSpPr>
          <p:cNvPr id="141" name="Google Shape;141;p7"/>
          <p:cNvSpPr txBox="1"/>
          <p:nvPr/>
        </p:nvSpPr>
        <p:spPr>
          <a:xfrm>
            <a:off x="6972449" y="1878946"/>
            <a:ext cx="4260925" cy="4979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des autres fichiers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Traduction de certains fichiers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Jointure des 11 fichiers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Traitement des valeurs manquantes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Suppression de certaines lignes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Interpolation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Imputation par le KNN, technique d’imputation avec l’algorithme des k plus proches voisins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Détermination des outliers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pour l’analyse du fichier pays avec 20 variables</a:t>
            </a:r>
            <a:endParaRPr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72155"/>
            <a:ext cx="2290594" cy="88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Analyse, Clustering et ACP</a:t>
            </a:r>
            <a:endParaRPr/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Classification ascendante hiérarchique pour déterminer le nombre de groupes (clusters)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Clustering (</a:t>
            </a:r>
            <a:r>
              <a:rPr lang="fr-FR"/>
              <a:t>Kmeans</a:t>
            </a:r>
            <a:r>
              <a:rPr lang="fr-FR"/>
              <a:t>) pour faire les groupements de pays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ACP pour réduire les dimensions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72155"/>
            <a:ext cx="2290594" cy="88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Définition des concepts</a:t>
            </a:r>
            <a:br>
              <a:rPr lang="fr-FR"/>
            </a:br>
            <a:r>
              <a:rPr lang="fr-FR" sz="2400"/>
              <a:t>Classification ascendante hiérarchique</a:t>
            </a:r>
            <a:endParaRPr/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365760" y="1723730"/>
            <a:ext cx="4639377" cy="4931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4000"/>
              <a:t>Définition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Algorithme de clustering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Le clustering est une méthode d'apprentissage dite non supervisée, pour regrouper des individus, pas d’étiquette définie à l’avance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Aide à déterminer le nombre de clusters qu'on va ensuite réaliser avec le Kmeans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Technique efficace sur les petits échantillon car </a:t>
            </a:r>
            <a:r>
              <a:rPr lang="fr-FR"/>
              <a:t>coûteux</a:t>
            </a:r>
            <a:r>
              <a:rPr lang="fr-FR"/>
              <a:t> en calcul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4000"/>
              <a:t>Fonctionnement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A chaque itération on regroupe les 2 individus (ici pays) les plus proches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Il y autant d’itération que d’individus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Le processus est réitéré jusqu’à ce que tous les individus aient été traités et appartiennent à un clusters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Un individu est soit associé à un autre individu, soit à un cluster formé au préalable s’il est proche de ce cluster au niveau de ses caractéristiques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On peut découper la population en autant de clusters qu’il y a d’individus jusqu’à un seul cluster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On représente cette classification à l’aide d’un dendrogramme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La longueur des branches représentent la distance entre les clusters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Le nombre de clusters va déterminer la taille des groupes et la similarité entre les membres du groupe</a:t>
            </a:r>
            <a:endParaRPr/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72155"/>
            <a:ext cx="2290594" cy="88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5137" y="1502759"/>
            <a:ext cx="6635666" cy="50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2023-08-31T12:27:17Z</dcterms:created>
  <dc:creator>raphael belleil</dc:creator>
</cp:coreProperties>
</file>