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Hannah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linear model, we tried to find the relationship between the satisfaction metric and the LTR, to see whether a higher metric is associated with a higher LTR. Also to see which specific satisfaction will increase the LTR the most.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found that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Hotels should focus more on improving room satisfaction and customer service. So then we moved to analyze which type of room has the highest NPS score and which has the lowest.</a:t>
            </a:r>
            <a:r>
              <a:rPr lang="en"/>
              <a:t>In this graph, the y axis represents… the color represents...</a:t>
            </a:r>
            <a:r>
              <a:rPr lang="en"/>
              <a:t> We can see that Classic 2 queen beds and Park Capitol Suite room have both the highest NPS score and LTR score, so hotels offering such two types of room should increase the number of those rooms. Andaz queen and Andaz king have the lowest NPS score and LTR score, thus Andaz brand hotels should either decrease the number of those rooms, or increase the room condition of these two types.</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First we convert all the </a:t>
            </a:r>
            <a:r>
              <a:rPr lang="en"/>
              <a:t>satisfaction</a:t>
            </a:r>
            <a:r>
              <a:rPr lang="en"/>
              <a:t> </a:t>
            </a:r>
            <a:r>
              <a:rPr lang="en"/>
              <a:t>metric</a:t>
            </a:r>
            <a:r>
              <a:rPr lang="en"/>
              <a:t> into </a:t>
            </a:r>
            <a:r>
              <a:rPr lang="en"/>
              <a:t>satisfaction</a:t>
            </a:r>
            <a:r>
              <a:rPr lang="en"/>
              <a:t> level ,with 1 to 6 being low, 7 to 8 being medium, 9 to 10 being high. Then we tried to find the association between the </a:t>
            </a:r>
            <a:r>
              <a:rPr lang="en"/>
              <a:t>satisfaction</a:t>
            </a:r>
            <a:r>
              <a:rPr lang="en"/>
              <a:t> levels and the different NPS type.  </a:t>
            </a:r>
            <a:r>
              <a:rPr lang="en"/>
              <a:t>Eventually</a:t>
            </a:r>
            <a:r>
              <a:rPr lang="en"/>
              <a:t>, we can increase the net </a:t>
            </a:r>
            <a:r>
              <a:rPr lang="en"/>
              <a:t>promoter</a:t>
            </a:r>
            <a:r>
              <a:rPr lang="en"/>
              <a:t> score by improving the most </a:t>
            </a:r>
            <a:r>
              <a:rPr lang="en"/>
              <a:t>important factor.</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detractor, when </a:t>
            </a:r>
            <a:r>
              <a:rPr lang="en"/>
              <a:t>customer</a:t>
            </a:r>
            <a:r>
              <a:rPr lang="en"/>
              <a:t> service, hotel condition, and guest room satisfaction are low, the customer is more likely to be a detractor. </a:t>
            </a:r>
            <a:endParaRPr/>
          </a:p>
          <a:p>
            <a:pPr indent="0" lvl="0" marL="0" rtl="0">
              <a:spcBef>
                <a:spcPts val="0"/>
              </a:spcBef>
              <a:spcAft>
                <a:spcPts val="0"/>
              </a:spcAft>
              <a:buNone/>
            </a:pPr>
            <a:r>
              <a:rPr lang="en"/>
              <a:t>For instance, 74.9% of the customer who give a low score in customer satisfaction, are detractor.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for passive, </a:t>
            </a:r>
            <a:r>
              <a:rPr lang="en"/>
              <a:t>when customer service, hotel condition, and guest room satisfaction are medium, the customer is more likely to be a passive. </a:t>
            </a:r>
            <a:endParaRPr/>
          </a:p>
          <a:p>
            <a:pPr indent="0" lvl="0" marL="0">
              <a:spcBef>
                <a:spcPts val="0"/>
              </a:spcBef>
              <a:spcAft>
                <a:spcPts val="0"/>
              </a:spcAft>
              <a:buNone/>
            </a:pPr>
            <a:r>
              <a:t/>
            </a:r>
            <a:endParaRPr/>
          </a:p>
          <a:p>
            <a:pPr indent="0" lvl="0" marL="0" rtl="0">
              <a:spcBef>
                <a:spcPts val="0"/>
              </a:spcBef>
              <a:spcAft>
                <a:spcPts val="0"/>
              </a:spcAft>
              <a:buNone/>
            </a:pPr>
            <a:r>
              <a:rPr lang="en"/>
              <a:t>57.1</a:t>
            </a:r>
            <a:r>
              <a:rPr lang="en"/>
              <a:t>% of the customer who give a medium score in customer satisfaction, are passive.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promoter</a:t>
            </a:r>
            <a:r>
              <a:rPr lang="en"/>
              <a:t>, we can also see that when tranquility, staff cared, customer service, hotel condition, and guest room satisfaction are high, more than 80% of the time, the customer is a promoter.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Therefore, if we look at all three parts together, we can see that increasing </a:t>
            </a:r>
            <a:r>
              <a:rPr lang="en"/>
              <a:t>customer service, hotel condition, and guest room satisfaction will pull the detractor to the passive and the passive to the promoter.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Validation: For our linear model, 66 </a:t>
            </a:r>
            <a:r>
              <a:rPr lang="en"/>
              <a:t>percent</a:t>
            </a:r>
            <a:r>
              <a:rPr lang="en"/>
              <a:t> of the data can be explained by our model.</a:t>
            </a:r>
            <a:endParaRPr/>
          </a:p>
          <a:p>
            <a:pPr indent="0" lvl="0" marL="0">
              <a:spcBef>
                <a:spcPts val="0"/>
              </a:spcBef>
              <a:spcAft>
                <a:spcPts val="0"/>
              </a:spcAft>
              <a:buNone/>
            </a:pPr>
            <a:r>
              <a:rPr lang="en"/>
              <a:t>For the Probit model,69 percent of the data is </a:t>
            </a:r>
            <a:r>
              <a:rPr lang="en"/>
              <a:t>explained by the model.</a:t>
            </a:r>
            <a:endParaRPr/>
          </a:p>
          <a:p>
            <a:pPr indent="0" lvl="0" marL="0">
              <a:spcBef>
                <a:spcPts val="0"/>
              </a:spcBef>
              <a:spcAft>
                <a:spcPts val="0"/>
              </a:spcAft>
              <a:buNone/>
            </a:pPr>
            <a:r>
              <a:rPr lang="en"/>
              <a:t>We also use two model to predict the NPS type by using the most important factor we got from the regression model, and the factors we got from the Arule model.</a:t>
            </a:r>
            <a:endParaRPr/>
          </a:p>
          <a:p>
            <a:pPr indent="0" lvl="0" marL="0">
              <a:spcBef>
                <a:spcPts val="0"/>
              </a:spcBef>
              <a:spcAft>
                <a:spcPts val="0"/>
              </a:spcAft>
              <a:buNone/>
            </a:pPr>
            <a:r>
              <a:rPr lang="en"/>
              <a:t>Using the 2 factor we got from the regression model to predict NPS type, we got 75% of them correct in KSVM, and 78.1% correct when using naive bayes.</a:t>
            </a:r>
            <a:endParaRPr/>
          </a:p>
          <a:p>
            <a:pPr indent="0" lvl="0" marL="0">
              <a:spcBef>
                <a:spcPts val="0"/>
              </a:spcBef>
              <a:spcAft>
                <a:spcPts val="0"/>
              </a:spcAft>
              <a:buNone/>
            </a:pPr>
            <a:r>
              <a:rPr lang="en"/>
              <a:t>When using the 3 factors we got from the arule model to predict NPS type, we got 79.4% of them correct in KSVM, and 80% </a:t>
            </a:r>
            <a:r>
              <a:rPr lang="en"/>
              <a:t>correct</a:t>
            </a:r>
            <a:r>
              <a:rPr lang="en"/>
              <a:t> while using Naive Bayes.</a:t>
            </a:r>
            <a:endParaRPr/>
          </a:p>
          <a:p>
            <a:pPr indent="0" lvl="0" marL="0">
              <a:spcBef>
                <a:spcPts val="0"/>
              </a:spcBef>
              <a:spcAft>
                <a:spcPts val="0"/>
              </a:spcAft>
              <a:buNone/>
            </a:pPr>
            <a:r>
              <a:rPr lang="en"/>
              <a:t>We also predict the NPS using all 3 factors, in the KSVM the error is 5.4%, and in naive bayes the error is 14.31%</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nSpc>
                <a:spcPct val="115000"/>
              </a:lnSpc>
              <a:spcBef>
                <a:spcPts val="0"/>
              </a:spcBef>
              <a:spcAft>
                <a:spcPts val="0"/>
              </a:spcAft>
              <a:buClr>
                <a:schemeClr val="accent3"/>
              </a:buClr>
              <a:buSzPts val="1400"/>
              <a:buFont typeface="Average"/>
              <a:buChar char="○"/>
            </a:pPr>
            <a:r>
              <a:rPr lang="en" sz="1400">
                <a:solidFill>
                  <a:schemeClr val="accent3"/>
                </a:solidFill>
                <a:latin typeface="Average"/>
                <a:ea typeface="Average"/>
                <a:cs typeface="Average"/>
                <a:sym typeface="Average"/>
              </a:rPr>
              <a:t>This policy change would help move detractors to the passive level and passive to the promoter level which would improve overall NPS scores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Hannah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Hannah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Palani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Palani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Palani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used the profit model trying to find the relationship between the satisfaction metric and the possibility of having a promoter or detractor type of visit, to see whether a higher metric is associated with a higher chance of having a promoter. And then to see which specific aspect among these 7 satisfaction affects the most, so that hotels can focus on that specific aspect to increase the NPS. </a:t>
            </a:r>
            <a:endParaRPr/>
          </a:p>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en"/>
              <a:t>Looking at the two highest bars, we found that with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Looking at the detractor type side,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Hyatt Hotel Analysis</a:t>
            </a:r>
            <a:endParaRPr/>
          </a:p>
          <a:p>
            <a:pPr indent="0" lvl="0" marL="0">
              <a:spcBef>
                <a:spcPts val="0"/>
              </a:spcBef>
              <a:spcAft>
                <a:spcPts val="0"/>
              </a:spcAft>
              <a:buNone/>
            </a:pPr>
            <a:r>
              <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IST 687 project </a:t>
            </a:r>
            <a:endParaRPr/>
          </a:p>
          <a:p>
            <a:pPr indent="0" lvl="0" marL="0">
              <a:spcBef>
                <a:spcPts val="0"/>
              </a:spcBef>
              <a:spcAft>
                <a:spcPts val="0"/>
              </a:spcAft>
              <a:buNone/>
            </a:pPr>
            <a:r>
              <a:rPr lang="en"/>
              <a:t>By Hannah, Leslie, Minyang, </a:t>
            </a:r>
            <a:r>
              <a:rPr lang="en"/>
              <a:t>Palaniappan, Shaojie </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Modeling the Data- Linear Modeling  </a:t>
            </a:r>
            <a:endParaRPr/>
          </a:p>
        </p:txBody>
      </p:sp>
      <p:grpSp>
        <p:nvGrpSpPr>
          <p:cNvPr id="124" name="Shape 124"/>
          <p:cNvGrpSpPr/>
          <p:nvPr/>
        </p:nvGrpSpPr>
        <p:grpSpPr>
          <a:xfrm>
            <a:off x="441100" y="1216850"/>
            <a:ext cx="8391200" cy="3036900"/>
            <a:chOff x="311700" y="1216850"/>
            <a:chExt cx="8391200" cy="3036900"/>
          </a:xfrm>
        </p:grpSpPr>
        <p:sp>
          <p:nvSpPr>
            <p:cNvPr id="125" name="Shape 125"/>
            <p:cNvSpPr txBox="1"/>
            <p:nvPr/>
          </p:nvSpPr>
          <p:spPr>
            <a:xfrm>
              <a:off x="449925" y="1216850"/>
              <a:ext cx="3824400" cy="30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6" name="Shape 126"/>
            <p:cNvSpPr txBox="1"/>
            <p:nvPr/>
          </p:nvSpPr>
          <p:spPr>
            <a:xfrm>
              <a:off x="311700" y="1674300"/>
              <a:ext cx="2455200" cy="188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Hotel condition</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Customer service quality</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Guest room satisfaction</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Internet satisfaction</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Staff attitude </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Tranquility</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Check in process satisfaction</a:t>
              </a:r>
              <a:endParaRPr>
                <a:solidFill>
                  <a:schemeClr val="accent3"/>
                </a:solidFill>
                <a:latin typeface="Average"/>
                <a:ea typeface="Average"/>
                <a:cs typeface="Average"/>
                <a:sym typeface="Average"/>
              </a:endParaRPr>
            </a:p>
          </p:txBody>
        </p:sp>
        <p:sp>
          <p:nvSpPr>
            <p:cNvPr id="127" name="Shape 127"/>
            <p:cNvSpPr/>
            <p:nvPr/>
          </p:nvSpPr>
          <p:spPr>
            <a:xfrm>
              <a:off x="2599550" y="2440650"/>
              <a:ext cx="959700" cy="26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txBox="1"/>
            <p:nvPr/>
          </p:nvSpPr>
          <p:spPr>
            <a:xfrm>
              <a:off x="3624125" y="2165700"/>
              <a:ext cx="1896900" cy="902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Different change in the likelihood to recommend</a:t>
              </a:r>
              <a:endParaRPr>
                <a:solidFill>
                  <a:schemeClr val="accent3"/>
                </a:solidFill>
                <a:latin typeface="Average"/>
                <a:ea typeface="Average"/>
                <a:cs typeface="Average"/>
                <a:sym typeface="Average"/>
              </a:endParaRPr>
            </a:p>
          </p:txBody>
        </p:sp>
        <p:sp>
          <p:nvSpPr>
            <p:cNvPr id="129" name="Shape 129"/>
            <p:cNvSpPr/>
            <p:nvPr/>
          </p:nvSpPr>
          <p:spPr>
            <a:xfrm>
              <a:off x="5585900" y="2440650"/>
              <a:ext cx="959700" cy="26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txBox="1"/>
            <p:nvPr/>
          </p:nvSpPr>
          <p:spPr>
            <a:xfrm>
              <a:off x="6594200" y="2393850"/>
              <a:ext cx="2108700" cy="355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Increase NPS score</a:t>
              </a:r>
              <a:endParaRPr>
                <a:solidFill>
                  <a:schemeClr val="accent3"/>
                </a:solidFill>
                <a:latin typeface="Average"/>
                <a:ea typeface="Average"/>
                <a:cs typeface="Average"/>
                <a:sym typeface="Averag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Modeling the Data- Linear Modeling  </a:t>
            </a:r>
            <a:endParaRPr/>
          </a:p>
        </p:txBody>
      </p:sp>
      <p:pic>
        <p:nvPicPr>
          <p:cNvPr id="136" name="Shape 136"/>
          <p:cNvPicPr preferRelativeResize="0"/>
          <p:nvPr/>
        </p:nvPicPr>
        <p:blipFill>
          <a:blip r:embed="rId3">
            <a:alphaModFix/>
          </a:blip>
          <a:stretch>
            <a:fillRect/>
          </a:stretch>
        </p:blipFill>
        <p:spPr>
          <a:xfrm>
            <a:off x="4634605" y="1017725"/>
            <a:ext cx="4197690" cy="3820974"/>
          </a:xfrm>
          <a:prstGeom prst="rect">
            <a:avLst/>
          </a:prstGeom>
          <a:noFill/>
          <a:ln>
            <a:noFill/>
          </a:ln>
        </p:spPr>
      </p:pic>
      <p:sp>
        <p:nvSpPr>
          <p:cNvPr id="137" name="Shape 137"/>
          <p:cNvSpPr txBox="1"/>
          <p:nvPr/>
        </p:nvSpPr>
        <p:spPr>
          <a:xfrm>
            <a:off x="311700" y="1058400"/>
            <a:ext cx="3916500" cy="3546000"/>
          </a:xfrm>
          <a:prstGeom prst="rect">
            <a:avLst/>
          </a:prstGeom>
          <a:noFill/>
          <a:ln>
            <a:noFill/>
          </a:ln>
        </p:spPr>
        <p:txBody>
          <a:bodyPr anchorCtr="0" anchor="ctr" bIns="91425" lIns="91425" spcFirstLastPara="1" rIns="91425" wrap="square" tIns="91425">
            <a:noAutofit/>
          </a:bodyPr>
          <a:lstStyle/>
          <a:p>
            <a:pPr indent="-317500" lvl="0" marL="4572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Customer service quality and guest room satisfaction are still the most important contributor to high LTR. </a:t>
            </a:r>
            <a:endParaRPr>
              <a:solidFill>
                <a:schemeClr val="accent3"/>
              </a:solidFill>
              <a:latin typeface="Average"/>
              <a:ea typeface="Average"/>
              <a:cs typeface="Average"/>
              <a:sym typeface="Average"/>
            </a:endParaRPr>
          </a:p>
          <a:p>
            <a:pPr indent="0" lvl="0" marL="0" rtl="0">
              <a:lnSpc>
                <a:spcPct val="115000"/>
              </a:lnSpc>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With one unit metric increase in customer service quality and guest room satisfaction, respectively the LTR will increase by 0.35 and 0.34. </a:t>
            </a:r>
            <a:endParaRPr>
              <a:solidFill>
                <a:schemeClr val="accent3"/>
              </a:solidFill>
              <a:latin typeface="Average"/>
              <a:ea typeface="Average"/>
              <a:cs typeface="Average"/>
              <a:sym typeface="Average"/>
            </a:endParaRPr>
          </a:p>
          <a:p>
            <a:pPr indent="0" lvl="0" marL="0" rtl="0">
              <a:lnSpc>
                <a:spcPct val="115000"/>
              </a:lnSpc>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Guest room satisfaction and customer service quality are the most important factors. </a:t>
            </a:r>
            <a:endParaRPr>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Understanding the Data- Room Type </a:t>
            </a:r>
            <a:endParaRPr/>
          </a:p>
        </p:txBody>
      </p:sp>
      <p:pic>
        <p:nvPicPr>
          <p:cNvPr id="143" name="Shape 143"/>
          <p:cNvPicPr preferRelativeResize="0"/>
          <p:nvPr/>
        </p:nvPicPr>
        <p:blipFill>
          <a:blip r:embed="rId3">
            <a:alphaModFix/>
          </a:blip>
          <a:stretch>
            <a:fillRect/>
          </a:stretch>
        </p:blipFill>
        <p:spPr>
          <a:xfrm>
            <a:off x="1620575" y="1017725"/>
            <a:ext cx="6113525" cy="3957324"/>
          </a:xfrm>
          <a:prstGeom prst="rect">
            <a:avLst/>
          </a:prstGeom>
          <a:noFill/>
          <a:ln>
            <a:noFill/>
          </a:ln>
        </p:spPr>
      </p:pic>
      <p:sp>
        <p:nvSpPr>
          <p:cNvPr id="144" name="Shape 144"/>
          <p:cNvSpPr/>
          <p:nvPr/>
        </p:nvSpPr>
        <p:spPr>
          <a:xfrm>
            <a:off x="4705525" y="1302725"/>
            <a:ext cx="370500" cy="303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6306625" y="1174350"/>
            <a:ext cx="370500" cy="303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2505850" y="3757325"/>
            <a:ext cx="370500" cy="303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2135350" y="3516675"/>
            <a:ext cx="370500" cy="303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2268525" y="4020475"/>
            <a:ext cx="123600" cy="48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9" name="Shape 149"/>
          <p:cNvSpPr/>
          <p:nvPr/>
        </p:nvSpPr>
        <p:spPr>
          <a:xfrm>
            <a:off x="2629300" y="4060625"/>
            <a:ext cx="123600" cy="48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0" name="Shape 150"/>
          <p:cNvSpPr/>
          <p:nvPr/>
        </p:nvSpPr>
        <p:spPr>
          <a:xfrm>
            <a:off x="4881950" y="4020475"/>
            <a:ext cx="123600" cy="72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1" name="Shape 151"/>
          <p:cNvSpPr/>
          <p:nvPr/>
        </p:nvSpPr>
        <p:spPr>
          <a:xfrm>
            <a:off x="6430075" y="4020475"/>
            <a:ext cx="1236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Modeling the Data- Association Rules </a:t>
            </a:r>
            <a:endParaRPr/>
          </a:p>
        </p:txBody>
      </p:sp>
      <p:sp>
        <p:nvSpPr>
          <p:cNvPr id="157" name="Shape 157"/>
          <p:cNvSpPr txBox="1"/>
          <p:nvPr/>
        </p:nvSpPr>
        <p:spPr>
          <a:xfrm>
            <a:off x="579325" y="1216850"/>
            <a:ext cx="3824400" cy="30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8" name="Shape 158"/>
          <p:cNvSpPr txBox="1"/>
          <p:nvPr/>
        </p:nvSpPr>
        <p:spPr>
          <a:xfrm>
            <a:off x="731725" y="1369250"/>
            <a:ext cx="3824400" cy="30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txBox="1"/>
          <p:nvPr/>
        </p:nvSpPr>
        <p:spPr>
          <a:xfrm>
            <a:off x="579325" y="1216850"/>
            <a:ext cx="3824400" cy="30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txBox="1"/>
          <p:nvPr/>
        </p:nvSpPr>
        <p:spPr>
          <a:xfrm>
            <a:off x="441100" y="1674300"/>
            <a:ext cx="2455200" cy="188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Hotel condition</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Customer service quality</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Guest room satisfaction</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Internet satisfaction</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Staff attitude </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Tranquility</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Check in process satisfaction</a:t>
            </a:r>
            <a:endParaRPr>
              <a:solidFill>
                <a:schemeClr val="accent3"/>
              </a:solidFill>
              <a:latin typeface="Average"/>
              <a:ea typeface="Average"/>
              <a:cs typeface="Average"/>
              <a:sym typeface="Average"/>
            </a:endParaRPr>
          </a:p>
        </p:txBody>
      </p:sp>
      <p:sp>
        <p:nvSpPr>
          <p:cNvPr id="161" name="Shape 161"/>
          <p:cNvSpPr/>
          <p:nvPr/>
        </p:nvSpPr>
        <p:spPr>
          <a:xfrm>
            <a:off x="2728950" y="2440650"/>
            <a:ext cx="959700" cy="26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txBox="1"/>
          <p:nvPr/>
        </p:nvSpPr>
        <p:spPr>
          <a:xfrm>
            <a:off x="3935275" y="2368500"/>
            <a:ext cx="2108700" cy="40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NPS type</a:t>
            </a:r>
            <a:endParaRPr>
              <a:solidFill>
                <a:schemeClr val="accent3"/>
              </a:solidFill>
              <a:latin typeface="Average"/>
              <a:ea typeface="Average"/>
              <a:cs typeface="Average"/>
              <a:sym typeface="Average"/>
            </a:endParaRPr>
          </a:p>
        </p:txBody>
      </p:sp>
      <p:sp>
        <p:nvSpPr>
          <p:cNvPr id="163" name="Shape 163"/>
          <p:cNvSpPr/>
          <p:nvPr/>
        </p:nvSpPr>
        <p:spPr>
          <a:xfrm>
            <a:off x="5715300" y="2440650"/>
            <a:ext cx="959700" cy="26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nvSpPr>
        <p:spPr>
          <a:xfrm>
            <a:off x="6723600" y="2368500"/>
            <a:ext cx="2108700" cy="40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Increase NPS score</a:t>
            </a:r>
            <a:endParaRPr>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Modeling the Data- Association Rules </a:t>
            </a:r>
            <a:endParaRPr/>
          </a:p>
        </p:txBody>
      </p:sp>
      <p:pic>
        <p:nvPicPr>
          <p:cNvPr id="170" name="Shape 170"/>
          <p:cNvPicPr preferRelativeResize="0"/>
          <p:nvPr/>
        </p:nvPicPr>
        <p:blipFill>
          <a:blip r:embed="rId3">
            <a:alphaModFix/>
          </a:blip>
          <a:stretch>
            <a:fillRect/>
          </a:stretch>
        </p:blipFill>
        <p:spPr>
          <a:xfrm>
            <a:off x="1600200" y="1562225"/>
            <a:ext cx="5943600" cy="914400"/>
          </a:xfrm>
          <a:prstGeom prst="rect">
            <a:avLst/>
          </a:prstGeom>
          <a:noFill/>
          <a:ln>
            <a:noFill/>
          </a:ln>
        </p:spPr>
      </p:pic>
      <p:sp>
        <p:nvSpPr>
          <p:cNvPr id="171" name="Shape 171"/>
          <p:cNvSpPr txBox="1"/>
          <p:nvPr/>
        </p:nvSpPr>
        <p:spPr>
          <a:xfrm>
            <a:off x="1600200" y="2887225"/>
            <a:ext cx="5943600" cy="12831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In 74.9% of cases when the customer service quality metric is low (1-6 points), there is detractor NPS type. </a:t>
            </a:r>
            <a:endParaRPr>
              <a:solidFill>
                <a:schemeClr val="accent3"/>
              </a:solidFill>
              <a:latin typeface="Average"/>
              <a:ea typeface="Average"/>
              <a:cs typeface="Average"/>
              <a:sym typeface="Average"/>
            </a:endParaRPr>
          </a:p>
        </p:txBody>
      </p:sp>
      <p:sp>
        <p:nvSpPr>
          <p:cNvPr id="172" name="Shape 172"/>
          <p:cNvSpPr/>
          <p:nvPr/>
        </p:nvSpPr>
        <p:spPr>
          <a:xfrm>
            <a:off x="5902200" y="1874325"/>
            <a:ext cx="669300" cy="44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1870625" y="1863125"/>
            <a:ext cx="1855800" cy="45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Modeling the Data- Association Rules </a:t>
            </a:r>
            <a:endParaRPr/>
          </a:p>
        </p:txBody>
      </p:sp>
      <p:pic>
        <p:nvPicPr>
          <p:cNvPr id="179" name="Shape 179"/>
          <p:cNvPicPr preferRelativeResize="0"/>
          <p:nvPr/>
        </p:nvPicPr>
        <p:blipFill>
          <a:blip r:embed="rId3">
            <a:alphaModFix/>
          </a:blip>
          <a:stretch>
            <a:fillRect/>
          </a:stretch>
        </p:blipFill>
        <p:spPr>
          <a:xfrm>
            <a:off x="1600200" y="1711638"/>
            <a:ext cx="5943600" cy="762000"/>
          </a:xfrm>
          <a:prstGeom prst="rect">
            <a:avLst/>
          </a:prstGeom>
          <a:noFill/>
          <a:ln>
            <a:noFill/>
          </a:ln>
        </p:spPr>
      </p:pic>
      <p:sp>
        <p:nvSpPr>
          <p:cNvPr id="180" name="Shape 180"/>
          <p:cNvSpPr txBox="1"/>
          <p:nvPr/>
        </p:nvSpPr>
        <p:spPr>
          <a:xfrm>
            <a:off x="1600200" y="2887225"/>
            <a:ext cx="5943600" cy="12831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In 57.1% of cases when the customer service quality metric is medium (7-8 points), there is passive NPS type. </a:t>
            </a:r>
            <a:endParaRPr>
              <a:solidFill>
                <a:schemeClr val="accent3"/>
              </a:solidFill>
              <a:latin typeface="Average"/>
              <a:ea typeface="Average"/>
              <a:cs typeface="Average"/>
              <a:sym typeface="Average"/>
            </a:endParaRPr>
          </a:p>
        </p:txBody>
      </p:sp>
      <p:sp>
        <p:nvSpPr>
          <p:cNvPr id="181" name="Shape 181"/>
          <p:cNvSpPr/>
          <p:nvPr/>
        </p:nvSpPr>
        <p:spPr>
          <a:xfrm>
            <a:off x="1870625" y="2016150"/>
            <a:ext cx="1855800" cy="405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2" name="Shape 182"/>
          <p:cNvSpPr/>
          <p:nvPr/>
        </p:nvSpPr>
        <p:spPr>
          <a:xfrm>
            <a:off x="5846425" y="1995450"/>
            <a:ext cx="669300" cy="44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Modeling the Data- Association Rules </a:t>
            </a:r>
            <a:endParaRPr/>
          </a:p>
        </p:txBody>
      </p:sp>
      <p:pic>
        <p:nvPicPr>
          <p:cNvPr id="188" name="Shape 188"/>
          <p:cNvPicPr preferRelativeResize="0"/>
          <p:nvPr/>
        </p:nvPicPr>
        <p:blipFill>
          <a:blip r:embed="rId3">
            <a:alphaModFix/>
          </a:blip>
          <a:stretch>
            <a:fillRect/>
          </a:stretch>
        </p:blipFill>
        <p:spPr>
          <a:xfrm>
            <a:off x="1551775" y="1364175"/>
            <a:ext cx="5943600" cy="1476375"/>
          </a:xfrm>
          <a:prstGeom prst="rect">
            <a:avLst/>
          </a:prstGeom>
          <a:noFill/>
          <a:ln>
            <a:noFill/>
          </a:ln>
        </p:spPr>
      </p:pic>
      <p:sp>
        <p:nvSpPr>
          <p:cNvPr id="189" name="Shape 189"/>
          <p:cNvSpPr txBox="1"/>
          <p:nvPr/>
        </p:nvSpPr>
        <p:spPr>
          <a:xfrm>
            <a:off x="1600200" y="3105125"/>
            <a:ext cx="5943600" cy="12831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In 85.5% of cases when the guest room satisfaction metric is high (9-10 points), there is promoter NPS type. </a:t>
            </a:r>
            <a:endParaRPr>
              <a:solidFill>
                <a:schemeClr val="accent3"/>
              </a:solidFill>
              <a:latin typeface="Average"/>
              <a:ea typeface="Average"/>
              <a:cs typeface="Average"/>
              <a:sym typeface="Average"/>
            </a:endParaRPr>
          </a:p>
        </p:txBody>
      </p:sp>
      <p:sp>
        <p:nvSpPr>
          <p:cNvPr id="190" name="Shape 190"/>
          <p:cNvSpPr/>
          <p:nvPr/>
        </p:nvSpPr>
        <p:spPr>
          <a:xfrm>
            <a:off x="1837150" y="2079375"/>
            <a:ext cx="1855800" cy="26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1" name="Shape 191"/>
          <p:cNvSpPr/>
          <p:nvPr/>
        </p:nvSpPr>
        <p:spPr>
          <a:xfrm>
            <a:off x="1809250" y="1633575"/>
            <a:ext cx="1911600" cy="177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2" name="Shape 192"/>
          <p:cNvSpPr/>
          <p:nvPr/>
        </p:nvSpPr>
        <p:spPr>
          <a:xfrm>
            <a:off x="5767975" y="2079375"/>
            <a:ext cx="669300" cy="26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3" name="Shape 193"/>
          <p:cNvSpPr/>
          <p:nvPr/>
        </p:nvSpPr>
        <p:spPr>
          <a:xfrm>
            <a:off x="5767975" y="1646625"/>
            <a:ext cx="669300" cy="15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Modeling the Data- Association Rules </a:t>
            </a:r>
            <a:endParaRPr/>
          </a:p>
        </p:txBody>
      </p:sp>
      <p:pic>
        <p:nvPicPr>
          <p:cNvPr id="199" name="Shape 199"/>
          <p:cNvPicPr preferRelativeResize="0"/>
          <p:nvPr/>
        </p:nvPicPr>
        <p:blipFill>
          <a:blip r:embed="rId3">
            <a:alphaModFix/>
          </a:blip>
          <a:stretch>
            <a:fillRect/>
          </a:stretch>
        </p:blipFill>
        <p:spPr>
          <a:xfrm>
            <a:off x="1600200" y="1104750"/>
            <a:ext cx="5943600" cy="914400"/>
          </a:xfrm>
          <a:prstGeom prst="rect">
            <a:avLst/>
          </a:prstGeom>
          <a:noFill/>
          <a:ln>
            <a:noFill/>
          </a:ln>
        </p:spPr>
      </p:pic>
      <p:pic>
        <p:nvPicPr>
          <p:cNvPr id="200" name="Shape 200"/>
          <p:cNvPicPr preferRelativeResize="0"/>
          <p:nvPr/>
        </p:nvPicPr>
        <p:blipFill>
          <a:blip r:embed="rId4">
            <a:alphaModFix/>
          </a:blip>
          <a:stretch>
            <a:fillRect/>
          </a:stretch>
        </p:blipFill>
        <p:spPr>
          <a:xfrm>
            <a:off x="1600200" y="2269513"/>
            <a:ext cx="5943600" cy="762000"/>
          </a:xfrm>
          <a:prstGeom prst="rect">
            <a:avLst/>
          </a:prstGeom>
          <a:noFill/>
          <a:ln>
            <a:noFill/>
          </a:ln>
        </p:spPr>
      </p:pic>
      <p:pic>
        <p:nvPicPr>
          <p:cNvPr id="201" name="Shape 201"/>
          <p:cNvPicPr preferRelativeResize="0"/>
          <p:nvPr/>
        </p:nvPicPr>
        <p:blipFill>
          <a:blip r:embed="rId5">
            <a:alphaModFix/>
          </a:blip>
          <a:stretch>
            <a:fillRect/>
          </a:stretch>
        </p:blipFill>
        <p:spPr>
          <a:xfrm>
            <a:off x="1600200" y="3346475"/>
            <a:ext cx="5943600" cy="1476375"/>
          </a:xfrm>
          <a:prstGeom prst="rect">
            <a:avLst/>
          </a:prstGeom>
          <a:noFill/>
          <a:ln>
            <a:noFill/>
          </a:ln>
        </p:spPr>
      </p:pic>
      <p:sp>
        <p:nvSpPr>
          <p:cNvPr id="202" name="Shape 202"/>
          <p:cNvSpPr/>
          <p:nvPr/>
        </p:nvSpPr>
        <p:spPr>
          <a:xfrm>
            <a:off x="1848325" y="1414875"/>
            <a:ext cx="1855800" cy="45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3" name="Shape 203"/>
          <p:cNvSpPr/>
          <p:nvPr/>
        </p:nvSpPr>
        <p:spPr>
          <a:xfrm>
            <a:off x="5924525" y="1420425"/>
            <a:ext cx="669300" cy="44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4" name="Shape 204"/>
          <p:cNvSpPr/>
          <p:nvPr/>
        </p:nvSpPr>
        <p:spPr>
          <a:xfrm>
            <a:off x="1848325" y="2574025"/>
            <a:ext cx="1855800" cy="405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5" name="Shape 205"/>
          <p:cNvSpPr/>
          <p:nvPr/>
        </p:nvSpPr>
        <p:spPr>
          <a:xfrm>
            <a:off x="5857575" y="2553325"/>
            <a:ext cx="669300" cy="44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6" name="Shape 206"/>
          <p:cNvSpPr/>
          <p:nvPr/>
        </p:nvSpPr>
        <p:spPr>
          <a:xfrm>
            <a:off x="1848325" y="3602875"/>
            <a:ext cx="1911600" cy="177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7" name="Shape 207"/>
          <p:cNvSpPr/>
          <p:nvPr/>
        </p:nvSpPr>
        <p:spPr>
          <a:xfrm>
            <a:off x="1848325" y="4086650"/>
            <a:ext cx="1855800" cy="26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8" name="Shape 208"/>
          <p:cNvSpPr/>
          <p:nvPr/>
        </p:nvSpPr>
        <p:spPr>
          <a:xfrm>
            <a:off x="5857575" y="4086650"/>
            <a:ext cx="669300" cy="268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9" name="Shape 209"/>
          <p:cNvSpPr/>
          <p:nvPr/>
        </p:nvSpPr>
        <p:spPr>
          <a:xfrm>
            <a:off x="5857575" y="3615925"/>
            <a:ext cx="669300" cy="150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Validation</a:t>
            </a:r>
            <a:endParaRPr/>
          </a:p>
        </p:txBody>
      </p:sp>
      <p:sp>
        <p:nvSpPr>
          <p:cNvPr id="215" name="Shape 215"/>
          <p:cNvSpPr txBox="1"/>
          <p:nvPr>
            <p:ph idx="1" type="body"/>
          </p:nvPr>
        </p:nvSpPr>
        <p:spPr>
          <a:xfrm>
            <a:off x="311700" y="1075625"/>
            <a:ext cx="8520600" cy="3930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Probit and Linear Modeling gave similar results</a:t>
            </a:r>
            <a:endParaRPr/>
          </a:p>
          <a:p>
            <a:pPr indent="-342900" lvl="0" marL="457200" rtl="0">
              <a:spcBef>
                <a:spcPts val="0"/>
              </a:spcBef>
              <a:spcAft>
                <a:spcPts val="0"/>
              </a:spcAft>
              <a:buSzPts val="1800"/>
              <a:buChar char="●"/>
            </a:pPr>
            <a:r>
              <a:rPr b="1" lang="en"/>
              <a:t>Linear Modeling</a:t>
            </a:r>
            <a:r>
              <a:rPr lang="en"/>
              <a:t>: Adjusted R squared= 0.6458; 64.58% of the variation in the model is attributed to the independent variables in the model </a:t>
            </a:r>
            <a:endParaRPr/>
          </a:p>
          <a:p>
            <a:pPr indent="-342900" lvl="0" marL="457200" rtl="0">
              <a:spcBef>
                <a:spcPts val="0"/>
              </a:spcBef>
              <a:spcAft>
                <a:spcPts val="0"/>
              </a:spcAft>
              <a:buSzPts val="1800"/>
              <a:buChar char="●"/>
            </a:pPr>
            <a:r>
              <a:rPr b="1" lang="en"/>
              <a:t>Probit Modeling</a:t>
            </a:r>
            <a:r>
              <a:rPr lang="en"/>
              <a:t> : Pseudo R Squared= 0.68765; 68.77% of the variation in the model is attributed to the independent variables in the model</a:t>
            </a:r>
            <a:endParaRPr/>
          </a:p>
          <a:p>
            <a:pPr indent="-342900" lvl="0" marL="457200" rtl="0">
              <a:spcBef>
                <a:spcPts val="0"/>
              </a:spcBef>
              <a:spcAft>
                <a:spcPts val="0"/>
              </a:spcAft>
              <a:buSzPts val="1800"/>
              <a:buChar char="●"/>
            </a:pPr>
            <a:r>
              <a:rPr lang="en"/>
              <a:t>KSVM:  </a:t>
            </a:r>
            <a:endParaRPr/>
          </a:p>
          <a:p>
            <a:pPr indent="-304800" lvl="1" marL="914400" rtl="0">
              <a:spcBef>
                <a:spcPts val="0"/>
              </a:spcBef>
              <a:spcAft>
                <a:spcPts val="0"/>
              </a:spcAft>
              <a:buSzPts val="1200"/>
              <a:buChar char="○"/>
            </a:pPr>
            <a:r>
              <a:rPr lang="en" sz="1200"/>
              <a:t>Reg:75%,</a:t>
            </a:r>
            <a:endParaRPr sz="1200"/>
          </a:p>
          <a:p>
            <a:pPr indent="-304800" lvl="1" marL="914400" rtl="0">
              <a:spcBef>
                <a:spcPts val="0"/>
              </a:spcBef>
              <a:spcAft>
                <a:spcPts val="0"/>
              </a:spcAft>
              <a:buSzPts val="1200"/>
              <a:buChar char="○"/>
            </a:pPr>
            <a:r>
              <a:rPr lang="en" sz="1200"/>
              <a:t>Arule:79.4%</a:t>
            </a:r>
            <a:endParaRPr sz="1200"/>
          </a:p>
          <a:p>
            <a:pPr indent="-304800" lvl="1" marL="914400" rtl="0">
              <a:spcBef>
                <a:spcPts val="0"/>
              </a:spcBef>
              <a:spcAft>
                <a:spcPts val="0"/>
              </a:spcAft>
              <a:buSzPts val="1200"/>
              <a:buChar char="○"/>
            </a:pPr>
            <a:r>
              <a:rPr lang="en" sz="1200"/>
              <a:t>Predicted  NPS: 56.82%</a:t>
            </a:r>
            <a:endParaRPr sz="1200"/>
          </a:p>
          <a:p>
            <a:pPr indent="-304800" lvl="1" marL="914400" rtl="0">
              <a:spcBef>
                <a:spcPts val="0"/>
              </a:spcBef>
              <a:spcAft>
                <a:spcPts val="0"/>
              </a:spcAft>
              <a:buSzPts val="1200"/>
              <a:buChar char="○"/>
            </a:pPr>
            <a:r>
              <a:rPr lang="en" sz="1200"/>
              <a:t>Actual NPS: 53.93%</a:t>
            </a:r>
            <a:endParaRPr sz="1200"/>
          </a:p>
          <a:p>
            <a:pPr indent="-342900" lvl="0" marL="457200" rtl="0">
              <a:spcBef>
                <a:spcPts val="0"/>
              </a:spcBef>
              <a:spcAft>
                <a:spcPts val="0"/>
              </a:spcAft>
              <a:buSzPts val="1800"/>
              <a:buChar char="●"/>
            </a:pPr>
            <a:r>
              <a:rPr lang="en"/>
              <a:t>Naive Bayes: </a:t>
            </a:r>
            <a:endParaRPr/>
          </a:p>
          <a:p>
            <a:pPr indent="-304800" lvl="1" marL="914400" rtl="0">
              <a:spcBef>
                <a:spcPts val="0"/>
              </a:spcBef>
              <a:spcAft>
                <a:spcPts val="0"/>
              </a:spcAft>
              <a:buSzPts val="1200"/>
              <a:buChar char="○"/>
            </a:pPr>
            <a:r>
              <a:rPr lang="en" sz="1200"/>
              <a:t>Reg: 78.1%</a:t>
            </a:r>
            <a:endParaRPr sz="1200"/>
          </a:p>
          <a:p>
            <a:pPr indent="-304800" lvl="1" marL="914400" rtl="0">
              <a:spcBef>
                <a:spcPts val="0"/>
              </a:spcBef>
              <a:spcAft>
                <a:spcPts val="0"/>
              </a:spcAft>
              <a:buSzPts val="1200"/>
              <a:buChar char="○"/>
            </a:pPr>
            <a:r>
              <a:rPr lang="en" sz="1200"/>
              <a:t>Arule: 80%</a:t>
            </a:r>
            <a:endParaRPr sz="1200"/>
          </a:p>
          <a:p>
            <a:pPr indent="-304800" lvl="1" marL="914400" rtl="0">
              <a:spcBef>
                <a:spcPts val="0"/>
              </a:spcBef>
              <a:spcAft>
                <a:spcPts val="0"/>
              </a:spcAft>
              <a:buSzPts val="1200"/>
              <a:buChar char="○"/>
            </a:pPr>
            <a:r>
              <a:rPr lang="en" sz="1200"/>
              <a:t>Predicted NPS:61.65%</a:t>
            </a:r>
            <a:endParaRPr sz="1200"/>
          </a:p>
          <a:p>
            <a:pPr indent="-304800" lvl="1" marL="914400" rtl="0">
              <a:spcBef>
                <a:spcPts val="0"/>
              </a:spcBef>
              <a:spcAft>
                <a:spcPts val="0"/>
              </a:spcAft>
              <a:buSzPts val="1200"/>
              <a:buChar char="○"/>
            </a:pPr>
            <a:r>
              <a:rPr lang="en" sz="1200"/>
              <a:t>Actual NPS: 53.93%</a:t>
            </a:r>
            <a:endParaRPr sz="1200"/>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Actionable Insights/Recommendations </a:t>
            </a:r>
            <a:endParaRPr/>
          </a:p>
        </p:txBody>
      </p:sp>
      <p:sp>
        <p:nvSpPr>
          <p:cNvPr id="221" name="Shape 221"/>
          <p:cNvSpPr txBox="1"/>
          <p:nvPr>
            <p:ph idx="1" type="body"/>
          </p:nvPr>
        </p:nvSpPr>
        <p:spPr>
          <a:xfrm>
            <a:off x="311700" y="107562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0"/>
              </a:spcBef>
              <a:spcAft>
                <a:spcPts val="0"/>
              </a:spcAft>
              <a:buSzPts val="1800"/>
              <a:buChar char="●"/>
            </a:pPr>
            <a:r>
              <a:rPr lang="en"/>
              <a:t>Hyatt should focus more on guest room satisfaction, customer service quality and hotel condition in order to increase NPS score</a:t>
            </a:r>
            <a:endParaRPr/>
          </a:p>
          <a:p>
            <a:pPr indent="-317500" lvl="1" marL="914400" rtl="0">
              <a:spcBef>
                <a:spcPts val="0"/>
              </a:spcBef>
              <a:spcAft>
                <a:spcPts val="0"/>
              </a:spcAft>
              <a:buSzPts val="1400"/>
              <a:buChar char="○"/>
            </a:pPr>
            <a:r>
              <a:rPr lang="en">
                <a:solidFill>
                  <a:srgbClr val="D9D9D9"/>
                </a:solidFill>
              </a:rPr>
              <a:t>Increasing the number of Park Capitol Suite, Classic 2 Queen Beds room </a:t>
            </a:r>
            <a:endParaRPr>
              <a:solidFill>
                <a:srgbClr val="D9D9D9"/>
              </a:solidFill>
            </a:endParaRPr>
          </a:p>
          <a:p>
            <a:pPr indent="-317500" lvl="1" marL="914400" rtl="0">
              <a:spcBef>
                <a:spcPts val="0"/>
              </a:spcBef>
              <a:spcAft>
                <a:spcPts val="0"/>
              </a:spcAft>
              <a:buSzPts val="1400"/>
              <a:buChar char="○"/>
            </a:pPr>
            <a:r>
              <a:rPr lang="en"/>
              <a:t>Decreasing Andaz Queen and Andaz King room, and improve the condition of these two room type</a:t>
            </a:r>
            <a:endParaRPr/>
          </a:p>
          <a:p>
            <a:pPr indent="-317500" lvl="1" marL="914400" rtl="0">
              <a:spcBef>
                <a:spcPts val="0"/>
              </a:spcBef>
              <a:spcAft>
                <a:spcPts val="0"/>
              </a:spcAft>
              <a:buSzPts val="1400"/>
              <a:buChar char="○"/>
            </a:pPr>
            <a:r>
              <a:rPr lang="en"/>
              <a:t>Investing in better or more frequent staff customer service training and upgrade expectations of hotel cleanliness and train staff on new policies</a:t>
            </a:r>
            <a:endParaRPr/>
          </a:p>
          <a:p>
            <a:pPr indent="-317500" lvl="1" marL="914400" rtl="0">
              <a:spcBef>
                <a:spcPts val="0"/>
              </a:spcBef>
              <a:spcAft>
                <a:spcPts val="0"/>
              </a:spcAft>
              <a:buSzPts val="1400"/>
              <a:buChar char="○"/>
            </a:pPr>
            <a:r>
              <a:rPr lang="en"/>
              <a:t>Updating furniture, technology and facilities to ensure hotel is in its best condition </a:t>
            </a:r>
            <a:endParaRPr/>
          </a:p>
          <a:p>
            <a:pPr indent="0" lvl="0" marL="45720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Our Approach </a:t>
            </a:r>
            <a:endParaRPr/>
          </a:p>
        </p:txBody>
      </p:sp>
      <p:sp>
        <p:nvSpPr>
          <p:cNvPr id="66" name="Shape 66"/>
          <p:cNvSpPr txBox="1"/>
          <p:nvPr>
            <p:ph idx="1" type="body"/>
          </p:nvPr>
        </p:nvSpPr>
        <p:spPr>
          <a:xfrm>
            <a:off x="311700" y="1152475"/>
            <a:ext cx="4252800" cy="3614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Urban California business</a:t>
            </a:r>
            <a:r>
              <a:rPr b="1" lang="en"/>
              <a:t> </a:t>
            </a:r>
            <a:r>
              <a:rPr lang="en"/>
              <a:t>hotel </a:t>
            </a:r>
            <a:endParaRPr/>
          </a:p>
          <a:p>
            <a:pPr indent="-342900" lvl="0" marL="457200" rtl="0">
              <a:spcBef>
                <a:spcPts val="0"/>
              </a:spcBef>
              <a:spcAft>
                <a:spcPts val="0"/>
              </a:spcAft>
              <a:buSzPts val="1800"/>
              <a:buChar char="●"/>
            </a:pPr>
            <a:r>
              <a:rPr lang="en"/>
              <a:t>12 months</a:t>
            </a:r>
            <a:endParaRPr/>
          </a:p>
          <a:p>
            <a:pPr indent="-342900" lvl="0" marL="457200" rtl="0">
              <a:spcBef>
                <a:spcPts val="0"/>
              </a:spcBef>
              <a:spcAft>
                <a:spcPts val="0"/>
              </a:spcAft>
              <a:buSzPts val="1800"/>
              <a:buChar char="●"/>
            </a:pPr>
            <a:r>
              <a:rPr lang="en"/>
              <a:t>15,711,540 observations of 13 variables</a:t>
            </a:r>
            <a:endParaRPr/>
          </a:p>
          <a:p>
            <a:pPr indent="-342900" lvl="0" marL="457200" rtl="0">
              <a:spcBef>
                <a:spcPts val="0"/>
              </a:spcBef>
              <a:spcAft>
                <a:spcPts val="0"/>
              </a:spcAft>
              <a:buSzPts val="1800"/>
              <a:buChar char="●"/>
            </a:pPr>
            <a:r>
              <a:rPr lang="en"/>
              <a:t>All “N/A” data was omitted</a:t>
            </a:r>
            <a:endParaRPr/>
          </a:p>
          <a:p>
            <a:pPr indent="-342900" lvl="0" marL="457200" rtl="0">
              <a:spcBef>
                <a:spcPts val="0"/>
              </a:spcBef>
              <a:spcAft>
                <a:spcPts val="0"/>
              </a:spcAft>
              <a:buSzPts val="1800"/>
              <a:buChar char="●"/>
            </a:pPr>
            <a:r>
              <a:rPr lang="en"/>
              <a:t>Modeling techniques:  probit modeling, linear modeling, and association rules to answer our business questions</a:t>
            </a:r>
            <a:endParaRPr/>
          </a:p>
          <a:p>
            <a:pPr indent="-342900" lvl="0" marL="457200" rtl="0">
              <a:spcBef>
                <a:spcPts val="0"/>
              </a:spcBef>
              <a:spcAft>
                <a:spcPts val="0"/>
              </a:spcAft>
              <a:buSzPts val="1800"/>
              <a:buChar char="●"/>
            </a:pPr>
            <a:r>
              <a:rPr lang="en"/>
              <a:t>SVM and Naive Bayes modeling were used to validate our results </a:t>
            </a:r>
            <a:endParaRPr/>
          </a:p>
          <a:p>
            <a:pPr indent="0" lvl="0" marL="0" rtl="0">
              <a:spcBef>
                <a:spcPts val="1600"/>
              </a:spcBef>
              <a:spcAft>
                <a:spcPts val="1600"/>
              </a:spcAft>
              <a:buNone/>
            </a:pPr>
            <a:r>
              <a:t/>
            </a:r>
            <a:endParaRPr/>
          </a:p>
        </p:txBody>
      </p:sp>
      <p:sp>
        <p:nvSpPr>
          <p:cNvPr id="67" name="Shape 67"/>
          <p:cNvSpPr txBox="1"/>
          <p:nvPr>
            <p:ph idx="1" type="body"/>
          </p:nvPr>
        </p:nvSpPr>
        <p:spPr>
          <a:xfrm>
            <a:off x="4729425" y="1152475"/>
            <a:ext cx="42528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13 variables :</a:t>
            </a:r>
            <a:endParaRPr/>
          </a:p>
          <a:p>
            <a:pPr indent="-317500" lvl="1" marL="914400" rtl="0">
              <a:spcBef>
                <a:spcPts val="0"/>
              </a:spcBef>
              <a:spcAft>
                <a:spcPts val="0"/>
              </a:spcAft>
              <a:buSzPts val="1400"/>
              <a:buChar char="○"/>
            </a:pPr>
            <a:r>
              <a:rPr lang="en"/>
              <a:t>Room Type</a:t>
            </a:r>
            <a:endParaRPr/>
          </a:p>
          <a:p>
            <a:pPr indent="-317500" lvl="1" marL="914400" rtl="0">
              <a:spcBef>
                <a:spcPts val="0"/>
              </a:spcBef>
              <a:spcAft>
                <a:spcPts val="0"/>
              </a:spcAft>
              <a:buSzPts val="1400"/>
              <a:buChar char="○"/>
            </a:pPr>
            <a:r>
              <a:rPr lang="en"/>
              <a:t>Room Type Description</a:t>
            </a:r>
            <a:endParaRPr/>
          </a:p>
          <a:p>
            <a:pPr indent="-317500" lvl="1" marL="914400" rtl="0">
              <a:spcBef>
                <a:spcPts val="0"/>
              </a:spcBef>
              <a:spcAft>
                <a:spcPts val="0"/>
              </a:spcAft>
              <a:buSzPts val="1400"/>
              <a:buChar char="○"/>
            </a:pPr>
            <a:r>
              <a:rPr lang="en"/>
              <a:t>Likelihood to Recommend</a:t>
            </a:r>
            <a:endParaRPr/>
          </a:p>
          <a:p>
            <a:pPr indent="-317500" lvl="1" marL="914400" rtl="0">
              <a:spcBef>
                <a:spcPts val="0"/>
              </a:spcBef>
              <a:spcAft>
                <a:spcPts val="0"/>
              </a:spcAft>
              <a:buSzPts val="1400"/>
              <a:buChar char="○"/>
            </a:pPr>
            <a:r>
              <a:rPr lang="en"/>
              <a:t>State</a:t>
            </a:r>
            <a:endParaRPr/>
          </a:p>
          <a:p>
            <a:pPr indent="-317500" lvl="1" marL="914400" rtl="0">
              <a:spcBef>
                <a:spcPts val="0"/>
              </a:spcBef>
              <a:spcAft>
                <a:spcPts val="0"/>
              </a:spcAft>
              <a:buSzPts val="1400"/>
              <a:buChar char="○"/>
            </a:pPr>
            <a:r>
              <a:rPr lang="en"/>
              <a:t>Type</a:t>
            </a:r>
            <a:endParaRPr/>
          </a:p>
          <a:p>
            <a:pPr indent="-317500" lvl="1" marL="914400" rtl="0">
              <a:spcBef>
                <a:spcPts val="0"/>
              </a:spcBef>
              <a:spcAft>
                <a:spcPts val="0"/>
              </a:spcAft>
              <a:buSzPts val="1400"/>
              <a:buChar char="○"/>
            </a:pPr>
            <a:r>
              <a:rPr lang="en"/>
              <a:t>Location</a:t>
            </a:r>
            <a:endParaRPr/>
          </a:p>
          <a:p>
            <a:pPr indent="-317500" lvl="1" marL="914400" rtl="0">
              <a:spcBef>
                <a:spcPts val="0"/>
              </a:spcBef>
              <a:spcAft>
                <a:spcPts val="0"/>
              </a:spcAft>
              <a:buSzPts val="1400"/>
              <a:buChar char="○"/>
            </a:pPr>
            <a:r>
              <a:rPr lang="en"/>
              <a:t>NPS Type</a:t>
            </a:r>
            <a:endParaRPr/>
          </a:p>
          <a:p>
            <a:pPr indent="-317500" lvl="1" marL="914400" rtl="0">
              <a:spcBef>
                <a:spcPts val="0"/>
              </a:spcBef>
              <a:spcAft>
                <a:spcPts val="0"/>
              </a:spcAft>
              <a:buSzPts val="1400"/>
              <a:buChar char="○"/>
            </a:pPr>
            <a:r>
              <a:rPr lang="en"/>
              <a:t>Guest room Satisfaction</a:t>
            </a:r>
            <a:endParaRPr/>
          </a:p>
          <a:p>
            <a:pPr indent="-317500" lvl="1" marL="914400" rtl="0">
              <a:spcBef>
                <a:spcPts val="0"/>
              </a:spcBef>
              <a:spcAft>
                <a:spcPts val="0"/>
              </a:spcAft>
              <a:buSzPts val="1400"/>
              <a:buChar char="○"/>
            </a:pPr>
            <a:r>
              <a:rPr lang="en"/>
              <a:t>Tranquility</a:t>
            </a:r>
            <a:endParaRPr/>
          </a:p>
          <a:p>
            <a:pPr indent="-317500" lvl="1" marL="914400" rtl="0">
              <a:spcBef>
                <a:spcPts val="0"/>
              </a:spcBef>
              <a:spcAft>
                <a:spcPts val="0"/>
              </a:spcAft>
              <a:buSzPts val="1400"/>
              <a:buChar char="○"/>
            </a:pPr>
            <a:r>
              <a:rPr lang="en"/>
              <a:t>Hotel Condition</a:t>
            </a:r>
            <a:endParaRPr/>
          </a:p>
          <a:p>
            <a:pPr indent="-317500" lvl="1" marL="914400" rtl="0">
              <a:spcBef>
                <a:spcPts val="0"/>
              </a:spcBef>
              <a:spcAft>
                <a:spcPts val="0"/>
              </a:spcAft>
              <a:buSzPts val="1400"/>
              <a:buChar char="○"/>
            </a:pPr>
            <a:r>
              <a:rPr lang="en"/>
              <a:t>Staff Cared Satisfaction</a:t>
            </a:r>
            <a:endParaRPr/>
          </a:p>
          <a:p>
            <a:pPr indent="-317500" lvl="1" marL="914400" rtl="0">
              <a:spcBef>
                <a:spcPts val="0"/>
              </a:spcBef>
              <a:spcAft>
                <a:spcPts val="0"/>
              </a:spcAft>
              <a:buSzPts val="1400"/>
              <a:buChar char="○"/>
            </a:pPr>
            <a:r>
              <a:rPr lang="en"/>
              <a:t>Customer Service Satisfaction</a:t>
            </a:r>
            <a:endParaRPr/>
          </a:p>
          <a:p>
            <a:pPr indent="-317500" lvl="1" marL="914400" rtl="0">
              <a:spcBef>
                <a:spcPts val="0"/>
              </a:spcBef>
              <a:spcAft>
                <a:spcPts val="0"/>
              </a:spcAft>
              <a:buSzPts val="1400"/>
              <a:buChar char="○"/>
            </a:pPr>
            <a:r>
              <a:rPr lang="en"/>
              <a:t> Internet Satisfaction</a:t>
            </a:r>
            <a:endParaRPr/>
          </a:p>
          <a:p>
            <a:pPr indent="-317500" lvl="1" marL="914400" rtl="0">
              <a:spcBef>
                <a:spcPts val="0"/>
              </a:spcBef>
              <a:spcAft>
                <a:spcPts val="0"/>
              </a:spcAft>
              <a:buSzPts val="1400"/>
              <a:buChar char="○"/>
            </a:pPr>
            <a:r>
              <a:rPr lang="en"/>
              <a:t> Check in Satisfaction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Thank you !</a:t>
            </a:r>
            <a:endParaRPr/>
          </a:p>
        </p:txBody>
      </p:sp>
      <p:sp>
        <p:nvSpPr>
          <p:cNvPr id="227" name="Shape 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algn="ctr">
              <a:spcBef>
                <a:spcPts val="1600"/>
              </a:spcBef>
              <a:spcAft>
                <a:spcPts val="1600"/>
              </a:spcAft>
              <a:buNone/>
            </a:pPr>
            <a:r>
              <a:rPr lang="en" sz="4800">
                <a:solidFill>
                  <a:srgbClr val="FFFFFF"/>
                </a:solidFill>
              </a:rPr>
              <a:t>Questions?</a:t>
            </a:r>
            <a:endParaRPr sz="4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Business Questions </a:t>
            </a:r>
            <a:endParaRPr/>
          </a:p>
          <a:p>
            <a:pPr indent="0" lvl="0" marL="0">
              <a:spcBef>
                <a:spcPts val="0"/>
              </a:spcBef>
              <a:spcAft>
                <a:spcPts val="0"/>
              </a:spcAft>
              <a:buNone/>
            </a:pPr>
            <a:r>
              <a:t/>
            </a:r>
            <a:endParaRPr/>
          </a:p>
        </p:txBody>
      </p:sp>
      <p:sp>
        <p:nvSpPr>
          <p:cNvPr id="73" name="Shape 73"/>
          <p:cNvSpPr txBox="1"/>
          <p:nvPr>
            <p:ph idx="1" type="body"/>
          </p:nvPr>
        </p:nvSpPr>
        <p:spPr>
          <a:xfrm>
            <a:off x="169500" y="1175250"/>
            <a:ext cx="8662800" cy="37053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sz="1700"/>
              <a:t>Which state in the country and area within a state and hotel type will provide the most useful information to improve NPS scores?</a:t>
            </a:r>
            <a:endParaRPr sz="1700"/>
          </a:p>
          <a:p>
            <a:pPr indent="-336550" lvl="0" marL="457200" rtl="0">
              <a:lnSpc>
                <a:spcPct val="150000"/>
              </a:lnSpc>
              <a:spcBef>
                <a:spcPts val="0"/>
              </a:spcBef>
              <a:spcAft>
                <a:spcPts val="0"/>
              </a:spcAft>
              <a:buSzPts val="1700"/>
              <a:buChar char="●"/>
            </a:pPr>
            <a:r>
              <a:rPr lang="en" sz="1700"/>
              <a:t>Which satisfaction metric including guest room satisfaction, tranquility satisfaction, hotel condition satisfaction, staff cared satisfaction, customer service satisfaction, internet satisfaction and check in satisfaction, is most important in predicting a promoter or detractor NPS type?</a:t>
            </a:r>
            <a:endParaRPr sz="1700"/>
          </a:p>
          <a:p>
            <a:pPr indent="-336550" lvl="0" marL="457200" rtl="0">
              <a:lnSpc>
                <a:spcPct val="150000"/>
              </a:lnSpc>
              <a:spcBef>
                <a:spcPts val="0"/>
              </a:spcBef>
              <a:spcAft>
                <a:spcPts val="0"/>
              </a:spcAft>
              <a:buSzPts val="1700"/>
              <a:buChar char="●"/>
            </a:pPr>
            <a:r>
              <a:rPr lang="en" sz="1700"/>
              <a:t>What room types should be increased or decreased to improve NPS? </a:t>
            </a:r>
            <a:endParaRPr sz="1700"/>
          </a:p>
          <a:p>
            <a:pPr indent="0" lvl="0" marL="0">
              <a:lnSpc>
                <a:spcPct val="150000"/>
              </a:lnSpc>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Understanding the Data- Why California?</a:t>
            </a:r>
            <a:endParaRPr/>
          </a:p>
          <a:p>
            <a:pPr indent="0" lvl="0" marL="0">
              <a:spcBef>
                <a:spcPts val="0"/>
              </a:spcBef>
              <a:spcAft>
                <a:spcPts val="0"/>
              </a:spcAft>
              <a:buNone/>
            </a:pPr>
            <a:r>
              <a:rPr lang="en"/>
              <a:t> </a:t>
            </a:r>
            <a:endParaRPr/>
          </a:p>
        </p:txBody>
      </p:sp>
      <p:pic>
        <p:nvPicPr>
          <p:cNvPr id="79" name="Shape 79"/>
          <p:cNvPicPr preferRelativeResize="0"/>
          <p:nvPr/>
        </p:nvPicPr>
        <p:blipFill>
          <a:blip r:embed="rId3">
            <a:alphaModFix/>
          </a:blip>
          <a:stretch>
            <a:fillRect/>
          </a:stretch>
        </p:blipFill>
        <p:spPr>
          <a:xfrm>
            <a:off x="1337338" y="1307850"/>
            <a:ext cx="6469324" cy="320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Understanding the Data- Why Business? </a:t>
            </a:r>
            <a:endParaRPr/>
          </a:p>
          <a:p>
            <a:pPr indent="0" lvl="0" marL="0">
              <a:spcBef>
                <a:spcPts val="0"/>
              </a:spcBef>
              <a:spcAft>
                <a:spcPts val="0"/>
              </a:spcAft>
              <a:buNone/>
            </a:pPr>
            <a:r>
              <a:t/>
            </a:r>
            <a:endParaRPr/>
          </a:p>
        </p:txBody>
      </p:sp>
      <p:pic>
        <p:nvPicPr>
          <p:cNvPr id="85" name="Shape 85"/>
          <p:cNvPicPr preferRelativeResize="0"/>
          <p:nvPr/>
        </p:nvPicPr>
        <p:blipFill>
          <a:blip r:embed="rId3">
            <a:alphaModFix/>
          </a:blip>
          <a:stretch>
            <a:fillRect/>
          </a:stretch>
        </p:blipFill>
        <p:spPr>
          <a:xfrm>
            <a:off x="2573775" y="1084575"/>
            <a:ext cx="3996450" cy="3752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Understanding the Data- Why Urban? </a:t>
            </a:r>
            <a:endParaRPr/>
          </a:p>
        </p:txBody>
      </p:sp>
      <p:pic>
        <p:nvPicPr>
          <p:cNvPr id="91" name="Shape 91"/>
          <p:cNvPicPr preferRelativeResize="0"/>
          <p:nvPr/>
        </p:nvPicPr>
        <p:blipFill>
          <a:blip r:embed="rId3">
            <a:alphaModFix/>
          </a:blip>
          <a:stretch>
            <a:fillRect/>
          </a:stretch>
        </p:blipFill>
        <p:spPr>
          <a:xfrm>
            <a:off x="2767662" y="1177800"/>
            <a:ext cx="3608675" cy="3695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Modeling the Data- Probit Modeling </a:t>
            </a:r>
            <a:endParaRPr/>
          </a:p>
        </p:txBody>
      </p:sp>
      <p:grpSp>
        <p:nvGrpSpPr>
          <p:cNvPr id="97" name="Shape 97"/>
          <p:cNvGrpSpPr/>
          <p:nvPr/>
        </p:nvGrpSpPr>
        <p:grpSpPr>
          <a:xfrm>
            <a:off x="441100" y="1216850"/>
            <a:ext cx="8391200" cy="3036900"/>
            <a:chOff x="311700" y="1216850"/>
            <a:chExt cx="8391200" cy="3036900"/>
          </a:xfrm>
        </p:grpSpPr>
        <p:sp>
          <p:nvSpPr>
            <p:cNvPr id="98" name="Shape 98"/>
            <p:cNvSpPr txBox="1"/>
            <p:nvPr/>
          </p:nvSpPr>
          <p:spPr>
            <a:xfrm>
              <a:off x="449925" y="1216850"/>
              <a:ext cx="3824400" cy="303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9" name="Shape 99"/>
            <p:cNvSpPr txBox="1"/>
            <p:nvPr/>
          </p:nvSpPr>
          <p:spPr>
            <a:xfrm>
              <a:off x="311700" y="1674300"/>
              <a:ext cx="2455200" cy="188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Hotel condition</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Customer service quality</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Guest room satisfaction</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Internet satisfaction</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Staff attitude </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Tranquility</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Check in process satisfaction</a:t>
              </a:r>
              <a:endParaRPr>
                <a:solidFill>
                  <a:schemeClr val="accent3"/>
                </a:solidFill>
                <a:latin typeface="Average"/>
                <a:ea typeface="Average"/>
                <a:cs typeface="Average"/>
                <a:sym typeface="Average"/>
              </a:endParaRPr>
            </a:p>
          </p:txBody>
        </p:sp>
        <p:sp>
          <p:nvSpPr>
            <p:cNvPr id="100" name="Shape 100"/>
            <p:cNvSpPr/>
            <p:nvPr/>
          </p:nvSpPr>
          <p:spPr>
            <a:xfrm>
              <a:off x="2599550" y="2440650"/>
              <a:ext cx="959700" cy="26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txBox="1"/>
            <p:nvPr/>
          </p:nvSpPr>
          <p:spPr>
            <a:xfrm>
              <a:off x="3626200" y="2014800"/>
              <a:ext cx="2108700" cy="120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Different change in the possibility of having a promoter &amp; detractor NPS type</a:t>
              </a:r>
              <a:endParaRPr>
                <a:solidFill>
                  <a:schemeClr val="accent3"/>
                </a:solidFill>
                <a:latin typeface="Average"/>
                <a:ea typeface="Average"/>
                <a:cs typeface="Average"/>
                <a:sym typeface="Average"/>
              </a:endParaRPr>
            </a:p>
          </p:txBody>
        </p:sp>
        <p:sp>
          <p:nvSpPr>
            <p:cNvPr id="102" name="Shape 102"/>
            <p:cNvSpPr/>
            <p:nvPr/>
          </p:nvSpPr>
          <p:spPr>
            <a:xfrm>
              <a:off x="5585900" y="2440650"/>
              <a:ext cx="959700" cy="262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txBox="1"/>
            <p:nvPr/>
          </p:nvSpPr>
          <p:spPr>
            <a:xfrm>
              <a:off x="6594200" y="2368500"/>
              <a:ext cx="2108700" cy="40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chemeClr val="accent3"/>
                  </a:solidFill>
                  <a:latin typeface="Average"/>
                  <a:ea typeface="Average"/>
                  <a:cs typeface="Average"/>
                  <a:sym typeface="Average"/>
                </a:rPr>
                <a:t>Increase NPS score</a:t>
              </a:r>
              <a:endParaRPr>
                <a:solidFill>
                  <a:schemeClr val="accent3"/>
                </a:solidFill>
                <a:latin typeface="Average"/>
                <a:ea typeface="Average"/>
                <a:cs typeface="Average"/>
                <a:sym typeface="Average"/>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Modeling the Data- Probit Modeling </a:t>
            </a:r>
            <a:endParaRPr/>
          </a:p>
        </p:txBody>
      </p:sp>
      <p:pic>
        <p:nvPicPr>
          <p:cNvPr id="109" name="Shape 109"/>
          <p:cNvPicPr preferRelativeResize="0"/>
          <p:nvPr/>
        </p:nvPicPr>
        <p:blipFill>
          <a:blip r:embed="rId3">
            <a:alphaModFix/>
          </a:blip>
          <a:stretch>
            <a:fillRect/>
          </a:stretch>
        </p:blipFill>
        <p:spPr>
          <a:xfrm>
            <a:off x="4483903" y="1017725"/>
            <a:ext cx="4205094" cy="3820975"/>
          </a:xfrm>
          <a:prstGeom prst="rect">
            <a:avLst/>
          </a:prstGeom>
          <a:noFill/>
          <a:ln>
            <a:noFill/>
          </a:ln>
        </p:spPr>
      </p:pic>
      <p:sp>
        <p:nvSpPr>
          <p:cNvPr id="110" name="Shape 110"/>
          <p:cNvSpPr txBox="1"/>
          <p:nvPr/>
        </p:nvSpPr>
        <p:spPr>
          <a:xfrm>
            <a:off x="449925" y="1216850"/>
            <a:ext cx="3824400" cy="303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txBox="1"/>
          <p:nvPr/>
        </p:nvSpPr>
        <p:spPr>
          <a:xfrm>
            <a:off x="311700" y="1148913"/>
            <a:ext cx="3876300" cy="3558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Positive influence: </a:t>
            </a:r>
            <a:r>
              <a:rPr lang="en">
                <a:solidFill>
                  <a:schemeClr val="accent3"/>
                </a:solidFill>
                <a:latin typeface="Average"/>
                <a:ea typeface="Average"/>
                <a:cs typeface="Average"/>
                <a:sym typeface="Average"/>
              </a:rPr>
              <a:t> </a:t>
            </a:r>
            <a:endParaRPr>
              <a:solidFill>
                <a:schemeClr val="accent3"/>
              </a:solidFill>
              <a:latin typeface="Average"/>
              <a:ea typeface="Average"/>
              <a:cs typeface="Average"/>
              <a:sym typeface="Average"/>
            </a:endParaRPr>
          </a:p>
          <a:p>
            <a:pPr indent="-317500" lvl="1" marL="9144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Hotel condition</a:t>
            </a:r>
            <a:endParaRPr>
              <a:solidFill>
                <a:schemeClr val="accent3"/>
              </a:solidFill>
              <a:latin typeface="Average"/>
              <a:ea typeface="Average"/>
              <a:cs typeface="Average"/>
              <a:sym typeface="Average"/>
            </a:endParaRPr>
          </a:p>
          <a:p>
            <a:pPr indent="-317500" lvl="1" marL="9144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Customer service quality,</a:t>
            </a:r>
            <a:endParaRPr>
              <a:solidFill>
                <a:schemeClr val="accent3"/>
              </a:solidFill>
              <a:latin typeface="Average"/>
              <a:ea typeface="Average"/>
              <a:cs typeface="Average"/>
              <a:sym typeface="Average"/>
            </a:endParaRPr>
          </a:p>
          <a:p>
            <a:pPr indent="-317500" lvl="1" marL="9144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Guest room satisfaction</a:t>
            </a:r>
            <a:endParaRPr>
              <a:solidFill>
                <a:schemeClr val="accent3"/>
              </a:solidFill>
              <a:latin typeface="Average"/>
              <a:ea typeface="Average"/>
              <a:cs typeface="Average"/>
              <a:sym typeface="Average"/>
            </a:endParaRPr>
          </a:p>
          <a:p>
            <a:pPr indent="-317500" lvl="1" marL="9144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Internet satisfaction</a:t>
            </a:r>
            <a:endParaRPr>
              <a:solidFill>
                <a:schemeClr val="accent3"/>
              </a:solidFill>
              <a:latin typeface="Average"/>
              <a:ea typeface="Average"/>
              <a:cs typeface="Average"/>
              <a:sym typeface="Average"/>
            </a:endParaRPr>
          </a:p>
          <a:p>
            <a:pPr indent="-317500" lvl="1" marL="9144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Staff attitude</a:t>
            </a:r>
            <a:endParaRPr>
              <a:solidFill>
                <a:schemeClr val="accent3"/>
              </a:solidFill>
              <a:latin typeface="Average"/>
              <a:ea typeface="Average"/>
              <a:cs typeface="Average"/>
              <a:sym typeface="Average"/>
            </a:endParaRPr>
          </a:p>
          <a:p>
            <a:pPr indent="-317500" lvl="1" marL="9144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Tranquility </a:t>
            </a:r>
            <a:endParaRPr>
              <a:solidFill>
                <a:schemeClr val="accent3"/>
              </a:solidFill>
              <a:latin typeface="Average"/>
              <a:ea typeface="Average"/>
              <a:cs typeface="Average"/>
              <a:sym typeface="Average"/>
            </a:endParaRPr>
          </a:p>
          <a:p>
            <a:pPr indent="-317500" lvl="0" marL="4572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One point increase in guest room satisfaction metric will lead to 11.39% increase in the possibility of having a promoter type of guest. </a:t>
            </a:r>
            <a:endParaRPr>
              <a:solidFill>
                <a:schemeClr val="accent3"/>
              </a:solidFill>
              <a:latin typeface="Average"/>
              <a:ea typeface="Average"/>
              <a:cs typeface="Average"/>
              <a:sym typeface="Average"/>
            </a:endParaRPr>
          </a:p>
          <a:p>
            <a:pPr indent="-317500" lvl="0" marL="4572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Similarly, each increase in customer service satisfaction metric contributes 11.05% higher possibility of having a promoter type of guest. </a:t>
            </a:r>
            <a:endParaRPr>
              <a:solidFill>
                <a:schemeClr val="accent3"/>
              </a:solidFill>
              <a:latin typeface="Average"/>
              <a:ea typeface="Average"/>
              <a:cs typeface="Average"/>
              <a:sym typeface="Average"/>
            </a:endParaRPr>
          </a:p>
          <a:p>
            <a:pPr indent="0" lvl="0" marL="0" marR="0" rtl="0" algn="l">
              <a:lnSpc>
                <a:spcPct val="115000"/>
              </a:lnSpc>
              <a:spcBef>
                <a:spcPts val="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Modeling the Data- Probit Modeling </a:t>
            </a:r>
            <a:endParaRPr/>
          </a:p>
        </p:txBody>
      </p:sp>
      <p:pic>
        <p:nvPicPr>
          <p:cNvPr id="117" name="Shape 117"/>
          <p:cNvPicPr preferRelativeResize="0"/>
          <p:nvPr/>
        </p:nvPicPr>
        <p:blipFill>
          <a:blip r:embed="rId3">
            <a:alphaModFix/>
          </a:blip>
          <a:stretch>
            <a:fillRect/>
          </a:stretch>
        </p:blipFill>
        <p:spPr>
          <a:xfrm>
            <a:off x="4437307" y="1017725"/>
            <a:ext cx="4175636" cy="3820975"/>
          </a:xfrm>
          <a:prstGeom prst="rect">
            <a:avLst/>
          </a:prstGeom>
          <a:noFill/>
          <a:ln>
            <a:noFill/>
          </a:ln>
        </p:spPr>
      </p:pic>
      <p:sp>
        <p:nvSpPr>
          <p:cNvPr id="118" name="Shape 118"/>
          <p:cNvSpPr txBox="1"/>
          <p:nvPr/>
        </p:nvSpPr>
        <p:spPr>
          <a:xfrm>
            <a:off x="311700" y="1017725"/>
            <a:ext cx="3916500" cy="3654000"/>
          </a:xfrm>
          <a:prstGeom prst="rect">
            <a:avLst/>
          </a:prstGeom>
          <a:noFill/>
          <a:ln>
            <a:noFill/>
          </a:ln>
        </p:spPr>
        <p:txBody>
          <a:bodyPr anchorCtr="0" anchor="ctr" bIns="91425" lIns="91425" spcFirstLastPara="1" rIns="91425" wrap="square" tIns="91425">
            <a:noAutofit/>
          </a:bodyPr>
          <a:lstStyle/>
          <a:p>
            <a:pPr indent="-317500" lvl="0" marL="4572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One point increase in guest room satisfaction metric will lead to 1.73% decrease in the possibility on having a detractor type of guest. </a:t>
            </a:r>
            <a:endParaRPr>
              <a:solidFill>
                <a:schemeClr val="accent3"/>
              </a:solidFill>
              <a:latin typeface="Average"/>
              <a:ea typeface="Average"/>
              <a:cs typeface="Average"/>
              <a:sym typeface="Average"/>
            </a:endParaRPr>
          </a:p>
          <a:p>
            <a:pPr indent="0" lvl="0" marL="0" rtl="0">
              <a:lnSpc>
                <a:spcPct val="115000"/>
              </a:lnSpc>
              <a:spcBef>
                <a:spcPts val="0"/>
              </a:spcBef>
              <a:spcAft>
                <a:spcPts val="0"/>
              </a:spcAft>
              <a:buNone/>
            </a:pPr>
            <a:r>
              <a:t/>
            </a:r>
            <a:endParaRPr>
              <a:solidFill>
                <a:schemeClr val="accent3"/>
              </a:solidFill>
              <a:latin typeface="Average"/>
              <a:ea typeface="Average"/>
              <a:cs typeface="Average"/>
              <a:sym typeface="Average"/>
            </a:endParaRPr>
          </a:p>
          <a:p>
            <a:pPr indent="-317500" lvl="0" marL="457200" rtl="0">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Increase in customer service satisfaction metric contributes 1.68% lower possibility of having a detractor type of guest. </a:t>
            </a:r>
            <a:endParaRPr>
              <a:solidFill>
                <a:schemeClr val="accent3"/>
              </a:solidFill>
              <a:latin typeface="Average"/>
              <a:ea typeface="Average"/>
              <a:cs typeface="Average"/>
              <a:sym typeface="Average"/>
            </a:endParaRPr>
          </a:p>
          <a:p>
            <a:pPr indent="0" lvl="0" marL="0" rtl="0">
              <a:lnSpc>
                <a:spcPct val="115000"/>
              </a:lnSpc>
              <a:spcBef>
                <a:spcPts val="0"/>
              </a:spcBef>
              <a:spcAft>
                <a:spcPts val="0"/>
              </a:spcAft>
              <a:buNone/>
            </a:pPr>
            <a:r>
              <a:t/>
            </a:r>
            <a:endParaRPr>
              <a:solidFill>
                <a:schemeClr val="accent3"/>
              </a:solidFill>
              <a:latin typeface="Average"/>
              <a:ea typeface="Average"/>
              <a:cs typeface="Average"/>
              <a:sym typeface="Average"/>
            </a:endParaRPr>
          </a:p>
          <a:p>
            <a:pPr indent="0" lvl="0" marL="0" rtl="0">
              <a:lnSpc>
                <a:spcPct val="115000"/>
              </a:lnSpc>
              <a:spcBef>
                <a:spcPts val="0"/>
              </a:spcBef>
              <a:spcAft>
                <a:spcPts val="0"/>
              </a:spcAft>
              <a:buNone/>
            </a:pPr>
            <a:r>
              <a:t/>
            </a:r>
            <a:endParaRPr>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