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76" r:id="rId10"/>
    <p:sldId id="277" r:id="rId11"/>
    <p:sldId id="275" r:id="rId12"/>
    <p:sldId id="264" r:id="rId13"/>
    <p:sldId id="265" r:id="rId14"/>
    <p:sldId id="266" r:id="rId15"/>
    <p:sldId id="267" r:id="rId16"/>
    <p:sldId id="268" r:id="rId17"/>
    <p:sldId id="269" r:id="rId18"/>
    <p:sldId id="27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p:restoredTop sz="94689"/>
  </p:normalViewPr>
  <p:slideViewPr>
    <p:cSldViewPr snapToGrid="0" snapToObjects="1">
      <p:cViewPr varScale="1">
        <p:scale>
          <a:sx n="91" d="100"/>
          <a:sy n="91" d="100"/>
        </p:scale>
        <p:origin x="1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12/3/2018</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7DA56B-A0D5-114A-B543-D0D2C213349F}"/>
              </a:ext>
            </a:extLst>
          </p:cNvPr>
          <p:cNvSpPr txBox="1"/>
          <p:nvPr/>
        </p:nvSpPr>
        <p:spPr>
          <a:xfrm>
            <a:off x="3236032" y="2112158"/>
            <a:ext cx="7727795" cy="1261884"/>
          </a:xfrm>
          <a:prstGeom prst="rect">
            <a:avLst/>
          </a:prstGeom>
          <a:noFill/>
        </p:spPr>
        <p:txBody>
          <a:bodyPr wrap="square" rtlCol="0">
            <a:spAutoFit/>
          </a:bodyPr>
          <a:lstStyle/>
          <a:p>
            <a:r>
              <a:rPr lang="en-US" sz="3600" b="1" dirty="0">
                <a:solidFill>
                  <a:schemeClr val="tx1">
                    <a:lumMod val="85000"/>
                    <a:lumOff val="15000"/>
                  </a:schemeClr>
                </a:solidFill>
              </a:rPr>
              <a:t>Course Information Sharing </a:t>
            </a:r>
            <a:r>
              <a:rPr lang="en-US" sz="3600" b="1" dirty="0" smtClean="0">
                <a:solidFill>
                  <a:schemeClr val="tx1">
                    <a:lumMod val="85000"/>
                    <a:lumOff val="15000"/>
                  </a:schemeClr>
                </a:solidFill>
              </a:rPr>
              <a:t>Platform</a:t>
            </a:r>
          </a:p>
          <a:p>
            <a:pPr algn="ctr"/>
            <a:endParaRPr lang="en-US" sz="2000" b="1" dirty="0" smtClean="0">
              <a:solidFill>
                <a:schemeClr val="tx1">
                  <a:lumMod val="85000"/>
                  <a:lumOff val="15000"/>
                </a:schemeClr>
              </a:solidFill>
            </a:endParaRPr>
          </a:p>
          <a:p>
            <a:pPr algn="ctr"/>
            <a:r>
              <a:rPr lang="en-US" sz="2000" b="1" dirty="0" smtClean="0">
                <a:solidFill>
                  <a:schemeClr val="tx1">
                    <a:lumMod val="85000"/>
                    <a:lumOff val="15000"/>
                  </a:schemeClr>
                </a:solidFill>
              </a:rPr>
              <a:t>Minyang Wang</a:t>
            </a:r>
            <a:endParaRPr lang="en-US" sz="2000" b="1" dirty="0">
              <a:solidFill>
                <a:schemeClr val="tx1">
                  <a:lumMod val="85000"/>
                  <a:lumOff val="15000"/>
                </a:schemeClr>
              </a:solidFill>
            </a:endParaRPr>
          </a:p>
        </p:txBody>
      </p:sp>
    </p:spTree>
    <p:extLst>
      <p:ext uri="{BB962C8B-B14F-4D97-AF65-F5344CB8AC3E}">
        <p14:creationId xmlns:p14="http://schemas.microsoft.com/office/powerpoint/2010/main" val="248810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16" y="1210277"/>
            <a:ext cx="8953315" cy="4160509"/>
          </a:xfrm>
          <a:prstGeom prst="rect">
            <a:avLst/>
          </a:prstGeom>
        </p:spPr>
      </p:pic>
    </p:spTree>
    <p:extLst>
      <p:ext uri="{BB962C8B-B14F-4D97-AF65-F5344CB8AC3E}">
        <p14:creationId xmlns:p14="http://schemas.microsoft.com/office/powerpoint/2010/main" val="388141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995" y="1052181"/>
            <a:ext cx="8859486" cy="4753638"/>
          </a:xfrm>
          <a:prstGeom prst="rect">
            <a:avLst/>
          </a:prstGeom>
        </p:spPr>
      </p:pic>
    </p:spTree>
    <p:extLst>
      <p:ext uri="{BB962C8B-B14F-4D97-AF65-F5344CB8AC3E}">
        <p14:creationId xmlns:p14="http://schemas.microsoft.com/office/powerpoint/2010/main" val="245048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8E1675-8A1B-CC45-A1AA-A6AF5284CB30}"/>
              </a:ext>
            </a:extLst>
          </p:cNvPr>
          <p:cNvSpPr txBox="1"/>
          <p:nvPr/>
        </p:nvSpPr>
        <p:spPr>
          <a:xfrm>
            <a:off x="1773044" y="947854"/>
            <a:ext cx="9840887" cy="4062651"/>
          </a:xfrm>
          <a:prstGeom prst="rect">
            <a:avLst/>
          </a:prstGeom>
          <a:noFill/>
        </p:spPr>
        <p:txBody>
          <a:bodyPr wrap="square" rtlCol="0">
            <a:spAutoFit/>
          </a:bodyPr>
          <a:lstStyle/>
          <a:p>
            <a:r>
              <a:rPr lang="en-US" sz="2400" dirty="0" smtClean="0"/>
              <a:t>Queries</a:t>
            </a:r>
          </a:p>
          <a:p>
            <a:pPr marL="285750" indent="-285750">
              <a:buFont typeface="Arial" panose="020B0604020202020204" pitchFamily="34" charset="0"/>
              <a:buChar char="•"/>
            </a:pPr>
            <a:r>
              <a:rPr lang="en-US" dirty="0" smtClean="0"/>
              <a:t>What are the most popular courses for a given program? (Y)</a:t>
            </a:r>
          </a:p>
          <a:p>
            <a:pPr marL="285750" indent="-285750">
              <a:buFont typeface="Arial" panose="020B0604020202020204" pitchFamily="34" charset="0"/>
              <a:buChar char="•"/>
            </a:pPr>
            <a:r>
              <a:rPr lang="en-US" dirty="0" smtClean="0"/>
              <a:t>What is the average final score and average evaluation score of a course taught by a particular professor? </a:t>
            </a:r>
            <a:r>
              <a:rPr lang="en-US" dirty="0"/>
              <a:t>(Y)</a:t>
            </a:r>
            <a:endParaRPr lang="en-US" dirty="0" smtClean="0"/>
          </a:p>
          <a:p>
            <a:pPr marL="285750" indent="-285750">
              <a:buFont typeface="Arial" panose="020B0604020202020204" pitchFamily="34" charset="0"/>
              <a:buChar char="•"/>
            </a:pPr>
            <a:r>
              <a:rPr lang="en-US" dirty="0"/>
              <a:t>How many courses does a professor teach in a given academic year and semester</a:t>
            </a:r>
            <a:r>
              <a:rPr lang="en-US" dirty="0" smtClean="0"/>
              <a:t>? </a:t>
            </a:r>
            <a:r>
              <a:rPr lang="en-US" dirty="0"/>
              <a:t>(Y)</a:t>
            </a:r>
          </a:p>
          <a:p>
            <a:pPr marL="285750" indent="-285750">
              <a:buFont typeface="Arial" panose="020B0604020202020204" pitchFamily="34" charset="0"/>
              <a:buChar char="•"/>
            </a:pPr>
            <a:r>
              <a:rPr lang="en-US" dirty="0"/>
              <a:t>For a professor, who are the students that have taken his class? Which program are they from and what’s the distribution of programs? (Y)</a:t>
            </a:r>
          </a:p>
          <a:p>
            <a:pPr marL="285750" indent="-285750">
              <a:buFont typeface="Arial" panose="020B0604020202020204" pitchFamily="34" charset="0"/>
              <a:buChar char="•"/>
            </a:pPr>
            <a:r>
              <a:rPr lang="en-US" dirty="0"/>
              <a:t>How much the students like a professor’s class? Within the past few semesters, do student like more his class or less? </a:t>
            </a:r>
            <a:r>
              <a:rPr lang="en-US" dirty="0" smtClean="0"/>
              <a:t>(N)</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271467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012" y="711341"/>
            <a:ext cx="5809604" cy="369332"/>
          </a:xfrm>
          <a:prstGeom prst="rect">
            <a:avLst/>
          </a:prstGeom>
        </p:spPr>
        <p:txBody>
          <a:bodyPr wrap="none">
            <a:spAutoFit/>
          </a:bodyPr>
          <a:lstStyle/>
          <a:p>
            <a:pPr marL="285750" indent="-285750">
              <a:buFont typeface="Arial" panose="020B0604020202020204" pitchFamily="34" charset="0"/>
              <a:buChar char="•"/>
            </a:pPr>
            <a:r>
              <a:rPr lang="en-US" dirty="0"/>
              <a:t>What are the most popular courses for a given 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138" y="1038821"/>
            <a:ext cx="7161205" cy="5518082"/>
          </a:xfrm>
          <a:prstGeom prst="rect">
            <a:avLst/>
          </a:prstGeom>
        </p:spPr>
      </p:pic>
    </p:spTree>
    <p:extLst>
      <p:ext uri="{BB962C8B-B14F-4D97-AF65-F5344CB8AC3E}">
        <p14:creationId xmlns:p14="http://schemas.microsoft.com/office/powerpoint/2010/main" val="395082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012" y="711341"/>
            <a:ext cx="10407464" cy="369332"/>
          </a:xfrm>
          <a:prstGeom prst="rect">
            <a:avLst/>
          </a:prstGeom>
        </p:spPr>
        <p:txBody>
          <a:bodyPr wrap="none">
            <a:spAutoFit/>
          </a:bodyPr>
          <a:lstStyle/>
          <a:p>
            <a:pPr marL="285750" indent="-285750">
              <a:buFont typeface="Arial" panose="020B0604020202020204" pitchFamily="34" charset="0"/>
              <a:buChar char="•"/>
            </a:pPr>
            <a:r>
              <a:rPr lang="en-US" dirty="0"/>
              <a:t>What is the average final score and average evaluation score of a course taught by a particular professor?</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810" y="1080673"/>
            <a:ext cx="9707330" cy="5372850"/>
          </a:xfrm>
          <a:prstGeom prst="rect">
            <a:avLst/>
          </a:prstGeom>
        </p:spPr>
      </p:pic>
    </p:spTree>
    <p:extLst>
      <p:ext uri="{BB962C8B-B14F-4D97-AF65-F5344CB8AC3E}">
        <p14:creationId xmlns:p14="http://schemas.microsoft.com/office/powerpoint/2010/main" val="302143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012" y="711341"/>
            <a:ext cx="8254183" cy="369332"/>
          </a:xfrm>
          <a:prstGeom prst="rect">
            <a:avLst/>
          </a:prstGeom>
        </p:spPr>
        <p:txBody>
          <a:bodyPr wrap="none">
            <a:spAutoFit/>
          </a:bodyPr>
          <a:lstStyle/>
          <a:p>
            <a:pPr marL="285750" indent="-285750">
              <a:buFont typeface="Arial" panose="020B0604020202020204" pitchFamily="34" charset="0"/>
              <a:buChar char="•"/>
            </a:pPr>
            <a:r>
              <a:rPr lang="en-US" dirty="0"/>
              <a:t>How many courses does a professor teach in a given academic year and semester?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728" y="1166647"/>
            <a:ext cx="7163467" cy="5544207"/>
          </a:xfrm>
          <a:prstGeom prst="rect">
            <a:avLst/>
          </a:prstGeom>
        </p:spPr>
      </p:pic>
    </p:spTree>
    <p:extLst>
      <p:ext uri="{BB962C8B-B14F-4D97-AF65-F5344CB8AC3E}">
        <p14:creationId xmlns:p14="http://schemas.microsoft.com/office/powerpoint/2010/main" val="109661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8011" y="711341"/>
            <a:ext cx="9084885" cy="646331"/>
          </a:xfrm>
          <a:prstGeom prst="rect">
            <a:avLst/>
          </a:prstGeom>
        </p:spPr>
        <p:txBody>
          <a:bodyPr wrap="square">
            <a:spAutoFit/>
          </a:bodyPr>
          <a:lstStyle/>
          <a:p>
            <a:pPr marL="285750" indent="-285750">
              <a:buFont typeface="Arial" panose="020B0604020202020204" pitchFamily="34" charset="0"/>
              <a:buChar char="•"/>
            </a:pPr>
            <a:r>
              <a:rPr lang="en-US" dirty="0"/>
              <a:t>For a professor, who are the students that have taken his class? </a:t>
            </a:r>
            <a:r>
              <a:rPr lang="en-US" dirty="0" smtClean="0"/>
              <a:t>Which program are they from and what’s the distribution of programs?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357672"/>
            <a:ext cx="7013458" cy="5421500"/>
          </a:xfrm>
          <a:prstGeom prst="rect">
            <a:avLst/>
          </a:prstGeom>
        </p:spPr>
      </p:pic>
    </p:spTree>
    <p:extLst>
      <p:ext uri="{BB962C8B-B14F-4D97-AF65-F5344CB8AC3E}">
        <p14:creationId xmlns:p14="http://schemas.microsoft.com/office/powerpoint/2010/main" val="79139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61CBB-5A8C-C141-8EA4-1C1E2CF1BB72}"/>
              </a:ext>
            </a:extLst>
          </p:cNvPr>
          <p:cNvSpPr txBox="1"/>
          <p:nvPr/>
        </p:nvSpPr>
        <p:spPr>
          <a:xfrm>
            <a:off x="1773044" y="947854"/>
            <a:ext cx="10103005" cy="1292662"/>
          </a:xfrm>
          <a:prstGeom prst="rect">
            <a:avLst/>
          </a:prstGeom>
          <a:noFill/>
        </p:spPr>
        <p:txBody>
          <a:bodyPr wrap="square" rtlCol="0">
            <a:spAutoFit/>
          </a:bodyPr>
          <a:lstStyle/>
          <a:p>
            <a:r>
              <a:rPr lang="en-US" sz="2400" dirty="0" smtClean="0"/>
              <a:t>Procedures</a:t>
            </a:r>
            <a:endParaRPr lang="en-US" sz="2400" dirty="0" smtClean="0"/>
          </a:p>
          <a:p>
            <a:r>
              <a:rPr lang="en-US" dirty="0"/>
              <a:t>	</a:t>
            </a:r>
            <a:r>
              <a:rPr lang="en-US" dirty="0" smtClean="0"/>
              <a:t>These procedures calculate the total number of courses that a student has taken, and his GPA during his entire program. </a:t>
            </a:r>
          </a:p>
          <a:p>
            <a:r>
              <a:rPr lang="en-US" dirty="0" smtClean="0"/>
              <a:t>	</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50" y="2240516"/>
            <a:ext cx="5231005" cy="290955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4049" y="2240516"/>
            <a:ext cx="3874158" cy="2905619"/>
          </a:xfrm>
          <a:prstGeom prst="rect">
            <a:avLst/>
          </a:prstGeom>
        </p:spPr>
      </p:pic>
    </p:spTree>
    <p:extLst>
      <p:ext uri="{BB962C8B-B14F-4D97-AF65-F5344CB8AC3E}">
        <p14:creationId xmlns:p14="http://schemas.microsoft.com/office/powerpoint/2010/main" val="1653371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61CBB-5A8C-C141-8EA4-1C1E2CF1BB72}"/>
              </a:ext>
            </a:extLst>
          </p:cNvPr>
          <p:cNvSpPr txBox="1"/>
          <p:nvPr/>
        </p:nvSpPr>
        <p:spPr>
          <a:xfrm>
            <a:off x="1773044" y="947854"/>
            <a:ext cx="10103005" cy="1292662"/>
          </a:xfrm>
          <a:prstGeom prst="rect">
            <a:avLst/>
          </a:prstGeom>
          <a:noFill/>
        </p:spPr>
        <p:txBody>
          <a:bodyPr wrap="square" rtlCol="0">
            <a:spAutoFit/>
          </a:bodyPr>
          <a:lstStyle/>
          <a:p>
            <a:r>
              <a:rPr lang="en-US" sz="2400" dirty="0" smtClean="0"/>
              <a:t>Triggers</a:t>
            </a:r>
            <a:endParaRPr lang="en-US" sz="2400" dirty="0" smtClean="0"/>
          </a:p>
          <a:p>
            <a:r>
              <a:rPr lang="en-US" dirty="0"/>
              <a:t>	</a:t>
            </a:r>
            <a:r>
              <a:rPr lang="en-US" dirty="0" smtClean="0"/>
              <a:t>These </a:t>
            </a:r>
            <a:r>
              <a:rPr lang="en-US" dirty="0"/>
              <a:t>triggers </a:t>
            </a:r>
            <a:r>
              <a:rPr lang="en-US" dirty="0" smtClean="0"/>
              <a:t>update the </a:t>
            </a:r>
            <a:r>
              <a:rPr lang="en-US" dirty="0"/>
              <a:t>total number of courses that a student has taken, and his GPA during his entire program </a:t>
            </a:r>
            <a:r>
              <a:rPr lang="en-US" dirty="0" smtClean="0"/>
              <a:t>when new grade records are inputted into this database. </a:t>
            </a:r>
            <a:endParaRPr lang="en-US" dirty="0"/>
          </a:p>
          <a:p>
            <a:r>
              <a:rPr 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624" y="2240515"/>
            <a:ext cx="5160593" cy="308822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0478" y="2235680"/>
            <a:ext cx="3797425" cy="3093064"/>
          </a:xfrm>
          <a:prstGeom prst="rect">
            <a:avLst/>
          </a:prstGeom>
        </p:spPr>
      </p:pic>
    </p:spTree>
    <p:extLst>
      <p:ext uri="{BB962C8B-B14F-4D97-AF65-F5344CB8AC3E}">
        <p14:creationId xmlns:p14="http://schemas.microsoft.com/office/powerpoint/2010/main" val="271266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61CBB-5A8C-C141-8EA4-1C1E2CF1BB72}"/>
              </a:ext>
            </a:extLst>
          </p:cNvPr>
          <p:cNvSpPr txBox="1"/>
          <p:nvPr/>
        </p:nvSpPr>
        <p:spPr>
          <a:xfrm>
            <a:off x="1773044" y="947854"/>
            <a:ext cx="3187839" cy="461665"/>
          </a:xfrm>
          <a:prstGeom prst="rect">
            <a:avLst/>
          </a:prstGeom>
          <a:noFill/>
        </p:spPr>
        <p:txBody>
          <a:bodyPr wrap="square" rtlCol="0">
            <a:spAutoFit/>
          </a:bodyPr>
          <a:lstStyle/>
          <a:p>
            <a:r>
              <a:rPr lang="en-US" sz="2400" dirty="0" smtClean="0"/>
              <a:t>Before the insertion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439" y="1686518"/>
            <a:ext cx="6106377" cy="1114581"/>
          </a:xfrm>
          <a:prstGeom prst="rect">
            <a:avLst/>
          </a:prstGeom>
        </p:spPr>
      </p:pic>
      <p:sp>
        <p:nvSpPr>
          <p:cNvPr id="6" name="TextBox 5">
            <a:extLst>
              <a:ext uri="{FF2B5EF4-FFF2-40B4-BE49-F238E27FC236}">
                <a16:creationId xmlns:a16="http://schemas.microsoft.com/office/drawing/2014/main" id="{EB361CBB-5A8C-C141-8EA4-1C1E2CF1BB72}"/>
              </a:ext>
            </a:extLst>
          </p:cNvPr>
          <p:cNvSpPr txBox="1"/>
          <p:nvPr/>
        </p:nvSpPr>
        <p:spPr>
          <a:xfrm>
            <a:off x="1773044" y="2847265"/>
            <a:ext cx="3187839" cy="461665"/>
          </a:xfrm>
          <a:prstGeom prst="rect">
            <a:avLst/>
          </a:prstGeom>
          <a:noFill/>
        </p:spPr>
        <p:txBody>
          <a:bodyPr wrap="square" rtlCol="0">
            <a:spAutoFit/>
          </a:bodyPr>
          <a:lstStyle/>
          <a:p>
            <a:r>
              <a:rPr lang="en-US" sz="2400" dirty="0" smtClean="0"/>
              <a:t>After the insertion</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307" y="3633923"/>
            <a:ext cx="6020640" cy="1209844"/>
          </a:xfrm>
          <a:prstGeom prst="rect">
            <a:avLst/>
          </a:prstGeom>
        </p:spPr>
      </p:pic>
    </p:spTree>
    <p:extLst>
      <p:ext uri="{BB962C8B-B14F-4D97-AF65-F5344CB8AC3E}">
        <p14:creationId xmlns:p14="http://schemas.microsoft.com/office/powerpoint/2010/main" val="35611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9D5AAC-541D-E74A-80FE-127762FD3F59}"/>
              </a:ext>
            </a:extLst>
          </p:cNvPr>
          <p:cNvSpPr txBox="1"/>
          <p:nvPr/>
        </p:nvSpPr>
        <p:spPr>
          <a:xfrm>
            <a:off x="1773044" y="947854"/>
            <a:ext cx="2665141" cy="1015663"/>
          </a:xfrm>
          <a:prstGeom prst="rect">
            <a:avLst/>
          </a:prstGeom>
          <a:noFill/>
        </p:spPr>
        <p:txBody>
          <a:bodyPr wrap="square" rtlCol="0">
            <a:spAutoFit/>
          </a:bodyPr>
          <a:lstStyle/>
          <a:p>
            <a:r>
              <a:rPr lang="en-US" sz="2400" dirty="0"/>
              <a:t>The goals:</a:t>
            </a:r>
          </a:p>
          <a:p>
            <a:pPr marL="285750" indent="-285750">
              <a:buFont typeface="Arial" panose="020B0604020202020204" pitchFamily="34" charset="0"/>
              <a:buChar char="•"/>
            </a:pPr>
            <a:r>
              <a:rPr lang="en-US" dirty="0"/>
              <a:t>What data to collect</a:t>
            </a:r>
          </a:p>
          <a:p>
            <a:r>
              <a:rPr lang="en-US" dirty="0"/>
              <a:t>	</a:t>
            </a:r>
          </a:p>
        </p:txBody>
      </p:sp>
      <p:grpSp>
        <p:nvGrpSpPr>
          <p:cNvPr id="9" name="Group 8">
            <a:extLst>
              <a:ext uri="{FF2B5EF4-FFF2-40B4-BE49-F238E27FC236}">
                <a16:creationId xmlns:a16="http://schemas.microsoft.com/office/drawing/2014/main" id="{0D1155F5-F94E-1249-BFFA-87B160362AFF}"/>
              </a:ext>
            </a:extLst>
          </p:cNvPr>
          <p:cNvGrpSpPr/>
          <p:nvPr/>
        </p:nvGrpSpPr>
        <p:grpSpPr>
          <a:xfrm>
            <a:off x="1583472" y="1979342"/>
            <a:ext cx="3044283" cy="1678260"/>
            <a:chOff x="1806497" y="1979341"/>
            <a:chExt cx="3044283" cy="2849137"/>
          </a:xfrm>
        </p:grpSpPr>
        <p:sp>
          <p:nvSpPr>
            <p:cNvPr id="5" name="Rounded Rectangle 4">
              <a:extLst>
                <a:ext uri="{FF2B5EF4-FFF2-40B4-BE49-F238E27FC236}">
                  <a16:creationId xmlns:a16="http://schemas.microsoft.com/office/drawing/2014/main" id="{8B922FDC-3FE2-754E-966E-51FB7A2EB142}"/>
                </a:ext>
              </a:extLst>
            </p:cNvPr>
            <p:cNvSpPr/>
            <p:nvPr/>
          </p:nvSpPr>
          <p:spPr>
            <a:xfrm>
              <a:off x="1806497" y="1979341"/>
              <a:ext cx="3044283" cy="284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98F642-02CC-8246-8F04-EAA06B26827B}"/>
                </a:ext>
              </a:extLst>
            </p:cNvPr>
            <p:cNvSpPr txBox="1"/>
            <p:nvPr/>
          </p:nvSpPr>
          <p:spPr>
            <a:xfrm>
              <a:off x="1906858" y="2129883"/>
              <a:ext cx="2832410" cy="1477328"/>
            </a:xfrm>
            <a:prstGeom prst="rect">
              <a:avLst/>
            </a:prstGeom>
            <a:noFill/>
          </p:spPr>
          <p:txBody>
            <a:bodyPr wrap="square" rtlCol="0">
              <a:spAutoFit/>
            </a:bodyPr>
            <a:lstStyle/>
            <a:p>
              <a:pPr algn="ctr"/>
              <a:r>
                <a:rPr lang="en-US" dirty="0"/>
                <a:t>Student</a:t>
              </a:r>
            </a:p>
            <a:p>
              <a:pPr marL="285750" indent="-285750">
                <a:buFont typeface="Arial" panose="020B0604020202020204" pitchFamily="34" charset="0"/>
                <a:buChar char="•"/>
              </a:pPr>
              <a:r>
                <a:rPr lang="en-US" dirty="0"/>
                <a:t>SUID</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Year of attendance</a:t>
              </a:r>
            </a:p>
            <a:p>
              <a:pPr marL="285750" indent="-285750">
                <a:buFont typeface="Arial" panose="020B0604020202020204" pitchFamily="34" charset="0"/>
                <a:buChar char="•"/>
              </a:pPr>
              <a:r>
                <a:rPr lang="en-US" dirty="0"/>
                <a:t>Semester of attendance</a:t>
              </a:r>
            </a:p>
          </p:txBody>
        </p:sp>
      </p:grpSp>
      <p:grpSp>
        <p:nvGrpSpPr>
          <p:cNvPr id="10" name="Group 9">
            <a:extLst>
              <a:ext uri="{FF2B5EF4-FFF2-40B4-BE49-F238E27FC236}">
                <a16:creationId xmlns:a16="http://schemas.microsoft.com/office/drawing/2014/main" id="{8FF77A6C-149A-0B42-A1A1-9CCF0E6CE548}"/>
              </a:ext>
            </a:extLst>
          </p:cNvPr>
          <p:cNvGrpSpPr/>
          <p:nvPr/>
        </p:nvGrpSpPr>
        <p:grpSpPr>
          <a:xfrm>
            <a:off x="5391614" y="1990937"/>
            <a:ext cx="3044283" cy="1678260"/>
            <a:chOff x="1806497" y="1979341"/>
            <a:chExt cx="3044283" cy="2849137"/>
          </a:xfrm>
        </p:grpSpPr>
        <p:sp>
          <p:nvSpPr>
            <p:cNvPr id="11" name="Rounded Rectangle 10">
              <a:extLst>
                <a:ext uri="{FF2B5EF4-FFF2-40B4-BE49-F238E27FC236}">
                  <a16:creationId xmlns:a16="http://schemas.microsoft.com/office/drawing/2014/main" id="{F2CCCEEA-88D3-4449-8F3B-812F0BC0068B}"/>
                </a:ext>
              </a:extLst>
            </p:cNvPr>
            <p:cNvSpPr/>
            <p:nvPr/>
          </p:nvSpPr>
          <p:spPr>
            <a:xfrm>
              <a:off x="1806497" y="1979341"/>
              <a:ext cx="3044283" cy="284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ECAEDD3-DF99-794D-8681-C0DA81CFDEA5}"/>
                </a:ext>
              </a:extLst>
            </p:cNvPr>
            <p:cNvSpPr txBox="1"/>
            <p:nvPr/>
          </p:nvSpPr>
          <p:spPr>
            <a:xfrm>
              <a:off x="1906858" y="2129882"/>
              <a:ext cx="2832410" cy="2508020"/>
            </a:xfrm>
            <a:prstGeom prst="rect">
              <a:avLst/>
            </a:prstGeom>
            <a:noFill/>
          </p:spPr>
          <p:txBody>
            <a:bodyPr wrap="square" rtlCol="0">
              <a:spAutoFit/>
            </a:bodyPr>
            <a:lstStyle/>
            <a:p>
              <a:pPr algn="ctr"/>
              <a:r>
                <a:rPr lang="en-US" dirty="0"/>
                <a:t>Professor</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Tittle</a:t>
              </a:r>
            </a:p>
            <a:p>
              <a:pPr marL="285750" indent="-285750">
                <a:buFont typeface="Arial" panose="020B0604020202020204" pitchFamily="34" charset="0"/>
                <a:buChar char="•"/>
              </a:pPr>
              <a:r>
                <a:rPr lang="en-US" dirty="0"/>
                <a:t>Department</a:t>
              </a:r>
            </a:p>
            <a:p>
              <a:pPr marL="285750" indent="-285750">
                <a:buFont typeface="Arial" panose="020B0604020202020204" pitchFamily="34" charset="0"/>
                <a:buChar char="•"/>
              </a:pPr>
              <a:r>
                <a:rPr lang="en-US" dirty="0"/>
                <a:t>Email address</a:t>
              </a:r>
            </a:p>
          </p:txBody>
        </p:sp>
      </p:grpSp>
      <p:grpSp>
        <p:nvGrpSpPr>
          <p:cNvPr id="13" name="Group 12">
            <a:extLst>
              <a:ext uri="{FF2B5EF4-FFF2-40B4-BE49-F238E27FC236}">
                <a16:creationId xmlns:a16="http://schemas.microsoft.com/office/drawing/2014/main" id="{7332AD3D-3084-9740-9FD5-8D423451923F}"/>
              </a:ext>
            </a:extLst>
          </p:cNvPr>
          <p:cNvGrpSpPr/>
          <p:nvPr/>
        </p:nvGrpSpPr>
        <p:grpSpPr>
          <a:xfrm>
            <a:off x="8986025" y="1979341"/>
            <a:ext cx="3144643" cy="2950997"/>
            <a:chOff x="1806497" y="1979341"/>
            <a:chExt cx="3144643" cy="5009829"/>
          </a:xfrm>
        </p:grpSpPr>
        <p:sp>
          <p:nvSpPr>
            <p:cNvPr id="14" name="Rounded Rectangle 13">
              <a:extLst>
                <a:ext uri="{FF2B5EF4-FFF2-40B4-BE49-F238E27FC236}">
                  <a16:creationId xmlns:a16="http://schemas.microsoft.com/office/drawing/2014/main" id="{E36A0F2A-39E6-BA4F-8E84-2927A0C1E753}"/>
                </a:ext>
              </a:extLst>
            </p:cNvPr>
            <p:cNvSpPr/>
            <p:nvPr/>
          </p:nvSpPr>
          <p:spPr>
            <a:xfrm>
              <a:off x="1806497" y="1979341"/>
              <a:ext cx="3044283" cy="453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191E82A-02CB-3E4A-8BB5-35D315946D29}"/>
                </a:ext>
              </a:extLst>
            </p:cNvPr>
            <p:cNvSpPr txBox="1"/>
            <p:nvPr/>
          </p:nvSpPr>
          <p:spPr>
            <a:xfrm>
              <a:off x="1906857" y="2129882"/>
              <a:ext cx="3044283" cy="4859288"/>
            </a:xfrm>
            <a:prstGeom prst="rect">
              <a:avLst/>
            </a:prstGeom>
            <a:noFill/>
          </p:spPr>
          <p:txBody>
            <a:bodyPr wrap="square" rtlCol="0">
              <a:spAutoFit/>
            </a:bodyPr>
            <a:lstStyle/>
            <a:p>
              <a:pPr algn="ctr"/>
              <a:r>
                <a:rPr lang="en-US" dirty="0"/>
                <a:t>Course</a:t>
              </a:r>
            </a:p>
            <a:p>
              <a:pPr marL="285750" indent="-285750">
                <a:buFont typeface="Arial" panose="020B0604020202020204" pitchFamily="34" charset="0"/>
                <a:buChar char="•"/>
              </a:pPr>
              <a:r>
                <a:rPr lang="en-US" dirty="0"/>
                <a:t>Basic information:</a:t>
              </a:r>
            </a:p>
            <a:p>
              <a:r>
                <a:rPr lang="en-US" dirty="0"/>
                <a:t>	course number</a:t>
              </a:r>
            </a:p>
            <a:p>
              <a:r>
                <a:rPr lang="en-US" dirty="0"/>
                <a:t>	section number</a:t>
              </a:r>
            </a:p>
            <a:p>
              <a:r>
                <a:rPr lang="en-US" dirty="0"/>
                <a:t>	academic year, semester</a:t>
              </a:r>
            </a:p>
            <a:p>
              <a:r>
                <a:rPr lang="en-US" dirty="0"/>
                <a:t>	location</a:t>
              </a:r>
            </a:p>
            <a:p>
              <a:pPr marL="285750" indent="-285750">
                <a:buFont typeface="Arial" panose="020B0604020202020204" pitchFamily="34" charset="0"/>
                <a:buChar char="•"/>
              </a:pPr>
              <a:r>
                <a:rPr lang="en-US" dirty="0"/>
                <a:t>Enrollment information</a:t>
              </a:r>
            </a:p>
            <a:p>
              <a:pPr marL="285750" indent="-285750">
                <a:buFont typeface="Arial" panose="020B0604020202020204" pitchFamily="34" charset="0"/>
                <a:buChar char="•"/>
              </a:pPr>
              <a:r>
                <a:rPr lang="en-US" dirty="0"/>
                <a:t>Teaching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spTree>
    <p:extLst>
      <p:ext uri="{BB962C8B-B14F-4D97-AF65-F5344CB8AC3E}">
        <p14:creationId xmlns:p14="http://schemas.microsoft.com/office/powerpoint/2010/main" val="8300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FD40B-564F-5D4D-BB47-13C175677DFA}"/>
              </a:ext>
            </a:extLst>
          </p:cNvPr>
          <p:cNvSpPr txBox="1"/>
          <p:nvPr/>
        </p:nvSpPr>
        <p:spPr>
          <a:xfrm>
            <a:off x="1773044" y="947854"/>
            <a:ext cx="3356517" cy="2954655"/>
          </a:xfrm>
          <a:prstGeom prst="rect">
            <a:avLst/>
          </a:prstGeom>
          <a:noFill/>
        </p:spPr>
        <p:txBody>
          <a:bodyPr wrap="square" rtlCol="0">
            <a:spAutoFit/>
          </a:bodyPr>
          <a:lstStyle/>
          <a:p>
            <a:r>
              <a:rPr lang="en-US" sz="2400" dirty="0"/>
              <a:t>The goals:</a:t>
            </a:r>
          </a:p>
          <a:p>
            <a:pPr marL="285750" indent="-285750">
              <a:buFont typeface="Arial" panose="020B0604020202020204" pitchFamily="34" charset="0"/>
              <a:buChar char="•"/>
            </a:pPr>
            <a:r>
              <a:rPr lang="en-US" dirty="0"/>
              <a:t>Who can input the data</a:t>
            </a:r>
          </a:p>
          <a:p>
            <a:pPr marL="285750" indent="-285750">
              <a:buFont typeface="Wingdings" pitchFamily="2" charset="2"/>
              <a:buChar char="Ø"/>
            </a:pPr>
            <a:r>
              <a:rPr lang="en-US" dirty="0"/>
              <a:t>Student</a:t>
            </a:r>
          </a:p>
          <a:p>
            <a:pPr marL="285750" indent="-285750">
              <a:buFont typeface="Wingdings" pitchFamily="2" charset="2"/>
              <a:buChar char="Ø"/>
            </a:pPr>
            <a:r>
              <a:rPr lang="en-US" dirty="0"/>
              <a:t>Professor</a:t>
            </a:r>
          </a:p>
          <a:p>
            <a:pPr marL="285750" indent="-285750">
              <a:buFont typeface="Wingdings" pitchFamily="2" charset="2"/>
              <a:buChar char="Ø"/>
            </a:pPr>
            <a:r>
              <a:rPr lang="en-US" dirty="0"/>
              <a:t>Administrator</a:t>
            </a:r>
          </a:p>
          <a:p>
            <a:pPr marL="285750" indent="-285750">
              <a:buFont typeface="Wingdings" pitchFamily="2" charset="2"/>
              <a:buChar char="Ø"/>
            </a:pPr>
            <a:endParaRPr lang="en-US" dirty="0"/>
          </a:p>
          <a:p>
            <a:pPr marL="285750" indent="-285750">
              <a:buFont typeface="Arial" panose="020B0604020202020204" pitchFamily="34" charset="0"/>
              <a:buChar char="•"/>
            </a:pPr>
            <a:r>
              <a:rPr lang="en-US" dirty="0"/>
              <a:t>Who can query the data</a:t>
            </a:r>
          </a:p>
          <a:p>
            <a:pPr marL="285750" indent="-285750">
              <a:buFont typeface="Wingdings" pitchFamily="2" charset="2"/>
              <a:buChar char="Ø"/>
            </a:pPr>
            <a:r>
              <a:rPr lang="en-US" dirty="0"/>
              <a:t>Student</a:t>
            </a:r>
          </a:p>
          <a:p>
            <a:pPr marL="285750" indent="-285750">
              <a:buFont typeface="Wingdings" pitchFamily="2" charset="2"/>
              <a:buChar char="Ø"/>
            </a:pPr>
            <a:r>
              <a:rPr lang="en-US" dirty="0"/>
              <a:t>Professor</a:t>
            </a:r>
          </a:p>
          <a:p>
            <a:r>
              <a:rPr lang="en-US" dirty="0"/>
              <a:t>	</a:t>
            </a:r>
          </a:p>
        </p:txBody>
      </p:sp>
    </p:spTree>
    <p:extLst>
      <p:ext uri="{BB962C8B-B14F-4D97-AF65-F5344CB8AC3E}">
        <p14:creationId xmlns:p14="http://schemas.microsoft.com/office/powerpoint/2010/main" val="374390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61CBB-5A8C-C141-8EA4-1C1E2CF1BB72}"/>
              </a:ext>
            </a:extLst>
          </p:cNvPr>
          <p:cNvSpPr txBox="1"/>
          <p:nvPr/>
        </p:nvSpPr>
        <p:spPr>
          <a:xfrm>
            <a:off x="1773044" y="947854"/>
            <a:ext cx="10103005" cy="5078313"/>
          </a:xfrm>
          <a:prstGeom prst="rect">
            <a:avLst/>
          </a:prstGeom>
          <a:noFill/>
        </p:spPr>
        <p:txBody>
          <a:bodyPr wrap="square" rtlCol="0">
            <a:spAutoFit/>
          </a:bodyPr>
          <a:lstStyle/>
          <a:p>
            <a:r>
              <a:rPr lang="en-US" dirty="0"/>
              <a:t>The goals:</a:t>
            </a:r>
          </a:p>
          <a:p>
            <a:pPr marL="285750" indent="-285750">
              <a:buFont typeface="Arial" panose="020B0604020202020204" pitchFamily="34" charset="0"/>
              <a:buChar char="•"/>
            </a:pPr>
            <a:r>
              <a:rPr lang="en-US" dirty="0"/>
              <a:t>Major questions</a:t>
            </a:r>
            <a:r>
              <a:rPr lang="en-US" dirty="0" smtClean="0"/>
              <a:t>:</a:t>
            </a:r>
          </a:p>
          <a:p>
            <a:pPr marL="285750" indent="-285750">
              <a:buFont typeface="Arial" panose="020B0604020202020204" pitchFamily="34" charset="0"/>
              <a:buChar char="•"/>
            </a:pPr>
            <a:r>
              <a:rPr lang="en-US" dirty="0" smtClean="0"/>
              <a:t>For student usage</a:t>
            </a:r>
            <a:endParaRPr lang="en-US" dirty="0"/>
          </a:p>
          <a:p>
            <a:pPr marL="285750" indent="-285750">
              <a:buFont typeface="Wingdings" pitchFamily="2" charset="2"/>
              <a:buChar char="Ø"/>
            </a:pPr>
            <a:r>
              <a:rPr lang="en-US" dirty="0"/>
              <a:t>What specific courses are selected by students from a particular program in their particular academic year (the first year or the second year of the program) and particular semester (the first or the second semester of this academic year)? What are the most popular courses</a:t>
            </a:r>
            <a:r>
              <a:rPr lang="en-US" dirty="0" smtClean="0"/>
              <a:t>?</a:t>
            </a:r>
          </a:p>
          <a:p>
            <a:pPr marL="285750" indent="-285750">
              <a:buFont typeface="Wingdings" pitchFamily="2" charset="2"/>
              <a:buChar char="Ø"/>
            </a:pPr>
            <a:r>
              <a:rPr lang="en-US" dirty="0"/>
              <a:t>Given a particular course taught by a specific professor, what’s the average final grade of the students who have taken this specific course before? And what’s the average course evaluation score of this course? </a:t>
            </a:r>
            <a:endParaRPr lang="en-US" dirty="0" smtClean="0"/>
          </a:p>
          <a:p>
            <a:pPr marL="285750" indent="-285750">
              <a:buFont typeface="Wingdings" pitchFamily="2" charset="2"/>
              <a:buChar char="Ø"/>
            </a:pPr>
            <a:endParaRPr lang="en-US" dirty="0"/>
          </a:p>
          <a:p>
            <a:pPr marL="285750" indent="-285750">
              <a:buFont typeface="Arial" panose="020B0604020202020204" pitchFamily="34" charset="0"/>
              <a:buChar char="•"/>
            </a:pPr>
            <a:r>
              <a:rPr lang="en-US" dirty="0" smtClean="0"/>
              <a:t>For professor usage</a:t>
            </a:r>
          </a:p>
          <a:p>
            <a:pPr marL="285750" indent="-285750">
              <a:buFont typeface="Wingdings" panose="05000000000000000000" pitchFamily="2" charset="2"/>
              <a:buChar char="Ø"/>
            </a:pPr>
            <a:r>
              <a:rPr lang="en-US" dirty="0" smtClean="0"/>
              <a:t>How many courses does a professor teach in a given academic year and semester?</a:t>
            </a:r>
          </a:p>
          <a:p>
            <a:pPr marL="285750" indent="-285750">
              <a:buFont typeface="Wingdings" panose="05000000000000000000" pitchFamily="2" charset="2"/>
              <a:buChar char="Ø"/>
            </a:pPr>
            <a:r>
              <a:rPr lang="en-US" dirty="0"/>
              <a:t>For a professor, who are the students that have taken his class? Which program are they from and what’s the distribution of programs? </a:t>
            </a:r>
            <a:endParaRPr lang="en-US" dirty="0" smtClean="0"/>
          </a:p>
          <a:p>
            <a:pPr marL="285750" indent="-285750">
              <a:buFont typeface="Wingdings" panose="05000000000000000000" pitchFamily="2" charset="2"/>
              <a:buChar char="Ø"/>
            </a:pPr>
            <a:r>
              <a:rPr lang="en-US" dirty="0"/>
              <a:t>How much the students like a professor’s class? Within the past few semesters, do student like more his class or less? </a:t>
            </a:r>
            <a:endParaRPr lang="en-US" dirty="0" smtClean="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25870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3F2DE-70CA-EF49-932B-88D7793364F7}"/>
              </a:ext>
            </a:extLst>
          </p:cNvPr>
          <p:cNvSpPr txBox="1"/>
          <p:nvPr/>
        </p:nvSpPr>
        <p:spPr>
          <a:xfrm>
            <a:off x="1773044" y="947854"/>
            <a:ext cx="2665141" cy="738664"/>
          </a:xfrm>
          <a:prstGeom prst="rect">
            <a:avLst/>
          </a:prstGeom>
          <a:noFill/>
        </p:spPr>
        <p:txBody>
          <a:bodyPr wrap="square" rtlCol="0">
            <a:spAutoFit/>
          </a:bodyPr>
          <a:lstStyle/>
          <a:p>
            <a:r>
              <a:rPr lang="en-US" sz="2400" dirty="0"/>
              <a:t>ER Diagram - Visio</a:t>
            </a:r>
          </a:p>
          <a:p>
            <a:r>
              <a:rPr lang="en-US" dirty="0"/>
              <a:t>	</a:t>
            </a:r>
          </a:p>
        </p:txBody>
      </p:sp>
      <p:pic>
        <p:nvPicPr>
          <p:cNvPr id="6" name="Picture 5" descr="A screenshot of a computer&#10;&#10;Description automatically generated">
            <a:extLst>
              <a:ext uri="{FF2B5EF4-FFF2-40B4-BE49-F238E27FC236}">
                <a16:creationId xmlns:a16="http://schemas.microsoft.com/office/drawing/2014/main" id="{5DD4FD83-6932-4343-8081-9739FFDA12E1}"/>
              </a:ext>
            </a:extLst>
          </p:cNvPr>
          <p:cNvPicPr>
            <a:picLocks noChangeAspect="1"/>
          </p:cNvPicPr>
          <p:nvPr/>
        </p:nvPicPr>
        <p:blipFill>
          <a:blip r:embed="rId2"/>
          <a:stretch>
            <a:fillRect/>
          </a:stretch>
        </p:blipFill>
        <p:spPr>
          <a:xfrm>
            <a:off x="1773044" y="1390985"/>
            <a:ext cx="9008461" cy="4867131"/>
          </a:xfrm>
          <a:prstGeom prst="rect">
            <a:avLst/>
          </a:prstGeom>
        </p:spPr>
      </p:pic>
    </p:spTree>
    <p:extLst>
      <p:ext uri="{BB962C8B-B14F-4D97-AF65-F5344CB8AC3E}">
        <p14:creationId xmlns:p14="http://schemas.microsoft.com/office/powerpoint/2010/main" val="329887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E1675-8A1B-CC45-A1AA-A6AF5284CB30}"/>
              </a:ext>
            </a:extLst>
          </p:cNvPr>
          <p:cNvSpPr txBox="1"/>
          <p:nvPr/>
        </p:nvSpPr>
        <p:spPr>
          <a:xfrm>
            <a:off x="1773044" y="947854"/>
            <a:ext cx="2665141" cy="738664"/>
          </a:xfrm>
          <a:prstGeom prst="rect">
            <a:avLst/>
          </a:prstGeom>
          <a:noFill/>
        </p:spPr>
        <p:txBody>
          <a:bodyPr wrap="square" rtlCol="0">
            <a:spAutoFit/>
          </a:bodyPr>
          <a:lstStyle/>
          <a:p>
            <a:r>
              <a:rPr lang="en-US" sz="2400" dirty="0"/>
              <a:t>ER Diagram - SQL</a:t>
            </a:r>
          </a:p>
          <a:p>
            <a:r>
              <a:rPr lang="en-US" dirty="0"/>
              <a:t>	</a:t>
            </a:r>
          </a:p>
        </p:txBody>
      </p:sp>
      <p:pic>
        <p:nvPicPr>
          <p:cNvPr id="6" name="Picture 5" descr="A screenshot of a cell phone&#10;&#10;Description automatically generated">
            <a:extLst>
              <a:ext uri="{FF2B5EF4-FFF2-40B4-BE49-F238E27FC236}">
                <a16:creationId xmlns:a16="http://schemas.microsoft.com/office/drawing/2014/main" id="{EEDEBA70-5171-6249-83A1-4DC42AEBC86C}"/>
              </a:ext>
            </a:extLst>
          </p:cNvPr>
          <p:cNvPicPr>
            <a:picLocks noChangeAspect="1"/>
          </p:cNvPicPr>
          <p:nvPr/>
        </p:nvPicPr>
        <p:blipFill>
          <a:blip r:embed="rId2"/>
          <a:stretch>
            <a:fillRect/>
          </a:stretch>
        </p:blipFill>
        <p:spPr>
          <a:xfrm>
            <a:off x="2641601" y="1340439"/>
            <a:ext cx="6349460" cy="5386931"/>
          </a:xfrm>
          <a:prstGeom prst="rect">
            <a:avLst/>
          </a:prstGeom>
        </p:spPr>
      </p:pic>
    </p:spTree>
    <p:extLst>
      <p:ext uri="{BB962C8B-B14F-4D97-AF65-F5344CB8AC3E}">
        <p14:creationId xmlns:p14="http://schemas.microsoft.com/office/powerpoint/2010/main" val="112371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E1675-8A1B-CC45-A1AA-A6AF5284CB30}"/>
              </a:ext>
            </a:extLst>
          </p:cNvPr>
          <p:cNvSpPr txBox="1"/>
          <p:nvPr/>
        </p:nvSpPr>
        <p:spPr>
          <a:xfrm>
            <a:off x="1773044" y="947854"/>
            <a:ext cx="3566399" cy="738664"/>
          </a:xfrm>
          <a:prstGeom prst="rect">
            <a:avLst/>
          </a:prstGeom>
          <a:noFill/>
        </p:spPr>
        <p:txBody>
          <a:bodyPr wrap="square" rtlCol="0">
            <a:spAutoFit/>
          </a:bodyPr>
          <a:lstStyle/>
          <a:p>
            <a:r>
              <a:rPr lang="en-US" sz="2400" dirty="0"/>
              <a:t>ER Diagram - </a:t>
            </a:r>
            <a:r>
              <a:rPr lang="en-US" sz="2400" dirty="0" smtClean="0"/>
              <a:t>Access</a:t>
            </a:r>
            <a:endParaRPr lang="en-US" sz="2400" dirty="0"/>
          </a:p>
          <a:p>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44" y="1423644"/>
            <a:ext cx="8945223" cy="4925112"/>
          </a:xfrm>
          <a:prstGeom prst="rect">
            <a:avLst/>
          </a:prstGeom>
        </p:spPr>
      </p:pic>
    </p:spTree>
    <p:extLst>
      <p:ext uri="{BB962C8B-B14F-4D97-AF65-F5344CB8AC3E}">
        <p14:creationId xmlns:p14="http://schemas.microsoft.com/office/powerpoint/2010/main" val="62786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8E1675-8A1B-CC45-A1AA-A6AF5284CB30}"/>
              </a:ext>
            </a:extLst>
          </p:cNvPr>
          <p:cNvSpPr txBox="1"/>
          <p:nvPr/>
        </p:nvSpPr>
        <p:spPr>
          <a:xfrm>
            <a:off x="1773044" y="947854"/>
            <a:ext cx="9840887" cy="5724644"/>
          </a:xfrm>
          <a:prstGeom prst="rect">
            <a:avLst/>
          </a:prstGeom>
          <a:noFill/>
        </p:spPr>
        <p:txBody>
          <a:bodyPr wrap="square" rtlCol="0">
            <a:spAutoFit/>
          </a:bodyPr>
          <a:lstStyle/>
          <a:p>
            <a:r>
              <a:rPr lang="en-US" sz="2400" dirty="0" smtClean="0"/>
              <a:t>Forms</a:t>
            </a:r>
          </a:p>
          <a:p>
            <a:pPr marL="285750" indent="-285750">
              <a:buFont typeface="Arial" panose="020B0604020202020204" pitchFamily="34" charset="0"/>
              <a:buChar char="•"/>
            </a:pPr>
            <a:r>
              <a:rPr lang="en-US" b="1" dirty="0" smtClean="0"/>
              <a:t>Total number of tables: 8</a:t>
            </a:r>
          </a:p>
          <a:p>
            <a:pPr marL="285750" indent="-285750">
              <a:buFont typeface="Arial" panose="020B0604020202020204" pitchFamily="34" charset="0"/>
              <a:buChar char="•"/>
            </a:pPr>
            <a:r>
              <a:rPr lang="en-US" b="1" dirty="0" smtClean="0"/>
              <a:t>Total number of forms: </a:t>
            </a:r>
            <a:r>
              <a:rPr lang="en-US" b="1" dirty="0" smtClean="0"/>
              <a:t>10</a:t>
            </a:r>
            <a:endParaRPr lang="en-US" b="1" dirty="0" smtClean="0"/>
          </a:p>
          <a:p>
            <a:pPr marL="285750" indent="-285750">
              <a:buFont typeface="Arial" panose="020B0604020202020204" pitchFamily="34" charset="0"/>
              <a:buChar char="•"/>
            </a:pPr>
            <a:r>
              <a:rPr lang="en-US" b="1" dirty="0" smtClean="0"/>
              <a:t>Number of forms that created so far: </a:t>
            </a:r>
            <a:r>
              <a:rPr lang="en-US" b="1" dirty="0" smtClean="0"/>
              <a:t>9</a:t>
            </a:r>
            <a:endParaRPr lang="en-US" b="1" dirty="0" smtClean="0"/>
          </a:p>
          <a:p>
            <a:pPr marL="285750" indent="-285750">
              <a:buFont typeface="Arial" panose="020B0604020202020204" pitchFamily="34" charset="0"/>
              <a:buChar char="•"/>
            </a:pPr>
            <a:r>
              <a:rPr lang="en-US" b="1" dirty="0" smtClean="0"/>
              <a:t>User login form (N)</a:t>
            </a:r>
            <a:r>
              <a:rPr lang="en-US" dirty="0" smtClean="0"/>
              <a:t> (</a:t>
            </a:r>
            <a:r>
              <a:rPr lang="en-US" dirty="0"/>
              <a:t>u</a:t>
            </a:r>
            <a:r>
              <a:rPr lang="en-US" dirty="0" smtClean="0"/>
              <a:t>ser logs in to the system)</a:t>
            </a:r>
            <a:endParaRPr lang="en-US" b="1" dirty="0" smtClean="0"/>
          </a:p>
          <a:p>
            <a:pPr marL="285750" indent="-285750">
              <a:buFont typeface="Arial" panose="020B0604020202020204" pitchFamily="34" charset="0"/>
              <a:buChar char="•"/>
            </a:pPr>
            <a:r>
              <a:rPr lang="en-US" b="1" dirty="0" err="1" smtClean="0"/>
              <a:t>Student_form</a:t>
            </a:r>
            <a:r>
              <a:rPr lang="en-US" b="1" dirty="0" smtClean="0"/>
              <a:t> (Y)</a:t>
            </a:r>
            <a:r>
              <a:rPr lang="en-US" dirty="0" smtClean="0"/>
              <a:t> (allows you to add and view student records)</a:t>
            </a:r>
          </a:p>
          <a:p>
            <a:pPr marL="285750" indent="-285750">
              <a:buFont typeface="Arial" panose="020B0604020202020204" pitchFamily="34" charset="0"/>
              <a:buChar char="•"/>
            </a:pPr>
            <a:r>
              <a:rPr lang="en-US" b="1" dirty="0" err="1" smtClean="0"/>
              <a:t>Professor_form</a:t>
            </a:r>
            <a:r>
              <a:rPr lang="en-US" b="1" dirty="0"/>
              <a:t> (Y</a:t>
            </a:r>
            <a:r>
              <a:rPr lang="en-US" b="1" dirty="0" smtClean="0"/>
              <a:t>) </a:t>
            </a:r>
            <a:r>
              <a:rPr lang="en-US" dirty="0"/>
              <a:t>(allows you to add </a:t>
            </a:r>
            <a:r>
              <a:rPr lang="en-US" dirty="0" smtClean="0"/>
              <a:t>and </a:t>
            </a:r>
            <a:r>
              <a:rPr lang="en-US" dirty="0"/>
              <a:t>view </a:t>
            </a:r>
            <a:r>
              <a:rPr lang="en-US" dirty="0" smtClean="0"/>
              <a:t>professor </a:t>
            </a:r>
            <a:r>
              <a:rPr lang="en-US" dirty="0"/>
              <a:t>records</a:t>
            </a:r>
            <a:r>
              <a:rPr lang="en-US" dirty="0" smtClean="0"/>
              <a:t>)</a:t>
            </a:r>
            <a:endParaRPr lang="en-US" b="1" dirty="0" smtClean="0"/>
          </a:p>
          <a:p>
            <a:pPr marL="285750" indent="-285750">
              <a:buFont typeface="Arial" panose="020B0604020202020204" pitchFamily="34" charset="0"/>
              <a:buChar char="•"/>
            </a:pPr>
            <a:r>
              <a:rPr lang="en-US" b="1" dirty="0" err="1" smtClean="0"/>
              <a:t>Unique_course_form</a:t>
            </a:r>
            <a:r>
              <a:rPr lang="en-US" b="1" dirty="0" smtClean="0"/>
              <a:t> </a:t>
            </a:r>
            <a:r>
              <a:rPr lang="en-US" b="1" dirty="0"/>
              <a:t>(Y</a:t>
            </a:r>
            <a:r>
              <a:rPr lang="en-US" b="1" dirty="0" smtClean="0"/>
              <a:t>) </a:t>
            </a:r>
            <a:r>
              <a:rPr lang="en-US" dirty="0"/>
              <a:t>(allows you to add </a:t>
            </a:r>
            <a:r>
              <a:rPr lang="en-US" dirty="0" smtClean="0"/>
              <a:t>and </a:t>
            </a:r>
            <a:r>
              <a:rPr lang="en-US" dirty="0"/>
              <a:t>view </a:t>
            </a:r>
            <a:r>
              <a:rPr lang="en-US" dirty="0" smtClean="0"/>
              <a:t>unique course </a:t>
            </a:r>
            <a:r>
              <a:rPr lang="en-US" dirty="0"/>
              <a:t>records)</a:t>
            </a:r>
            <a:endParaRPr lang="en-US" b="1" dirty="0" smtClean="0"/>
          </a:p>
          <a:p>
            <a:pPr marL="285750" indent="-285750">
              <a:buFont typeface="Arial" panose="020B0604020202020204" pitchFamily="34" charset="0"/>
              <a:buChar char="•"/>
            </a:pPr>
            <a:r>
              <a:rPr lang="en-US" b="1" dirty="0" err="1" smtClean="0"/>
              <a:t>Course_information_form</a:t>
            </a:r>
            <a:r>
              <a:rPr lang="en-US" b="1" dirty="0" smtClean="0"/>
              <a:t> </a:t>
            </a:r>
            <a:r>
              <a:rPr lang="en-US" b="1" dirty="0"/>
              <a:t>(Y</a:t>
            </a:r>
            <a:r>
              <a:rPr lang="en-US" b="1" dirty="0" smtClean="0"/>
              <a:t>)</a:t>
            </a:r>
            <a:r>
              <a:rPr lang="en-US" dirty="0"/>
              <a:t> (allows you to add </a:t>
            </a:r>
            <a:r>
              <a:rPr lang="en-US" dirty="0" smtClean="0"/>
              <a:t>and </a:t>
            </a:r>
            <a:r>
              <a:rPr lang="en-US" dirty="0"/>
              <a:t>view </a:t>
            </a:r>
            <a:r>
              <a:rPr lang="en-US" dirty="0" smtClean="0"/>
              <a:t>course information)</a:t>
            </a:r>
            <a:endParaRPr lang="en-US" b="1" dirty="0" smtClean="0"/>
          </a:p>
          <a:p>
            <a:pPr marL="285750" indent="-285750">
              <a:buFont typeface="Arial" panose="020B0604020202020204" pitchFamily="34" charset="0"/>
              <a:buChar char="•"/>
            </a:pPr>
            <a:r>
              <a:rPr lang="en-US" b="1" dirty="0" err="1" smtClean="0"/>
              <a:t>Course_enrollment_form</a:t>
            </a:r>
            <a:r>
              <a:rPr lang="en-US" b="1" dirty="0" smtClean="0"/>
              <a:t> </a:t>
            </a:r>
            <a:r>
              <a:rPr lang="en-US" b="1" dirty="0"/>
              <a:t>(Y</a:t>
            </a:r>
            <a:r>
              <a:rPr lang="en-US" b="1" dirty="0" smtClean="0"/>
              <a:t>) </a:t>
            </a:r>
            <a:r>
              <a:rPr lang="en-US" dirty="0"/>
              <a:t>(allows you to add </a:t>
            </a:r>
            <a:r>
              <a:rPr lang="en-US" dirty="0" smtClean="0"/>
              <a:t>and </a:t>
            </a:r>
            <a:r>
              <a:rPr lang="en-US" dirty="0"/>
              <a:t>view </a:t>
            </a:r>
            <a:r>
              <a:rPr lang="en-US" dirty="0" smtClean="0"/>
              <a:t>course enrollment records)</a:t>
            </a:r>
            <a:endParaRPr lang="en-US" b="1" dirty="0" smtClean="0"/>
          </a:p>
          <a:p>
            <a:pPr marL="285750" indent="-285750">
              <a:buFont typeface="Arial" panose="020B0604020202020204" pitchFamily="34" charset="0"/>
              <a:buChar char="•"/>
            </a:pPr>
            <a:r>
              <a:rPr lang="en-US" b="1" dirty="0" err="1" smtClean="0"/>
              <a:t>Course_teaching_form</a:t>
            </a:r>
            <a:r>
              <a:rPr lang="en-US" b="1" dirty="0" smtClean="0"/>
              <a:t> </a:t>
            </a:r>
            <a:r>
              <a:rPr lang="en-US" b="1" dirty="0"/>
              <a:t>(Y</a:t>
            </a:r>
            <a:r>
              <a:rPr lang="en-US" b="1" dirty="0" smtClean="0"/>
              <a:t>) </a:t>
            </a:r>
            <a:r>
              <a:rPr lang="en-US" dirty="0"/>
              <a:t>(allows you to add and view course </a:t>
            </a:r>
            <a:r>
              <a:rPr lang="en-US" dirty="0" smtClean="0"/>
              <a:t>teaching </a:t>
            </a:r>
            <a:r>
              <a:rPr lang="en-US" dirty="0"/>
              <a:t>records</a:t>
            </a:r>
            <a:r>
              <a:rPr lang="en-US" dirty="0" smtClean="0"/>
              <a:t>)</a:t>
            </a:r>
            <a:endParaRPr lang="en-US" b="1" dirty="0" smtClean="0"/>
          </a:p>
          <a:p>
            <a:pPr marL="285750" indent="-285750">
              <a:buFont typeface="Arial" panose="020B0604020202020204" pitchFamily="34" charset="0"/>
              <a:buChar char="•"/>
            </a:pPr>
            <a:r>
              <a:rPr lang="en-US" b="1" dirty="0" err="1" smtClean="0"/>
              <a:t>Course_grade_form</a:t>
            </a:r>
            <a:r>
              <a:rPr lang="en-US" b="1" dirty="0" smtClean="0"/>
              <a:t> </a:t>
            </a:r>
            <a:r>
              <a:rPr lang="en-US" b="1" dirty="0"/>
              <a:t>(Y</a:t>
            </a:r>
            <a:r>
              <a:rPr lang="en-US" b="1" dirty="0" smtClean="0"/>
              <a:t>) </a:t>
            </a:r>
            <a:r>
              <a:rPr lang="en-US" dirty="0"/>
              <a:t>(allows you to add and view course </a:t>
            </a:r>
            <a:r>
              <a:rPr lang="en-US" dirty="0" smtClean="0"/>
              <a:t>grade </a:t>
            </a:r>
            <a:r>
              <a:rPr lang="en-US" dirty="0"/>
              <a:t>records)</a:t>
            </a:r>
            <a:endParaRPr lang="en-US" b="1" dirty="0" smtClean="0"/>
          </a:p>
          <a:p>
            <a:pPr marL="285750" indent="-285750">
              <a:buFont typeface="Arial" panose="020B0604020202020204" pitchFamily="34" charset="0"/>
              <a:buChar char="•"/>
            </a:pPr>
            <a:r>
              <a:rPr lang="en-US" b="1" dirty="0" err="1" smtClean="0"/>
              <a:t>Course_evaluation_form</a:t>
            </a:r>
            <a:r>
              <a:rPr lang="en-US" b="1" dirty="0" smtClean="0"/>
              <a:t> </a:t>
            </a:r>
            <a:r>
              <a:rPr lang="en-US" b="1" dirty="0"/>
              <a:t>(Y</a:t>
            </a:r>
            <a:r>
              <a:rPr lang="en-US" b="1" dirty="0" smtClean="0"/>
              <a:t>) </a:t>
            </a:r>
            <a:r>
              <a:rPr lang="en-US" dirty="0"/>
              <a:t>(allows you to add and view course </a:t>
            </a:r>
            <a:r>
              <a:rPr lang="en-US" dirty="0" smtClean="0"/>
              <a:t>evaluation scores</a:t>
            </a:r>
            <a:r>
              <a:rPr lang="en-US" dirty="0" smtClean="0"/>
              <a:t>)</a:t>
            </a:r>
          </a:p>
          <a:p>
            <a:pPr marL="285750" indent="-285750">
              <a:buFont typeface="Arial" panose="020B0604020202020204" pitchFamily="34" charset="0"/>
              <a:buChar char="•"/>
            </a:pPr>
            <a:r>
              <a:rPr lang="en-US" b="1" dirty="0" err="1" smtClean="0"/>
              <a:t>Course_enrollment_check_form</a:t>
            </a:r>
            <a:r>
              <a:rPr lang="en-US" b="1" dirty="0" smtClean="0"/>
              <a:t>(Y) </a:t>
            </a:r>
            <a:r>
              <a:rPr lang="en-US" dirty="0"/>
              <a:t>(allows you to </a:t>
            </a:r>
            <a:r>
              <a:rPr lang="en-US" dirty="0" smtClean="0"/>
              <a:t>check the class enrollment information of different program)</a:t>
            </a:r>
            <a:endParaRPr lang="en-US" dirty="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r>
              <a:rPr lang="en-US" dirty="0"/>
              <a:t>	</a:t>
            </a:r>
          </a:p>
        </p:txBody>
      </p:sp>
    </p:spTree>
    <p:extLst>
      <p:ext uri="{BB962C8B-B14F-4D97-AF65-F5344CB8AC3E}">
        <p14:creationId xmlns:p14="http://schemas.microsoft.com/office/powerpoint/2010/main" val="116130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029" y="-1"/>
            <a:ext cx="5644130" cy="33948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417" y="3394840"/>
            <a:ext cx="6456583" cy="3463160"/>
          </a:xfrm>
          <a:prstGeom prst="rect">
            <a:avLst/>
          </a:prstGeom>
        </p:spPr>
      </p:pic>
    </p:spTree>
    <p:extLst>
      <p:ext uri="{BB962C8B-B14F-4D97-AF65-F5344CB8AC3E}">
        <p14:creationId xmlns:p14="http://schemas.microsoft.com/office/powerpoint/2010/main" val="65500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825</TotalTime>
  <Words>584</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Minyang Wang</dc:creator>
  <cp:lastModifiedBy>Minyang Wang</cp:lastModifiedBy>
  <cp:revision>32</cp:revision>
  <dcterms:created xsi:type="dcterms:W3CDTF">2018-11-26T11:46:03Z</dcterms:created>
  <dcterms:modified xsi:type="dcterms:W3CDTF">2018-12-03T21:08:27Z</dcterms:modified>
</cp:coreProperties>
</file>