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F5A4-DBA2-4F7A-A63F-94E1B9DBB53A}" type="datetimeFigureOut">
              <a:rPr lang="fr-FR" smtClean="0"/>
              <a:t>02/10/2024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0704-C763-493F-9FE2-7CD13457FF83}" type="slidenum">
              <a:rPr lang="fr-FR" smtClean="0"/>
              <a:t>‹N°›</a:t>
            </a:fld>
            <a:endParaRPr lang="fr-FR"/>
          </a:p>
        </p:txBody>
      </p:sp>
    </p:spTree>
    <p:extLst>
      <p:ext uri="{BB962C8B-B14F-4D97-AF65-F5344CB8AC3E}">
        <p14:creationId xmlns:p14="http://schemas.microsoft.com/office/powerpoint/2010/main" val="34099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37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6994E1F-6C3E-47E0-9F8F-C306565E3E01}" type="datetimeFigureOut">
              <a:rPr lang="fr-FR" smtClean="0"/>
              <a:t>02/10/2024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115437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33819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2969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85314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7845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717206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144334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275305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188992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6994E1F-6C3E-47E0-9F8F-C306565E3E01}" type="datetimeFigureOut">
              <a:rPr lang="fr-FR" smtClean="0"/>
              <a:t>02/10/2024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3871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6994E1F-6C3E-47E0-9F8F-C306565E3E01}" type="datetimeFigureOut">
              <a:rPr lang="fr-FR" smtClean="0"/>
              <a:t>02/10/2024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22555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6994E1F-6C3E-47E0-9F8F-C306565E3E01}" type="datetimeFigureOut">
              <a:rPr lang="fr-FR" smtClean="0"/>
              <a:t>02/10/2024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45672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6994E1F-6C3E-47E0-9F8F-C306565E3E01}" type="datetimeFigureOut">
              <a:rPr lang="fr-FR" smtClean="0"/>
              <a:t>02/10/2024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169641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94E1F-6C3E-47E0-9F8F-C306565E3E01}" type="datetimeFigureOut">
              <a:rPr lang="fr-FR" smtClean="0"/>
              <a:t>02/10/2024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6689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994E1F-6C3E-47E0-9F8F-C306565E3E01}" type="datetimeFigureOut">
              <a:rPr lang="fr-FR" smtClean="0"/>
              <a:t>02/10/2024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320798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994E1F-6C3E-47E0-9F8F-C306565E3E01}" type="datetimeFigureOut">
              <a:rPr lang="fr-FR" smtClean="0"/>
              <a:t>02/10/2024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DAD9C6-88B6-4DF3-9DFE-3061108EDE5A}" type="slidenum">
              <a:rPr lang="fr-FR" smtClean="0"/>
              <a:t>‹N°›</a:t>
            </a:fld>
            <a:endParaRPr lang="fr-FR"/>
          </a:p>
        </p:txBody>
      </p:sp>
    </p:spTree>
    <p:extLst>
      <p:ext uri="{BB962C8B-B14F-4D97-AF65-F5344CB8AC3E}">
        <p14:creationId xmlns:p14="http://schemas.microsoft.com/office/powerpoint/2010/main" val="284538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994E1F-6C3E-47E0-9F8F-C306565E3E01}" type="datetimeFigureOut">
              <a:rPr lang="fr-FR" smtClean="0"/>
              <a:t>02/10/2024</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4DAD9C6-88B6-4DF3-9DFE-3061108EDE5A}" type="slidenum">
              <a:rPr lang="fr-FR" smtClean="0"/>
              <a:t>‹N°›</a:t>
            </a:fld>
            <a:endParaRPr lang="fr-FR"/>
          </a:p>
        </p:txBody>
      </p:sp>
    </p:spTree>
    <p:extLst>
      <p:ext uri="{BB962C8B-B14F-4D97-AF65-F5344CB8AC3E}">
        <p14:creationId xmlns:p14="http://schemas.microsoft.com/office/powerpoint/2010/main" val="23314710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sp>
        <p:nvSpPr>
          <p:cNvPr id="8" name="ZoneTexte 7">
            <a:extLst>
              <a:ext uri="{FF2B5EF4-FFF2-40B4-BE49-F238E27FC236}">
                <a16:creationId xmlns:a16="http://schemas.microsoft.com/office/drawing/2014/main" id="{551A04DF-AB04-4DA2-DF74-7AECF40E4F42}"/>
              </a:ext>
            </a:extLst>
          </p:cNvPr>
          <p:cNvSpPr txBox="1"/>
          <p:nvPr/>
        </p:nvSpPr>
        <p:spPr>
          <a:xfrm>
            <a:off x="630953" y="2551971"/>
            <a:ext cx="5787602" cy="2308324"/>
          </a:xfrm>
          <a:prstGeom prst="rect">
            <a:avLst/>
          </a:prstGeom>
          <a:noFill/>
        </p:spPr>
        <p:txBody>
          <a:bodyPr wrap="square" rtlCol="0">
            <a:spAutoFit/>
          </a:bodyPr>
          <a:lstStyle/>
          <a:p>
            <a:r>
              <a:rPr lang="fr-FR" b="1" u="sng" dirty="0">
                <a:solidFill>
                  <a:schemeClr val="bg1"/>
                </a:solidFill>
              </a:rPr>
              <a:t>Pourquoi faire une veille technologiques?</a:t>
            </a:r>
            <a:br>
              <a:rPr lang="fr-FR" dirty="0">
                <a:solidFill>
                  <a:schemeClr val="bg1"/>
                </a:solidFill>
              </a:rPr>
            </a:br>
            <a:r>
              <a:rPr lang="fr-FR" dirty="0"/>
              <a:t>	</a:t>
            </a:r>
          </a:p>
          <a:p>
            <a:pPr lvl="1">
              <a:buFont typeface="+mj-lt"/>
              <a:buAutoNum type="arabicPeriod"/>
            </a:pPr>
            <a:r>
              <a:rPr lang="fr-FR" dirty="0"/>
              <a:t>Rester à jour avec les innovations</a:t>
            </a:r>
          </a:p>
          <a:p>
            <a:pPr lvl="1">
              <a:buFont typeface="+mj-lt"/>
              <a:buAutoNum type="arabicPeriod"/>
            </a:pPr>
            <a:r>
              <a:rPr lang="fr-FR" dirty="0"/>
              <a:t>Anticiper les évolutions</a:t>
            </a:r>
          </a:p>
          <a:p>
            <a:pPr lvl="1">
              <a:buFont typeface="+mj-lt"/>
              <a:buAutoNum type="arabicPeriod"/>
            </a:pPr>
            <a:r>
              <a:rPr lang="fr-FR" dirty="0"/>
              <a:t>Améliorer la compétitivité</a:t>
            </a:r>
          </a:p>
          <a:p>
            <a:pPr lvl="1">
              <a:buFont typeface="+mj-lt"/>
              <a:buAutoNum type="arabicPeriod"/>
            </a:pPr>
            <a:r>
              <a:rPr lang="fr-FR" dirty="0"/>
              <a:t>Optimiser les investissements</a:t>
            </a:r>
          </a:p>
          <a:p>
            <a:pPr lvl="1">
              <a:buFont typeface="+mj-lt"/>
              <a:buAutoNum type="arabicPeriod"/>
            </a:pPr>
            <a:r>
              <a:rPr lang="fr-FR" dirty="0"/>
              <a:t>Gestion des risques technologiques</a:t>
            </a:r>
          </a:p>
          <a:p>
            <a:endParaRPr lang="fr-FR" dirty="0"/>
          </a:p>
        </p:txBody>
      </p:sp>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11" name="Rectangle 10">
            <a:extLst>
              <a:ext uri="{FF2B5EF4-FFF2-40B4-BE49-F238E27FC236}">
                <a16:creationId xmlns:a16="http://schemas.microsoft.com/office/drawing/2014/main" id="{1ADA02A0-D69D-5DE7-A385-1C91B39F8D4D}"/>
              </a:ext>
            </a:extLst>
          </p:cNvPr>
          <p:cNvSpPr/>
          <p:nvPr/>
        </p:nvSpPr>
        <p:spPr>
          <a:xfrm>
            <a:off x="1742959" y="157937"/>
            <a:ext cx="8706082" cy="1754326"/>
          </a:xfrm>
          <a:prstGeom prst="rect">
            <a:avLst/>
          </a:prstGeom>
          <a:noFill/>
        </p:spPr>
        <p:txBody>
          <a:bodyPr wrap="square" lIns="91440" tIns="45720" rIns="91440" bIns="45720">
            <a:spAutoFit/>
          </a:bodyPr>
          <a:lstStyle/>
          <a:p>
            <a:pPr algn="ctr"/>
            <a:r>
              <a:rPr lang="fr-FR" sz="5400" b="1" cap="none" spc="0" dirty="0">
                <a:ln w="9525">
                  <a:solidFill>
                    <a:schemeClr val="bg1"/>
                  </a:solidFill>
                  <a:prstDash val="solid"/>
                </a:ln>
                <a:solidFill>
                  <a:schemeClr val="accent3">
                    <a:lumMod val="60000"/>
                    <a:lumOff val="40000"/>
                  </a:schemeClr>
                </a:solidFill>
                <a:effectLst>
                  <a:outerShdw blurRad="12700" dist="38100" dir="2700000" algn="tl" rotWithShape="0">
                    <a:schemeClr val="bg1">
                      <a:lumMod val="50000"/>
                    </a:schemeClr>
                  </a:outerShdw>
                </a:effectLst>
              </a:rPr>
              <a:t>Présentation de la </a:t>
            </a:r>
            <a:r>
              <a:rPr lang="fr-FR" sz="5400" b="1" i="0" cap="none" spc="0" dirty="0">
                <a:ln w="9525">
                  <a:solidFill>
                    <a:schemeClr val="bg1"/>
                  </a:solidFill>
                  <a:prstDash val="solid"/>
                </a:ln>
                <a:solidFill>
                  <a:schemeClr val="accent3">
                    <a:lumMod val="60000"/>
                    <a:lumOff val="40000"/>
                  </a:schemeClr>
                </a:solidFill>
                <a:effectLst>
                  <a:outerShdw blurRad="12700" dist="38100" dir="2700000" algn="tl" rotWithShape="0">
                    <a:schemeClr val="bg1">
                      <a:lumMod val="50000"/>
                    </a:schemeClr>
                  </a:outerShdw>
                </a:effectLst>
                <a:latin typeface="Inter"/>
              </a:rPr>
              <a:t>veille technologique</a:t>
            </a:r>
            <a:r>
              <a:rPr lang="fr-FR" sz="5400" b="1" cap="none" spc="0" dirty="0">
                <a:ln w="9525">
                  <a:solidFill>
                    <a:schemeClr val="bg1"/>
                  </a:solidFill>
                  <a:prstDash val="solid"/>
                </a:ln>
                <a:solidFill>
                  <a:schemeClr val="accent3">
                    <a:lumMod val="60000"/>
                    <a:lumOff val="40000"/>
                  </a:schemeClr>
                </a:solidFill>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223948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6" name="ZoneTexte 5">
            <a:extLst>
              <a:ext uri="{FF2B5EF4-FFF2-40B4-BE49-F238E27FC236}">
                <a16:creationId xmlns:a16="http://schemas.microsoft.com/office/drawing/2014/main" id="{EFB79DE9-7391-16BE-B9AF-6438A89C95AD}"/>
              </a:ext>
            </a:extLst>
          </p:cNvPr>
          <p:cNvSpPr txBox="1"/>
          <p:nvPr/>
        </p:nvSpPr>
        <p:spPr>
          <a:xfrm>
            <a:off x="4216893" y="210083"/>
            <a:ext cx="4136994" cy="769441"/>
          </a:xfrm>
          <a:prstGeom prst="rect">
            <a:avLst/>
          </a:prstGeom>
          <a:noFill/>
        </p:spPr>
        <p:txBody>
          <a:bodyPr wrap="square" rtlCol="0">
            <a:spAutoFit/>
          </a:bodyPr>
          <a:lstStyle/>
          <a:p>
            <a:r>
              <a:rPr lang="fr-FR" sz="4400" b="1" u="sng" dirty="0">
                <a:solidFill>
                  <a:schemeClr val="bg1"/>
                </a:solidFill>
              </a:rPr>
              <a:t>Sommaire</a:t>
            </a:r>
          </a:p>
        </p:txBody>
      </p:sp>
      <p:sp>
        <p:nvSpPr>
          <p:cNvPr id="7" name="ZoneTexte 6">
            <a:extLst>
              <a:ext uri="{FF2B5EF4-FFF2-40B4-BE49-F238E27FC236}">
                <a16:creationId xmlns:a16="http://schemas.microsoft.com/office/drawing/2014/main" id="{F21D9FB3-AB30-3DC2-5428-6958BE598D1B}"/>
              </a:ext>
            </a:extLst>
          </p:cNvPr>
          <p:cNvSpPr txBox="1"/>
          <p:nvPr/>
        </p:nvSpPr>
        <p:spPr>
          <a:xfrm>
            <a:off x="1044894" y="2357212"/>
            <a:ext cx="7433281" cy="2831544"/>
          </a:xfrm>
          <a:prstGeom prst="rect">
            <a:avLst/>
          </a:prstGeom>
          <a:noFill/>
        </p:spPr>
        <p:txBody>
          <a:bodyPr wrap="square" rtlCol="0">
            <a:spAutoFit/>
          </a:bodyPr>
          <a:lstStyle/>
          <a:p>
            <a:pPr marL="285750" indent="-285750">
              <a:buFont typeface="Wingdings" panose="05000000000000000000" pitchFamily="2" charset="2"/>
              <a:buChar char="ü"/>
            </a:pPr>
            <a:r>
              <a:rPr lang="fr-FR" sz="2000" dirty="0">
                <a:solidFill>
                  <a:schemeClr val="bg1"/>
                </a:solidFill>
              </a:rPr>
              <a:t>1- Identifications des besoins</a:t>
            </a:r>
          </a:p>
          <a:p>
            <a:pPr marL="285750" indent="-285750">
              <a:buFont typeface="Wingdings" panose="05000000000000000000" pitchFamily="2" charset="2"/>
              <a:buChar char="ü"/>
            </a:pPr>
            <a:r>
              <a:rPr lang="fr-FR" sz="2000" dirty="0">
                <a:solidFill>
                  <a:schemeClr val="bg1"/>
                </a:solidFill>
              </a:rPr>
              <a:t>2- Outils utilisés</a:t>
            </a:r>
          </a:p>
          <a:p>
            <a:pPr marL="285750" indent="-285750">
              <a:buFont typeface="Wingdings" panose="05000000000000000000" pitchFamily="2" charset="2"/>
              <a:buChar char="ü"/>
            </a:pPr>
            <a:r>
              <a:rPr lang="fr-FR" sz="2000" dirty="0">
                <a:solidFill>
                  <a:schemeClr val="bg1"/>
                </a:solidFill>
              </a:rPr>
              <a:t>3- Flux d’intérêts sur Feedly</a:t>
            </a:r>
          </a:p>
          <a:p>
            <a:pPr marL="285750" indent="-285750">
              <a:buFont typeface="Wingdings" panose="05000000000000000000" pitchFamily="2" charset="2"/>
              <a:buChar char="ü"/>
            </a:pPr>
            <a:r>
              <a:rPr lang="fr-FR" sz="2000" dirty="0">
                <a:solidFill>
                  <a:schemeClr val="bg1"/>
                </a:solidFill>
              </a:rPr>
              <a:t>4- Réseaux sociaux </a:t>
            </a:r>
          </a:p>
          <a:p>
            <a:pPr marL="285750" indent="-285750">
              <a:buFont typeface="Wingdings" panose="05000000000000000000" pitchFamily="2" charset="2"/>
              <a:buChar char="ü"/>
            </a:pPr>
            <a:r>
              <a:rPr lang="fr-FR" sz="2000" dirty="0">
                <a:solidFill>
                  <a:schemeClr val="bg1"/>
                </a:solidFill>
              </a:rPr>
              <a:t>5- Langage / Framework</a:t>
            </a:r>
          </a:p>
          <a:p>
            <a:pPr marL="285750" indent="-285750">
              <a:buFont typeface="Wingdings" panose="05000000000000000000" pitchFamily="2" charset="2"/>
              <a:buChar char="ü"/>
            </a:pPr>
            <a:r>
              <a:rPr lang="fr-FR" sz="2000" dirty="0">
                <a:solidFill>
                  <a:schemeClr val="bg1"/>
                </a:solidFill>
              </a:rPr>
              <a:t>6- Synthèse et partage des mises à jour quotidiennement</a:t>
            </a:r>
          </a:p>
          <a:p>
            <a:r>
              <a:rPr lang="fr-FR" sz="2000" dirty="0"/>
              <a:t> </a:t>
            </a:r>
          </a:p>
          <a:p>
            <a:pPr marL="285750" indent="-285750">
              <a:buFont typeface="Wingdings" panose="05000000000000000000" pitchFamily="2" charset="2"/>
              <a:buChar char="ü"/>
            </a:pPr>
            <a:endParaRPr lang="fr-FR" dirty="0"/>
          </a:p>
        </p:txBody>
      </p:sp>
    </p:spTree>
    <p:extLst>
      <p:ext uri="{BB962C8B-B14F-4D97-AF65-F5344CB8AC3E}">
        <p14:creationId xmlns:p14="http://schemas.microsoft.com/office/powerpoint/2010/main" val="4959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3" name="ZoneTexte 2">
            <a:extLst>
              <a:ext uri="{FF2B5EF4-FFF2-40B4-BE49-F238E27FC236}">
                <a16:creationId xmlns:a16="http://schemas.microsoft.com/office/drawing/2014/main" id="{BA3313DB-3D74-85FA-16B3-BACB546B72C9}"/>
              </a:ext>
            </a:extLst>
          </p:cNvPr>
          <p:cNvSpPr txBox="1"/>
          <p:nvPr/>
        </p:nvSpPr>
        <p:spPr>
          <a:xfrm>
            <a:off x="3435659" y="489919"/>
            <a:ext cx="6107836" cy="461665"/>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2400" b="0"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anose="020B0502020202020204"/>
                <a:ea typeface="+mn-ea"/>
                <a:cs typeface="+mn-cs"/>
              </a:rPr>
              <a:t>1- Identifications des besoins</a:t>
            </a:r>
          </a:p>
        </p:txBody>
      </p:sp>
      <p:sp>
        <p:nvSpPr>
          <p:cNvPr id="6" name="ZoneTexte 5">
            <a:extLst>
              <a:ext uri="{FF2B5EF4-FFF2-40B4-BE49-F238E27FC236}">
                <a16:creationId xmlns:a16="http://schemas.microsoft.com/office/drawing/2014/main" id="{48817DCB-4B8D-8CF8-30D8-1B6741F88101}"/>
              </a:ext>
            </a:extLst>
          </p:cNvPr>
          <p:cNvSpPr txBox="1"/>
          <p:nvPr/>
        </p:nvSpPr>
        <p:spPr>
          <a:xfrm>
            <a:off x="381741" y="1403104"/>
            <a:ext cx="7324077" cy="5016758"/>
          </a:xfrm>
          <a:prstGeom prst="rect">
            <a:avLst/>
          </a:prstGeom>
          <a:noFill/>
        </p:spPr>
        <p:txBody>
          <a:bodyPr wrap="square" rtlCol="0">
            <a:spAutoFit/>
          </a:bodyPr>
          <a:lstStyle/>
          <a:p>
            <a:r>
              <a:rPr lang="fr-FR" dirty="0">
                <a:solidFill>
                  <a:schemeClr val="bg1"/>
                </a:solidFill>
              </a:rPr>
              <a:t>L’identifications des besoins spécifiques à notre projets est très important pour cela je me suis appuyé sur la maquette </a:t>
            </a:r>
            <a:r>
              <a:rPr lang="fr-FR" dirty="0" err="1">
                <a:solidFill>
                  <a:schemeClr val="bg1"/>
                </a:solidFill>
              </a:rPr>
              <a:t>Figma</a:t>
            </a:r>
            <a:r>
              <a:rPr lang="fr-FR" dirty="0">
                <a:solidFill>
                  <a:schemeClr val="bg1"/>
                </a:solidFill>
              </a:rPr>
              <a:t> fourni et des spécifications fonctionnelles, ainsi que des différents langage , Framework utilisés.</a:t>
            </a:r>
          </a:p>
          <a:p>
            <a:endParaRPr lang="fr-FR" dirty="0">
              <a:solidFill>
                <a:schemeClr val="bg1"/>
              </a:solidFill>
            </a:endParaRPr>
          </a:p>
          <a:p>
            <a:r>
              <a:rPr lang="fr-FR" dirty="0">
                <a:solidFill>
                  <a:schemeClr val="bg1"/>
                </a:solidFill>
              </a:rPr>
              <a:t>Ici nous pouvons constaté que nous pouvons avoir besoin d’un inspiration visuel, je vais donc pouvoir ajouter des recherche via Pinterest.</a:t>
            </a:r>
          </a:p>
          <a:p>
            <a:endParaRPr lang="fr-FR" dirty="0">
              <a:solidFill>
                <a:schemeClr val="bg1"/>
              </a:solidFill>
            </a:endParaRPr>
          </a:p>
          <a:p>
            <a:r>
              <a:rPr lang="fr-FR" dirty="0">
                <a:solidFill>
                  <a:schemeClr val="bg1"/>
                </a:solidFill>
              </a:rPr>
              <a:t>Pour ce qui est du langage, différentes sources qui peuvent m’aider aux développement d’applications desktop, compatible sur les navigateurs Chrome, Safari et Firefox. Je peux donc vous citez : React / Java / Javascript / Python / PHP</a:t>
            </a:r>
          </a:p>
          <a:p>
            <a:endParaRPr lang="fr-FR" dirty="0">
              <a:solidFill>
                <a:schemeClr val="bg1"/>
              </a:solidFill>
            </a:endParaRPr>
          </a:p>
          <a:p>
            <a:r>
              <a:rPr lang="fr-FR" dirty="0">
                <a:solidFill>
                  <a:schemeClr val="bg1"/>
                </a:solidFill>
              </a:rPr>
              <a:t>Pour les différents Framework: React(javascript) / Django(Python) / Vue.js(javascript) / Angular</a:t>
            </a:r>
          </a:p>
          <a:p>
            <a:endParaRPr lang="fr-FR" sz="1600" dirty="0">
              <a:solidFill>
                <a:schemeClr val="bg1"/>
              </a:solidFill>
            </a:endParaRPr>
          </a:p>
          <a:p>
            <a:endParaRPr lang="fr-FR" sz="1600" dirty="0">
              <a:solidFill>
                <a:schemeClr val="bg1"/>
              </a:solidFill>
            </a:endParaRPr>
          </a:p>
        </p:txBody>
      </p:sp>
      <p:pic>
        <p:nvPicPr>
          <p:cNvPr id="8" name="Image 7">
            <a:extLst>
              <a:ext uri="{FF2B5EF4-FFF2-40B4-BE49-F238E27FC236}">
                <a16:creationId xmlns:a16="http://schemas.microsoft.com/office/drawing/2014/main" id="{7C4C8F7B-6599-DCBF-7962-BCC747C72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723" y="1099309"/>
            <a:ext cx="2642300" cy="1321150"/>
          </a:xfrm>
          <a:prstGeom prst="rect">
            <a:avLst/>
          </a:prstGeom>
        </p:spPr>
      </p:pic>
    </p:spTree>
    <p:extLst>
      <p:ext uri="{BB962C8B-B14F-4D97-AF65-F5344CB8AC3E}">
        <p14:creationId xmlns:p14="http://schemas.microsoft.com/office/powerpoint/2010/main" val="161224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6" name="ZoneTexte 5">
            <a:extLst>
              <a:ext uri="{FF2B5EF4-FFF2-40B4-BE49-F238E27FC236}">
                <a16:creationId xmlns:a16="http://schemas.microsoft.com/office/drawing/2014/main" id="{748989C5-54A0-69FC-C5DC-9B00F8E6535A}"/>
              </a:ext>
            </a:extLst>
          </p:cNvPr>
          <p:cNvSpPr txBox="1"/>
          <p:nvPr/>
        </p:nvSpPr>
        <p:spPr>
          <a:xfrm>
            <a:off x="3604335" y="363970"/>
            <a:ext cx="6107836" cy="461665"/>
          </a:xfrm>
          <a:prstGeom prst="rect">
            <a:avLst/>
          </a:prstGeom>
          <a:noFill/>
        </p:spPr>
        <p:txBody>
          <a:bodyPr wrap="square">
            <a:spAutoFit/>
          </a:bodyPr>
          <a:lstStyle/>
          <a:p>
            <a:pPr marL="285750" indent="-285750">
              <a:buFont typeface="Wingdings" panose="05000000000000000000" pitchFamily="2" charset="2"/>
              <a:buChar char="ü"/>
            </a:pPr>
            <a:r>
              <a:rPr lang="fr-FR" sz="2400" u="sng" dirty="0">
                <a:solidFill>
                  <a:schemeClr val="bg1"/>
                </a:solidFill>
                <a:effectLst>
                  <a:outerShdw blurRad="38100" dist="38100" dir="2700000" algn="tl">
                    <a:srgbClr val="000000">
                      <a:alpha val="43137"/>
                    </a:srgbClr>
                  </a:outerShdw>
                </a:effectLst>
              </a:rPr>
              <a:t>2- Outils utilisés</a:t>
            </a:r>
          </a:p>
        </p:txBody>
      </p:sp>
      <p:sp>
        <p:nvSpPr>
          <p:cNvPr id="7" name="ZoneTexte 6">
            <a:extLst>
              <a:ext uri="{FF2B5EF4-FFF2-40B4-BE49-F238E27FC236}">
                <a16:creationId xmlns:a16="http://schemas.microsoft.com/office/drawing/2014/main" id="{D2DEA66B-E3CA-AC19-DC75-6AA2278F8EEB}"/>
              </a:ext>
            </a:extLst>
          </p:cNvPr>
          <p:cNvSpPr txBox="1"/>
          <p:nvPr/>
        </p:nvSpPr>
        <p:spPr>
          <a:xfrm>
            <a:off x="740413" y="1802166"/>
            <a:ext cx="6320262" cy="3139321"/>
          </a:xfrm>
          <a:prstGeom prst="rect">
            <a:avLst/>
          </a:prstGeom>
          <a:noFill/>
        </p:spPr>
        <p:txBody>
          <a:bodyPr wrap="square" rtlCol="0">
            <a:spAutoFit/>
          </a:bodyPr>
          <a:lstStyle/>
          <a:p>
            <a:r>
              <a:rPr lang="fr-FR" dirty="0">
                <a:solidFill>
                  <a:schemeClr val="bg1"/>
                </a:solidFill>
              </a:rPr>
              <a:t>Pour mettre une veille en place est pouvoir chercher les différents axes d’améliorations de l’application sur le temps, je vais utilisé Feedly.</a:t>
            </a:r>
          </a:p>
          <a:p>
            <a:endParaRPr lang="fr-FR" dirty="0">
              <a:solidFill>
                <a:schemeClr val="bg1"/>
              </a:solidFill>
            </a:endParaRPr>
          </a:p>
          <a:p>
            <a:endParaRPr lang="fr-FR" dirty="0">
              <a:solidFill>
                <a:schemeClr val="bg1"/>
              </a:solidFill>
            </a:endParaRPr>
          </a:p>
          <a:p>
            <a:r>
              <a:rPr lang="fr-FR" b="1" u="sng" dirty="0">
                <a:solidFill>
                  <a:schemeClr val="bg1"/>
                </a:solidFill>
              </a:rPr>
              <a:t>Feedly</a:t>
            </a:r>
            <a:r>
              <a:rPr lang="fr-FR" b="1" dirty="0">
                <a:solidFill>
                  <a:schemeClr val="bg1"/>
                </a:solidFill>
              </a:rPr>
              <a:t>: </a:t>
            </a:r>
            <a:r>
              <a:rPr lang="fr-FR" dirty="0">
                <a:solidFill>
                  <a:schemeClr val="bg1"/>
                </a:solidFill>
              </a:rPr>
              <a:t>Il est un agrégateur de flux RSS qui permet de centraliser et d'organiser des contenus provenant de multiples sources dans une interface unique.</a:t>
            </a:r>
          </a:p>
          <a:p>
            <a:r>
              <a:rPr lang="fr-FR" dirty="0">
                <a:solidFill>
                  <a:schemeClr val="bg1"/>
                </a:solidFill>
              </a:rPr>
              <a:t>Feedly est particulièrement utile pour suivre des tendances dans divers domaines comme la technologie, l'actualité ou le marketing.</a:t>
            </a:r>
            <a:endParaRPr lang="fr-FR" u="sng" dirty="0">
              <a:solidFill>
                <a:schemeClr val="bg1"/>
              </a:solidFill>
            </a:endParaRPr>
          </a:p>
        </p:txBody>
      </p:sp>
      <p:pic>
        <p:nvPicPr>
          <p:cNvPr id="9" name="Image 8">
            <a:extLst>
              <a:ext uri="{FF2B5EF4-FFF2-40B4-BE49-F238E27FC236}">
                <a16:creationId xmlns:a16="http://schemas.microsoft.com/office/drawing/2014/main" id="{F734D58F-CF30-9AF2-3909-BCA7B82422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675" y="82870"/>
            <a:ext cx="2971062" cy="1485531"/>
          </a:xfrm>
          <a:prstGeom prst="rect">
            <a:avLst/>
          </a:prstGeom>
        </p:spPr>
      </p:pic>
    </p:spTree>
    <p:extLst>
      <p:ext uri="{BB962C8B-B14F-4D97-AF65-F5344CB8AC3E}">
        <p14:creationId xmlns:p14="http://schemas.microsoft.com/office/powerpoint/2010/main" val="270571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3" name="ZoneTexte 2">
            <a:extLst>
              <a:ext uri="{FF2B5EF4-FFF2-40B4-BE49-F238E27FC236}">
                <a16:creationId xmlns:a16="http://schemas.microsoft.com/office/drawing/2014/main" id="{82AEB6F1-F591-BFE5-0295-C99F283D84ED}"/>
              </a:ext>
            </a:extLst>
          </p:cNvPr>
          <p:cNvSpPr txBox="1"/>
          <p:nvPr/>
        </p:nvSpPr>
        <p:spPr>
          <a:xfrm>
            <a:off x="3042082" y="358615"/>
            <a:ext cx="6107836" cy="461665"/>
          </a:xfrm>
          <a:prstGeom prst="rect">
            <a:avLst/>
          </a:prstGeom>
          <a:noFill/>
        </p:spPr>
        <p:txBody>
          <a:bodyPr wrap="square">
            <a:spAutoFit/>
          </a:bodyPr>
          <a:lstStyle/>
          <a:p>
            <a:pPr marL="285750" indent="-285750">
              <a:buFont typeface="Wingdings" panose="05000000000000000000" pitchFamily="2" charset="2"/>
              <a:buChar char="ü"/>
            </a:pPr>
            <a:r>
              <a:rPr lang="fr-FR" sz="2400" u="sng" dirty="0">
                <a:solidFill>
                  <a:schemeClr val="bg1"/>
                </a:solidFill>
                <a:effectLst>
                  <a:outerShdw blurRad="38100" dist="38100" dir="2700000" algn="tl">
                    <a:srgbClr val="000000">
                      <a:alpha val="43137"/>
                    </a:srgbClr>
                  </a:outerShdw>
                </a:effectLst>
              </a:rPr>
              <a:t>3- Flux d’intérêts sur Feedly</a:t>
            </a:r>
          </a:p>
        </p:txBody>
      </p:sp>
      <p:sp>
        <p:nvSpPr>
          <p:cNvPr id="4" name="ZoneTexte 3">
            <a:extLst>
              <a:ext uri="{FF2B5EF4-FFF2-40B4-BE49-F238E27FC236}">
                <a16:creationId xmlns:a16="http://schemas.microsoft.com/office/drawing/2014/main" id="{786FA2ED-6530-4684-64A1-73A4EF5B59DB}"/>
              </a:ext>
            </a:extLst>
          </p:cNvPr>
          <p:cNvSpPr txBox="1"/>
          <p:nvPr/>
        </p:nvSpPr>
        <p:spPr>
          <a:xfrm>
            <a:off x="568171" y="1720840"/>
            <a:ext cx="6356412" cy="3416320"/>
          </a:xfrm>
          <a:prstGeom prst="rect">
            <a:avLst/>
          </a:prstGeom>
          <a:noFill/>
        </p:spPr>
        <p:txBody>
          <a:bodyPr wrap="square" rtlCol="0">
            <a:spAutoFit/>
          </a:bodyPr>
          <a:lstStyle/>
          <a:p>
            <a:r>
              <a:rPr lang="fr-FR" dirty="0">
                <a:solidFill>
                  <a:schemeClr val="bg1"/>
                </a:solidFill>
              </a:rPr>
              <a:t>Feedly permet de réunir les flux d’intérêts de plusieurs réseaux sur une seule interface pour faciliter l’accès aux nouvelles actualités sur les technologies nouvelles ainsi que tous les différents axes d’améliorations en fonctions de nos recherches stipulées.</a:t>
            </a:r>
          </a:p>
          <a:p>
            <a:endParaRPr lang="fr-FR" dirty="0">
              <a:solidFill>
                <a:schemeClr val="bg1"/>
              </a:solidFill>
            </a:endParaRPr>
          </a:p>
          <a:p>
            <a:r>
              <a:rPr lang="fr-FR" dirty="0">
                <a:solidFill>
                  <a:schemeClr val="bg1"/>
                </a:solidFill>
              </a:rPr>
              <a:t>Il reste très important d’utiliser cet outil sur un panel de ressources variées, mais ciblé sur nos besoins, car celui-ci nous fera gagner un temps considérable à la recherche de nouvelles idées et changement que ce soit au niveau visuel ou marketing en s’appuyant sur différents concurrents.</a:t>
            </a:r>
          </a:p>
        </p:txBody>
      </p:sp>
    </p:spTree>
    <p:extLst>
      <p:ext uri="{BB962C8B-B14F-4D97-AF65-F5344CB8AC3E}">
        <p14:creationId xmlns:p14="http://schemas.microsoft.com/office/powerpoint/2010/main" val="369916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C986C7-5F2D-FADB-A25B-D887ABBC6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8" y="119522"/>
            <a:ext cx="11857366" cy="6591996"/>
          </a:xfrm>
          <a:prstGeom prst="rect">
            <a:avLst/>
          </a:prstGeom>
        </p:spPr>
      </p:pic>
    </p:spTree>
    <p:extLst>
      <p:ext uri="{BB962C8B-B14F-4D97-AF65-F5344CB8AC3E}">
        <p14:creationId xmlns:p14="http://schemas.microsoft.com/office/powerpoint/2010/main" val="6054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2" name="ZoneTexte 1">
            <a:extLst>
              <a:ext uri="{FF2B5EF4-FFF2-40B4-BE49-F238E27FC236}">
                <a16:creationId xmlns:a16="http://schemas.microsoft.com/office/drawing/2014/main" id="{5D3FD8D3-6DEA-302F-8C24-A306FA0460D9}"/>
              </a:ext>
            </a:extLst>
          </p:cNvPr>
          <p:cNvSpPr txBox="1"/>
          <p:nvPr/>
        </p:nvSpPr>
        <p:spPr>
          <a:xfrm>
            <a:off x="3773011" y="454408"/>
            <a:ext cx="6107836" cy="461665"/>
          </a:xfrm>
          <a:prstGeom prst="rect">
            <a:avLst/>
          </a:prstGeom>
          <a:noFill/>
        </p:spPr>
        <p:txBody>
          <a:bodyPr wrap="square">
            <a:spAutoFit/>
          </a:bodyPr>
          <a:lstStyle/>
          <a:p>
            <a:pPr marL="285750" indent="-285750">
              <a:buFont typeface="Wingdings" panose="05000000000000000000" pitchFamily="2" charset="2"/>
              <a:buChar char="ü"/>
            </a:pPr>
            <a:r>
              <a:rPr lang="fr-FR" sz="2400" u="sng" dirty="0">
                <a:solidFill>
                  <a:schemeClr val="bg1"/>
                </a:solidFill>
                <a:effectLst>
                  <a:outerShdw blurRad="38100" dist="38100" dir="2700000" algn="tl">
                    <a:srgbClr val="000000">
                      <a:alpha val="43137"/>
                    </a:srgbClr>
                  </a:outerShdw>
                </a:effectLst>
              </a:rPr>
              <a:t>4- Réseaux sociaux </a:t>
            </a:r>
          </a:p>
        </p:txBody>
      </p:sp>
      <p:sp>
        <p:nvSpPr>
          <p:cNvPr id="3" name="ZoneTexte 2">
            <a:extLst>
              <a:ext uri="{FF2B5EF4-FFF2-40B4-BE49-F238E27FC236}">
                <a16:creationId xmlns:a16="http://schemas.microsoft.com/office/drawing/2014/main" id="{1FE4D9C1-BCEC-B49F-59C5-7098A495F078}"/>
              </a:ext>
            </a:extLst>
          </p:cNvPr>
          <p:cNvSpPr txBox="1"/>
          <p:nvPr/>
        </p:nvSpPr>
        <p:spPr>
          <a:xfrm>
            <a:off x="669138" y="1469261"/>
            <a:ext cx="7462808" cy="3416320"/>
          </a:xfrm>
          <a:prstGeom prst="rect">
            <a:avLst/>
          </a:prstGeom>
          <a:noFill/>
        </p:spPr>
        <p:txBody>
          <a:bodyPr wrap="square" rtlCol="0">
            <a:spAutoFit/>
          </a:bodyPr>
          <a:lstStyle/>
          <a:p>
            <a:r>
              <a:rPr lang="fr-FR" dirty="0">
                <a:solidFill>
                  <a:schemeClr val="bg1"/>
                </a:solidFill>
              </a:rPr>
              <a:t>Afin de paramétrer mon outil Feedly (https://feedly.com)</a:t>
            </a:r>
            <a:r>
              <a:rPr lang="fr-FR" u="sng" dirty="0">
                <a:solidFill>
                  <a:schemeClr val="bg1"/>
                </a:solidFill>
              </a:rPr>
              <a:t> </a:t>
            </a:r>
          </a:p>
          <a:p>
            <a:r>
              <a:rPr lang="fr-FR" dirty="0">
                <a:solidFill>
                  <a:schemeClr val="bg1"/>
                </a:solidFill>
              </a:rPr>
              <a:t>,je lui est donc implémenter différents liens vers des réseaux qui nous serons utile à la mise a jour:</a:t>
            </a:r>
          </a:p>
          <a:p>
            <a:r>
              <a:rPr lang="fr-FR" dirty="0">
                <a:solidFill>
                  <a:schemeClr val="bg1"/>
                </a:solidFill>
              </a:rPr>
              <a:t>Facebook / Twitter / Pinterest / Instagram</a:t>
            </a:r>
          </a:p>
          <a:p>
            <a:endParaRPr lang="fr-FR" dirty="0">
              <a:solidFill>
                <a:schemeClr val="bg1"/>
              </a:solidFill>
            </a:endParaRPr>
          </a:p>
          <a:p>
            <a:r>
              <a:rPr lang="fr-FR" dirty="0">
                <a:solidFill>
                  <a:schemeClr val="bg1"/>
                </a:solidFill>
              </a:rPr>
              <a:t>Sur ceci, je privilégierais </a:t>
            </a:r>
            <a:r>
              <a:rPr lang="fr-FR" u="sng" dirty="0">
                <a:solidFill>
                  <a:schemeClr val="bg1"/>
                </a:solidFill>
              </a:rPr>
              <a:t>Twitter</a:t>
            </a:r>
            <a:r>
              <a:rPr lang="fr-FR" dirty="0">
                <a:solidFill>
                  <a:schemeClr val="bg1"/>
                </a:solidFill>
              </a:rPr>
              <a:t> pour ça faciliter de recherche en utilisant simplement « # » suivi d’un mot-clé qui permettra de faire une recherche directement vers des posts utilisant le Hashtag du mot-clé.</a:t>
            </a:r>
          </a:p>
          <a:p>
            <a:r>
              <a:rPr lang="fr-FR" dirty="0">
                <a:solidFill>
                  <a:schemeClr val="bg1"/>
                </a:solidFill>
              </a:rPr>
              <a:t>Et aussi </a:t>
            </a:r>
            <a:r>
              <a:rPr lang="fr-FR" u="sng" dirty="0">
                <a:solidFill>
                  <a:schemeClr val="bg1"/>
                </a:solidFill>
              </a:rPr>
              <a:t>Pinterest</a:t>
            </a:r>
            <a:r>
              <a:rPr lang="fr-FR" dirty="0">
                <a:solidFill>
                  <a:schemeClr val="bg1"/>
                </a:solidFill>
              </a:rPr>
              <a:t>, afin de renvoyer des idées de visuel d’autres  application qui permettrait une navigation et une meilleure</a:t>
            </a:r>
          </a:p>
          <a:p>
            <a:r>
              <a:rPr lang="fr-FR" dirty="0">
                <a:solidFill>
                  <a:schemeClr val="bg1"/>
                </a:solidFill>
              </a:rPr>
              <a:t>expérience pour l’utilisateur.</a:t>
            </a:r>
          </a:p>
        </p:txBody>
      </p:sp>
    </p:spTree>
    <p:extLst>
      <p:ext uri="{BB962C8B-B14F-4D97-AF65-F5344CB8AC3E}">
        <p14:creationId xmlns:p14="http://schemas.microsoft.com/office/powerpoint/2010/main" val="121407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2" name="ZoneTexte 1">
            <a:extLst>
              <a:ext uri="{FF2B5EF4-FFF2-40B4-BE49-F238E27FC236}">
                <a16:creationId xmlns:a16="http://schemas.microsoft.com/office/drawing/2014/main" id="{D8B40591-43F6-55E3-97B9-DB2F31FD9AD7}"/>
              </a:ext>
            </a:extLst>
          </p:cNvPr>
          <p:cNvSpPr txBox="1"/>
          <p:nvPr/>
        </p:nvSpPr>
        <p:spPr>
          <a:xfrm>
            <a:off x="3879542" y="363971"/>
            <a:ext cx="6107836" cy="461665"/>
          </a:xfrm>
          <a:prstGeom prst="rect">
            <a:avLst/>
          </a:prstGeom>
          <a:noFill/>
        </p:spPr>
        <p:txBody>
          <a:bodyPr wrap="square">
            <a:spAutoFit/>
          </a:bodyPr>
          <a:lstStyle/>
          <a:p>
            <a:pPr marL="285750" indent="-285750">
              <a:buFont typeface="Wingdings" panose="05000000000000000000" pitchFamily="2" charset="2"/>
              <a:buChar char="ü"/>
            </a:pPr>
            <a:r>
              <a:rPr lang="fr-FR" sz="2400" u="sng" dirty="0">
                <a:solidFill>
                  <a:schemeClr val="bg1"/>
                </a:solidFill>
                <a:effectLst>
                  <a:outerShdw blurRad="38100" dist="38100" dir="2700000" algn="tl">
                    <a:srgbClr val="000000">
                      <a:alpha val="43137"/>
                    </a:srgbClr>
                  </a:outerShdw>
                </a:effectLst>
              </a:rPr>
              <a:t>5- Langage / Framework</a:t>
            </a:r>
          </a:p>
        </p:txBody>
      </p:sp>
      <p:sp>
        <p:nvSpPr>
          <p:cNvPr id="3" name="ZoneTexte 2">
            <a:extLst>
              <a:ext uri="{FF2B5EF4-FFF2-40B4-BE49-F238E27FC236}">
                <a16:creationId xmlns:a16="http://schemas.microsoft.com/office/drawing/2014/main" id="{36EBAE2F-1192-32A5-7A15-6FF977C73F15}"/>
              </a:ext>
            </a:extLst>
          </p:cNvPr>
          <p:cNvSpPr txBox="1"/>
          <p:nvPr/>
        </p:nvSpPr>
        <p:spPr>
          <a:xfrm>
            <a:off x="310718" y="1198485"/>
            <a:ext cx="7625919" cy="5786199"/>
          </a:xfrm>
          <a:prstGeom prst="rect">
            <a:avLst/>
          </a:prstGeom>
          <a:noFill/>
        </p:spPr>
        <p:txBody>
          <a:bodyPr wrap="square" rtlCol="0">
            <a:spAutoFit/>
          </a:bodyPr>
          <a:lstStyle/>
          <a:p>
            <a:r>
              <a:rPr lang="fr-FR" dirty="0">
                <a:solidFill>
                  <a:schemeClr val="bg1"/>
                </a:solidFill>
              </a:rPr>
              <a:t>D’après mes spécifications fonctionnelles je peux donc en conclure que l'entreprise souhaite réaliser un outil en ligne qui permettra à ses clients restaurateurs de publier et de choisir par eux-mêmes la mise en forme de leurs menus dynamiquement.</a:t>
            </a:r>
          </a:p>
          <a:p>
            <a:endParaRPr lang="fr-FR" dirty="0">
              <a:solidFill>
                <a:schemeClr val="bg1"/>
              </a:solidFill>
            </a:endParaRPr>
          </a:p>
          <a:p>
            <a:r>
              <a:rPr lang="fr-FR" sz="1600" b="1" u="sng" dirty="0">
                <a:solidFill>
                  <a:schemeClr val="bg1"/>
                </a:solidFill>
              </a:rPr>
              <a:t>Java </a:t>
            </a:r>
            <a:r>
              <a:rPr lang="fr-FR" sz="1200" b="1" u="sng" dirty="0">
                <a:solidFill>
                  <a:schemeClr val="bg1"/>
                </a:solidFill>
              </a:rPr>
              <a:t>(</a:t>
            </a:r>
            <a:r>
              <a:rPr lang="fr-FR" sz="1200" b="1" u="sng" dirty="0" err="1">
                <a:solidFill>
                  <a:schemeClr val="bg1"/>
                </a:solidFill>
              </a:rPr>
              <a:t>Back-end</a:t>
            </a:r>
            <a:r>
              <a:rPr lang="fr-FR" sz="1200" b="1" u="sng" dirty="0">
                <a:solidFill>
                  <a:schemeClr val="bg1"/>
                </a:solidFill>
              </a:rPr>
              <a:t>): </a:t>
            </a:r>
            <a:r>
              <a:rPr lang="fr-FR" sz="1200" dirty="0">
                <a:solidFill>
                  <a:schemeClr val="bg1"/>
                </a:solidFill>
              </a:rPr>
              <a:t>Java est robuste, orienté objet et largement utilisé pour les applications d'entrepris.</a:t>
            </a:r>
          </a:p>
          <a:p>
            <a:r>
              <a:rPr lang="fr-FR" sz="1600" b="1" u="sng" dirty="0">
                <a:solidFill>
                  <a:schemeClr val="bg1"/>
                </a:solidFill>
              </a:rPr>
              <a:t>React </a:t>
            </a:r>
            <a:r>
              <a:rPr lang="fr-FR" sz="1200" b="1" u="sng" dirty="0">
                <a:solidFill>
                  <a:schemeClr val="bg1"/>
                </a:solidFill>
              </a:rPr>
              <a:t>(</a:t>
            </a:r>
            <a:r>
              <a:rPr lang="fr-FR" sz="1200" b="1" u="sng" dirty="0" err="1">
                <a:solidFill>
                  <a:schemeClr val="bg1"/>
                </a:solidFill>
              </a:rPr>
              <a:t>Front-end</a:t>
            </a:r>
            <a:r>
              <a:rPr lang="fr-FR" sz="1200" b="1" u="sng" dirty="0">
                <a:solidFill>
                  <a:schemeClr val="bg1"/>
                </a:solidFill>
              </a:rPr>
              <a:t>): </a:t>
            </a:r>
            <a:r>
              <a:rPr lang="fr-FR" sz="1200" dirty="0">
                <a:solidFill>
                  <a:schemeClr val="bg1"/>
                </a:solidFill>
              </a:rPr>
              <a:t>react est utilisée pour créer des applications web à petite ou grande échelle et est particulièrement utile pour créer des sites web interactifs.</a:t>
            </a:r>
          </a:p>
          <a:p>
            <a:r>
              <a:rPr lang="fr-FR" sz="1600" b="1" u="sng" dirty="0">
                <a:solidFill>
                  <a:schemeClr val="bg1"/>
                </a:solidFill>
              </a:rPr>
              <a:t>Javascript </a:t>
            </a:r>
            <a:r>
              <a:rPr lang="fr-FR" sz="1200" b="1" u="sng" dirty="0">
                <a:solidFill>
                  <a:schemeClr val="bg1"/>
                </a:solidFill>
              </a:rPr>
              <a:t>(</a:t>
            </a:r>
            <a:r>
              <a:rPr lang="fr-FR" sz="1200" b="1" u="sng" dirty="0" err="1">
                <a:solidFill>
                  <a:schemeClr val="bg1"/>
                </a:solidFill>
              </a:rPr>
              <a:t>Back+Front-end</a:t>
            </a:r>
            <a:r>
              <a:rPr lang="fr-FR" sz="1200" b="1" u="sng" dirty="0">
                <a:solidFill>
                  <a:schemeClr val="bg1"/>
                </a:solidFill>
              </a:rPr>
              <a:t>):</a:t>
            </a:r>
            <a:r>
              <a:rPr lang="fr-FR" sz="1200" dirty="0">
                <a:solidFill>
                  <a:schemeClr val="bg1"/>
                </a:solidFill>
              </a:rPr>
              <a:t> JavaScript est essentiel pour les applications web interactives.</a:t>
            </a:r>
          </a:p>
          <a:p>
            <a:r>
              <a:rPr lang="fr-FR" sz="1600" b="1" u="sng" dirty="0">
                <a:solidFill>
                  <a:schemeClr val="bg1"/>
                </a:solidFill>
              </a:rPr>
              <a:t>Python </a:t>
            </a:r>
            <a:r>
              <a:rPr lang="fr-FR" sz="1200" b="1" u="sng" dirty="0">
                <a:solidFill>
                  <a:schemeClr val="bg1"/>
                </a:solidFill>
              </a:rPr>
              <a:t>(</a:t>
            </a:r>
            <a:r>
              <a:rPr lang="fr-FR" sz="1200" b="1" u="sng" dirty="0" err="1">
                <a:solidFill>
                  <a:schemeClr val="bg1"/>
                </a:solidFill>
              </a:rPr>
              <a:t>Back-end</a:t>
            </a:r>
            <a:r>
              <a:rPr lang="fr-FR" sz="1200" b="1" u="sng" dirty="0">
                <a:solidFill>
                  <a:schemeClr val="bg1"/>
                </a:solidFill>
              </a:rPr>
              <a:t>):</a:t>
            </a:r>
            <a:r>
              <a:rPr lang="fr-FR" sz="1200" dirty="0">
                <a:solidFill>
                  <a:schemeClr val="bg1"/>
                </a:solidFill>
              </a:rPr>
              <a:t> Développement d'applications web, backend. Python est populaire pour sa simplicité et sa flexibilité.</a:t>
            </a:r>
            <a:endParaRPr lang="fr-FR" sz="1200" b="1" u="sng" dirty="0">
              <a:solidFill>
                <a:schemeClr val="bg1"/>
              </a:solidFill>
            </a:endParaRPr>
          </a:p>
          <a:p>
            <a:r>
              <a:rPr lang="fr-FR" sz="1600" b="1" u="sng" dirty="0">
                <a:solidFill>
                  <a:schemeClr val="bg1"/>
                </a:solidFill>
              </a:rPr>
              <a:t>PHP </a:t>
            </a:r>
            <a:r>
              <a:rPr lang="fr-FR" sz="1200" b="1" u="sng" dirty="0">
                <a:solidFill>
                  <a:schemeClr val="bg1"/>
                </a:solidFill>
              </a:rPr>
              <a:t>(</a:t>
            </a:r>
            <a:r>
              <a:rPr lang="fr-FR" sz="1200" b="1" u="sng" dirty="0" err="1">
                <a:solidFill>
                  <a:schemeClr val="bg1"/>
                </a:solidFill>
              </a:rPr>
              <a:t>Back-end</a:t>
            </a:r>
            <a:r>
              <a:rPr lang="fr-FR" sz="1200" b="1" u="sng" dirty="0">
                <a:solidFill>
                  <a:schemeClr val="bg1"/>
                </a:solidFill>
              </a:rPr>
              <a:t>):</a:t>
            </a:r>
            <a:r>
              <a:rPr lang="fr-FR" sz="1200" dirty="0">
                <a:solidFill>
                  <a:schemeClr val="bg1"/>
                </a:solidFill>
              </a:rPr>
              <a:t> Bien que principalement utilisé pour les sites web, PHP peut également être employé pour des applications web</a:t>
            </a:r>
            <a:endParaRPr lang="fr-FR" sz="1200" b="1" u="sng" dirty="0">
              <a:solidFill>
                <a:schemeClr val="bg1"/>
              </a:solidFill>
            </a:endParaRPr>
          </a:p>
          <a:p>
            <a:r>
              <a:rPr lang="fr-FR" sz="1600" b="1" u="sng" dirty="0">
                <a:solidFill>
                  <a:schemeClr val="bg1"/>
                </a:solidFill>
              </a:rPr>
              <a:t>Vue.js </a:t>
            </a:r>
            <a:r>
              <a:rPr lang="fr-FR" sz="1200" b="1" u="sng" dirty="0">
                <a:solidFill>
                  <a:schemeClr val="bg1"/>
                </a:solidFill>
              </a:rPr>
              <a:t>(</a:t>
            </a:r>
            <a:r>
              <a:rPr lang="fr-FR" sz="1200" b="1" u="sng" dirty="0" err="1">
                <a:solidFill>
                  <a:schemeClr val="bg1"/>
                </a:solidFill>
              </a:rPr>
              <a:t>Front-end</a:t>
            </a:r>
            <a:r>
              <a:rPr lang="fr-FR" sz="1200" b="1" u="sng" dirty="0">
                <a:solidFill>
                  <a:schemeClr val="bg1"/>
                </a:solidFill>
              </a:rPr>
              <a:t>):</a:t>
            </a:r>
            <a:r>
              <a:rPr lang="fr-FR" sz="1200" dirty="0">
                <a:solidFill>
                  <a:schemeClr val="bg1"/>
                </a:solidFill>
              </a:rPr>
              <a:t> Plus simple à prendre en main qu'Angular ou React, Vue.js est flexible et modulaire, idéal pour ajouter des fonctionnalités interactives à des applications existantes </a:t>
            </a:r>
          </a:p>
          <a:p>
            <a:r>
              <a:rPr lang="fr-FR" sz="1200" dirty="0">
                <a:solidFill>
                  <a:schemeClr val="bg1"/>
                </a:solidFill>
              </a:rPr>
              <a:t>ou pour créer des applications web de petite à moyenne envergure.</a:t>
            </a:r>
          </a:p>
          <a:p>
            <a:r>
              <a:rPr lang="fr-FR" sz="1600" b="1" u="sng" dirty="0">
                <a:solidFill>
                  <a:schemeClr val="bg1"/>
                </a:solidFill>
              </a:rPr>
              <a:t>Angular </a:t>
            </a:r>
            <a:r>
              <a:rPr lang="fr-FR" sz="1200" b="1" u="sng" dirty="0">
                <a:solidFill>
                  <a:schemeClr val="bg1"/>
                </a:solidFill>
              </a:rPr>
              <a:t>(</a:t>
            </a:r>
            <a:r>
              <a:rPr lang="fr-FR" sz="1200" b="1" u="sng" dirty="0" err="1">
                <a:solidFill>
                  <a:schemeClr val="bg1"/>
                </a:solidFill>
              </a:rPr>
              <a:t>Front-end</a:t>
            </a:r>
            <a:r>
              <a:rPr lang="fr-FR" sz="1200" b="1" u="sng" dirty="0">
                <a:solidFill>
                  <a:schemeClr val="bg1"/>
                </a:solidFill>
              </a:rPr>
              <a:t>):</a:t>
            </a:r>
            <a:r>
              <a:rPr lang="fr-FR" sz="1200" dirty="0">
                <a:solidFill>
                  <a:schemeClr val="bg1"/>
                </a:solidFill>
              </a:rPr>
              <a:t> Maintenu par Google, Angular est un Framework complet pour </a:t>
            </a:r>
          </a:p>
          <a:p>
            <a:r>
              <a:rPr lang="fr-FR" sz="1200" dirty="0">
                <a:solidFill>
                  <a:schemeClr val="bg1"/>
                </a:solidFill>
              </a:rPr>
              <a:t>construire des applications web complexes avec une architecture solide</a:t>
            </a:r>
            <a:br>
              <a:rPr lang="fr-FR" sz="1200" dirty="0">
                <a:solidFill>
                  <a:schemeClr val="bg1"/>
                </a:solidFill>
              </a:rPr>
            </a:br>
            <a:endParaRPr lang="fr-FR" sz="1200" dirty="0">
              <a:solidFill>
                <a:schemeClr val="bg1"/>
              </a:solidFill>
            </a:endParaRPr>
          </a:p>
          <a:p>
            <a:endParaRPr lang="fr-FR" sz="1200" dirty="0">
              <a:solidFill>
                <a:schemeClr val="bg1"/>
              </a:solidFill>
            </a:endParaRPr>
          </a:p>
          <a:p>
            <a:endParaRPr lang="fr-FR" sz="1200"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337915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E70950-2312-FF4D-15C4-759CC648C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81" y="157937"/>
            <a:ext cx="1236669" cy="436867"/>
          </a:xfrm>
          <a:prstGeom prst="rect">
            <a:avLst/>
          </a:prstGeom>
        </p:spPr>
      </p:pic>
      <p:pic>
        <p:nvPicPr>
          <p:cNvPr id="10" name="Image 9">
            <a:extLst>
              <a:ext uri="{FF2B5EF4-FFF2-40B4-BE49-F238E27FC236}">
                <a16:creationId xmlns:a16="http://schemas.microsoft.com/office/drawing/2014/main" id="{FB79FE3C-A0A7-DCDF-0168-F25C380AB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798" y="3772984"/>
            <a:ext cx="2642299" cy="2871018"/>
          </a:xfrm>
          <a:prstGeom prst="rect">
            <a:avLst/>
          </a:prstGeom>
        </p:spPr>
      </p:pic>
      <p:sp>
        <p:nvSpPr>
          <p:cNvPr id="2" name="ZoneTexte 1">
            <a:extLst>
              <a:ext uri="{FF2B5EF4-FFF2-40B4-BE49-F238E27FC236}">
                <a16:creationId xmlns:a16="http://schemas.microsoft.com/office/drawing/2014/main" id="{D8B40591-43F6-55E3-97B9-DB2F31FD9AD7}"/>
              </a:ext>
            </a:extLst>
          </p:cNvPr>
          <p:cNvSpPr txBox="1"/>
          <p:nvPr/>
        </p:nvSpPr>
        <p:spPr>
          <a:xfrm>
            <a:off x="2814221" y="376370"/>
            <a:ext cx="7208668" cy="830997"/>
          </a:xfrm>
          <a:prstGeom prst="rect">
            <a:avLst/>
          </a:prstGeom>
          <a:noFill/>
        </p:spPr>
        <p:txBody>
          <a:bodyPr wrap="square">
            <a:spAutoFit/>
          </a:bodyPr>
          <a:lstStyle/>
          <a:p>
            <a:pPr marL="285750" indent="-285750">
              <a:buFont typeface="Wingdings" panose="05000000000000000000" pitchFamily="2" charset="2"/>
              <a:buChar char="ü"/>
            </a:pPr>
            <a:r>
              <a:rPr lang="fr-FR" sz="2400" u="sng" dirty="0">
                <a:solidFill>
                  <a:schemeClr val="bg1"/>
                </a:solidFill>
                <a:effectLst>
                  <a:outerShdw blurRad="38100" dist="38100" dir="2700000" algn="tl">
                    <a:srgbClr val="000000">
                      <a:alpha val="43137"/>
                    </a:srgbClr>
                  </a:outerShdw>
                </a:effectLst>
              </a:rPr>
              <a:t>6- Synthèse et partage des mises à jour quotidiennement</a:t>
            </a:r>
          </a:p>
        </p:txBody>
      </p:sp>
      <p:sp>
        <p:nvSpPr>
          <p:cNvPr id="3" name="ZoneTexte 2">
            <a:extLst>
              <a:ext uri="{FF2B5EF4-FFF2-40B4-BE49-F238E27FC236}">
                <a16:creationId xmlns:a16="http://schemas.microsoft.com/office/drawing/2014/main" id="{A3E90F24-9DAF-357D-599D-9C4E3BA39A0B}"/>
              </a:ext>
            </a:extLst>
          </p:cNvPr>
          <p:cNvSpPr txBox="1"/>
          <p:nvPr/>
        </p:nvSpPr>
        <p:spPr>
          <a:xfrm>
            <a:off x="319596" y="1544715"/>
            <a:ext cx="6418555" cy="3847207"/>
          </a:xfrm>
          <a:prstGeom prst="rect">
            <a:avLst/>
          </a:prstGeom>
          <a:noFill/>
        </p:spPr>
        <p:txBody>
          <a:bodyPr wrap="square" rtlCol="0">
            <a:spAutoFit/>
          </a:bodyPr>
          <a:lstStyle/>
          <a:p>
            <a:r>
              <a:rPr lang="fr-FR" sz="1200" dirty="0">
                <a:solidFill>
                  <a:schemeClr val="bg1"/>
                </a:solidFill>
              </a:rPr>
              <a:t>Pour assurer un suivi régulier des progrès et des mises à jour dans le cadre de ce projet, il est essentiel de mettre en place une méthode de partage d’informations de manière structurée et continue. Cela permettra de garantir que tous les membres de l'équipe restent informés des développements et des axes d'amélioration</a:t>
            </a:r>
            <a:br>
              <a:rPr lang="fr-FR" sz="1200" dirty="0">
                <a:solidFill>
                  <a:schemeClr val="bg1"/>
                </a:solidFill>
              </a:rPr>
            </a:br>
            <a:br>
              <a:rPr lang="fr-FR" sz="1200" dirty="0">
                <a:solidFill>
                  <a:schemeClr val="bg1"/>
                </a:solidFill>
              </a:rPr>
            </a:br>
            <a:r>
              <a:rPr lang="fr-FR" sz="1200" dirty="0">
                <a:solidFill>
                  <a:schemeClr val="bg1"/>
                </a:solidFill>
              </a:rPr>
              <a:t>Chaque jour, je vais procéder à une synthèse des nouvelles informations et des découvertes pertinentes à partir des sources que j’ai centralisées dans </a:t>
            </a:r>
            <a:r>
              <a:rPr lang="fr-FR" sz="1200" dirty="0" err="1">
                <a:solidFill>
                  <a:schemeClr val="bg1"/>
                </a:solidFill>
              </a:rPr>
              <a:t>Feedly</a:t>
            </a:r>
            <a:r>
              <a:rPr lang="fr-FR" sz="1200" dirty="0">
                <a:solidFill>
                  <a:schemeClr val="bg1"/>
                </a:solidFill>
              </a:rPr>
              <a:t>. Voici les actions spécifiques à mettre en œuvre pour organiser cette communication quotidienne :</a:t>
            </a:r>
            <a:br>
              <a:rPr lang="fr-FR" sz="1200" dirty="0">
                <a:solidFill>
                  <a:schemeClr val="bg1"/>
                </a:solidFill>
              </a:rPr>
            </a:br>
            <a:r>
              <a:rPr lang="fr-FR" sz="1200" dirty="0">
                <a:solidFill>
                  <a:schemeClr val="bg1"/>
                </a:solidFill>
              </a:rPr>
              <a:t>	&gt;Collecte des informations : En fonction des flux ajoutés à </a:t>
            </a:r>
            <a:r>
              <a:rPr lang="fr-FR" sz="1200" dirty="0" err="1">
                <a:solidFill>
                  <a:schemeClr val="bg1"/>
                </a:solidFill>
              </a:rPr>
              <a:t>Feedly</a:t>
            </a:r>
            <a:br>
              <a:rPr lang="fr-FR" sz="1200" dirty="0">
                <a:solidFill>
                  <a:schemeClr val="bg1"/>
                </a:solidFill>
              </a:rPr>
            </a:br>
            <a:r>
              <a:rPr lang="fr-FR" sz="1200" dirty="0">
                <a:solidFill>
                  <a:schemeClr val="bg1"/>
                </a:solidFill>
              </a:rPr>
              <a:t>	&gt;Résumé des principales nouveautés : Je vais extraire les éléments clés</a:t>
            </a:r>
            <a:br>
              <a:rPr lang="fr-FR" sz="1200">
                <a:solidFill>
                  <a:schemeClr val="bg1"/>
                </a:solidFill>
              </a:rPr>
            </a:br>
            <a:r>
              <a:rPr lang="fr-FR" sz="1200" dirty="0">
                <a:solidFill>
                  <a:schemeClr val="bg1"/>
                </a:solidFill>
              </a:rPr>
              <a:t>	&gt;Partage via un canal de communication</a:t>
            </a:r>
            <a:br>
              <a:rPr lang="fr-FR" sz="1200" dirty="0">
                <a:solidFill>
                  <a:schemeClr val="bg1"/>
                </a:solidFill>
              </a:rPr>
            </a:br>
            <a:br>
              <a:rPr lang="fr-FR" sz="1200" dirty="0">
                <a:solidFill>
                  <a:schemeClr val="bg1"/>
                </a:solidFill>
              </a:rPr>
            </a:br>
            <a:r>
              <a:rPr lang="fr-FR" sz="1600" dirty="0">
                <a:solidFill>
                  <a:schemeClr val="bg1"/>
                </a:solidFill>
              </a:rPr>
              <a:t>En procédant de cette manière, nous assurons une communication fluide et continue, tout en nous adaptant rapidement aux évolutions et aux nouvelles idées qui peuvent améliorer le projet dans ses aspects techniques et visuels.</a:t>
            </a:r>
            <a:br>
              <a:rPr lang="fr-FR" sz="1200" dirty="0"/>
            </a:br>
            <a:endParaRPr lang="fr-FR" sz="1200" dirty="0">
              <a:solidFill>
                <a:schemeClr val="bg1"/>
              </a:solidFill>
            </a:endParaRPr>
          </a:p>
        </p:txBody>
      </p:sp>
    </p:spTree>
    <p:extLst>
      <p:ext uri="{BB962C8B-B14F-4D97-AF65-F5344CB8AC3E}">
        <p14:creationId xmlns:p14="http://schemas.microsoft.com/office/powerpoint/2010/main" val="2292485118"/>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152</TotalTime>
  <Words>858</Words>
  <Application>Microsoft Office PowerPoint</Application>
  <PresentationFormat>Grand écran</PresentationFormat>
  <Paragraphs>57</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Calibri</vt:lpstr>
      <vt:lpstr>Century Gothic</vt:lpstr>
      <vt:lpstr>Inter</vt:lpstr>
      <vt:lpstr>Wingdings</vt:lpstr>
      <vt:lpstr>Wingdings 3</vt: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Accueil</dc:creator>
  <cp:lastModifiedBy>Accueil</cp:lastModifiedBy>
  <cp:revision>3</cp:revision>
  <dcterms:created xsi:type="dcterms:W3CDTF">2024-09-23T07:30:58Z</dcterms:created>
  <dcterms:modified xsi:type="dcterms:W3CDTF">2024-10-02T08:17:54Z</dcterms:modified>
</cp:coreProperties>
</file>