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13716000" cx="24384000"/>
  <p:notesSz cx="6858000" cy="9144000"/>
  <p:embeddedFontLst>
    <p:embeddedFont>
      <p:font typeface="Vollkorn"/>
      <p:regular r:id="rId25"/>
      <p:bold r:id="rId26"/>
      <p:italic r:id="rId27"/>
      <p:boldItalic r:id="rId28"/>
    </p:embeddedFont>
    <p:embeddedFont>
      <p:font typeface="Helvetica Neue"/>
      <p:regular r:id="rId29"/>
      <p:bold r:id="rId30"/>
      <p:italic r:id="rId31"/>
      <p:boldItalic r:id="rId32"/>
    </p:embeddedFont>
    <p:embeddedFont>
      <p:font typeface="Helvetica Neue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Vollkorn-bold.fntdata"/><Relationship Id="rId25" Type="http://schemas.openxmlformats.org/officeDocument/2006/relationships/font" Target="fonts/Vollkorn-regular.fntdata"/><Relationship Id="rId28" Type="http://schemas.openxmlformats.org/officeDocument/2006/relationships/font" Target="fonts/Vollkorn-boldItalic.fntdata"/><Relationship Id="rId27" Type="http://schemas.openxmlformats.org/officeDocument/2006/relationships/font" Target="fonts/Vollkorn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33" Type="http://schemas.openxmlformats.org/officeDocument/2006/relationships/font" Target="fonts/HelveticaNeueLight-regular.fntdata"/><Relationship Id="rId10" Type="http://schemas.openxmlformats.org/officeDocument/2006/relationships/slide" Target="slides/slide6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9.xml"/><Relationship Id="rId35" Type="http://schemas.openxmlformats.org/officeDocument/2006/relationships/font" Target="fonts/HelveticaNeueLight-italic.fntdata"/><Relationship Id="rId12" Type="http://schemas.openxmlformats.org/officeDocument/2006/relationships/slide" Target="slides/slide8.xml"/><Relationship Id="rId34" Type="http://schemas.openxmlformats.org/officeDocument/2006/relationships/font" Target="fonts/HelveticaNeueLight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HelveticaNeueLight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6bc5b78c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46bc5b78c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7c2e001b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47c2e001b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7c2e001bc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47c2e001bc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7c2e001bc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47c2e001bc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7c2e001bc_2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47c2e001bc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7c2e001bc_2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47c2e001bc_2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7c2e001bc_2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47c2e001bc_2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7c2e001bc_2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47c2e001bc_2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7c2e001bc_2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47c2e001bc_2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7c2e001bc_2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47c2e001bc_2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6ab49e910_1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46ab49e910_1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6ab49e910_2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46ab49e910_2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6ab49e910_1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6ab49e910_1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6ab49e910_1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46ab49e910_1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6cff9e9c9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46cff9e9c9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ab49e910_2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6ab49e910_2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6cff9e9c9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6cff9e9c9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6ab49e910_1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46ab49e910_1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6cff9e9c9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46cff9e9c9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7c2e001bc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7c2e001bc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>
            <p:ph idx="2" type="pic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11"/>
          <p:cNvSpPr/>
          <p:nvPr>
            <p:ph idx="3" type="pic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" name="Google Shape;46;p11"/>
          <p:cNvSpPr/>
          <p:nvPr>
            <p:ph idx="4" type="pic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0" i="1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413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413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413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413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413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413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413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413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>
            <p:ph idx="2" type="pic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>
            <p:ph idx="2" type="pic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>
            <p:ph idx="2" type="pic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b="0" i="0" sz="8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>
            <p:ph idx="2" type="pic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530225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30225" lvl="1" marL="9144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30225" lvl="2" marL="13716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30225" lvl="3" marL="18288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30225" lvl="4" marL="22860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1689100" y="1778000"/>
            <a:ext cx="21005799" cy="101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64135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413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413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413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413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typescriptlang.org/docs/handbook/interfaces.html#readonly-propertie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airbnb/javascrip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15626" l="0" r="0" t="0"/>
          <a:stretch/>
        </p:blipFill>
        <p:spPr>
          <a:xfrm>
            <a:off x="0" y="0"/>
            <a:ext cx="24383999" cy="13716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60;p14"/>
          <p:cNvGrpSpPr/>
          <p:nvPr/>
        </p:nvGrpSpPr>
        <p:grpSpPr>
          <a:xfrm>
            <a:off x="773975" y="11518875"/>
            <a:ext cx="13021335" cy="1346109"/>
            <a:chOff x="-319161" y="-9"/>
            <a:chExt cx="12272700" cy="1346109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-319161" y="-9"/>
              <a:ext cx="12272700" cy="134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215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0"/>
                <a:buFont typeface="Vollkorn"/>
                <a:buNone/>
              </a:pPr>
              <a:r>
                <a:rPr lang="en-US" sz="7000">
                  <a:latin typeface="Vollkorn"/>
                  <a:ea typeface="Vollkorn"/>
                  <a:cs typeface="Vollkorn"/>
                  <a:sym typeface="Vollkorn"/>
                </a:rPr>
                <a:t>Object Oriented Programming</a:t>
              </a:r>
              <a:r>
                <a:rPr b="0" i="0" lang="en-US" sz="7000" u="none" cap="none" strike="noStrike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.</a:t>
              </a: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-227172" y="0"/>
              <a:ext cx="0" cy="1346100"/>
            </a:xfrm>
            <a:prstGeom prst="straightConnector1">
              <a:avLst/>
            </a:prstGeom>
            <a:noFill/>
            <a:ln cap="flat" cmpd="sng" w="190500">
              <a:solidFill>
                <a:srgbClr val="D2F6FF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/>
        </p:nvSpPr>
        <p:spPr>
          <a:xfrm>
            <a:off x="4162650" y="4496400"/>
            <a:ext cx="16058700" cy="47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Vollkorn"/>
              <a:buNone/>
            </a:pPr>
            <a:r>
              <a:rPr b="1" lang="en-US" sz="6000" u="sng">
                <a:latin typeface="Vollkorn"/>
                <a:ea typeface="Vollkorn"/>
                <a:cs typeface="Vollkorn"/>
                <a:sym typeface="Vollkorn"/>
              </a:rPr>
              <a:t>Gehackt!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Vollkorn"/>
              <a:buNone/>
            </a:pPr>
            <a:r>
              <a:t/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  <a:p>
            <a:pPr indent="-514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Vollkorn"/>
              <a:buAutoNum type="arabicPeriod"/>
            </a:pP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DistanceTravelled gaat elke keer als je de move() functie aanroept, met 1 omhoog</a:t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  <a:p>
            <a:pPr indent="-514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Vollkorn"/>
              <a:buAutoNum type="arabicPeriod"/>
            </a:pP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Kun je distanceTravelled verder nog aanpassen?</a:t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/>
        </p:nvSpPr>
        <p:spPr>
          <a:xfrm>
            <a:off x="4162650" y="4496400"/>
            <a:ext cx="16058700" cy="47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Vollkorn"/>
              <a:buNone/>
            </a:pPr>
            <a:r>
              <a:rPr b="1" lang="en-US" sz="6000" u="sng">
                <a:latin typeface="Vollkorn"/>
                <a:ea typeface="Vollkorn"/>
                <a:cs typeface="Vollkorn"/>
                <a:sym typeface="Vollkorn"/>
              </a:rPr>
              <a:t>Oplossing: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Vollkorn"/>
              <a:buNone/>
            </a:pPr>
            <a:r>
              <a:t/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Een techniek die “Encapsulation” heet.</a:t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Praktisch voor jullie:</a:t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  <a:p>
            <a:pPr indent="-5143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Vollkorn"/>
              <a:buChar char="●"/>
            </a:pP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public</a:t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  <a:p>
            <a:pPr indent="-5143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Vollkorn"/>
              <a:buChar char="●"/>
            </a:pP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private</a:t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/>
        </p:nvSpPr>
        <p:spPr>
          <a:xfrm>
            <a:off x="4162650" y="4496400"/>
            <a:ext cx="16058700" cy="47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Vollkorn"/>
              <a:buNone/>
            </a:pPr>
            <a:r>
              <a:rPr b="1" lang="en-US" sz="6000" u="sng">
                <a:latin typeface="Vollkorn"/>
                <a:ea typeface="Vollkorn"/>
                <a:cs typeface="Vollkorn"/>
                <a:sym typeface="Vollkorn"/>
              </a:rPr>
              <a:t>Opdracht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Vollkorn"/>
              <a:buNone/>
            </a:pPr>
            <a:r>
              <a:t/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  <a:p>
            <a:pPr indent="-514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Vollkorn"/>
              <a:buAutoNum type="arabicPeriod"/>
            </a:pP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Als je al hebt nagedacht over - en + in je UML class: stap 4</a:t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  <a:p>
            <a:pPr indent="-514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Vollkorn"/>
              <a:buAutoNum type="arabicPeriod"/>
            </a:pP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Denk eens na over welke properties je </a:t>
            </a:r>
            <a:r>
              <a:rPr lang="en-US" sz="4500" u="sng">
                <a:latin typeface="Vollkorn"/>
                <a:ea typeface="Vollkorn"/>
                <a:cs typeface="Vollkorn"/>
                <a:sym typeface="Vollkorn"/>
              </a:rPr>
              <a:t>altijd </a:t>
            </a: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aan mag passen en welke je </a:t>
            </a:r>
            <a:r>
              <a:rPr lang="en-US" sz="4500" u="sng">
                <a:latin typeface="Vollkorn"/>
                <a:ea typeface="Vollkorn"/>
                <a:cs typeface="Vollkorn"/>
                <a:sym typeface="Vollkorn"/>
              </a:rPr>
              <a:t>niet</a:t>
            </a: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 of </a:t>
            </a:r>
            <a:r>
              <a:rPr lang="en-US" sz="4500" u="sng">
                <a:latin typeface="Vollkorn"/>
                <a:ea typeface="Vollkorn"/>
                <a:cs typeface="Vollkorn"/>
                <a:sym typeface="Vollkorn"/>
              </a:rPr>
              <a:t>heel specifiek</a:t>
            </a: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 aan mag passen.</a:t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  <a:p>
            <a:pPr indent="-514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Vollkorn"/>
              <a:buAutoNum type="arabicPeriod"/>
            </a:pP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Update de UML class.</a:t>
            </a:r>
            <a:br>
              <a:rPr lang="en-US" sz="4500">
                <a:latin typeface="Vollkorn"/>
                <a:ea typeface="Vollkorn"/>
                <a:cs typeface="Vollkorn"/>
                <a:sym typeface="Vollkorn"/>
              </a:rPr>
            </a:b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+ = public</a:t>
            </a:r>
            <a:br>
              <a:rPr lang="en-US" sz="4500">
                <a:latin typeface="Vollkorn"/>
                <a:ea typeface="Vollkorn"/>
                <a:cs typeface="Vollkorn"/>
                <a:sym typeface="Vollkorn"/>
              </a:rPr>
            </a:b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- = private</a:t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  <a:p>
            <a:pPr indent="-514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Vollkorn"/>
              <a:buAutoNum type="arabicPeriod"/>
            </a:pP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Geef een public/private modifier mee aan je properties.</a:t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  <a:p>
            <a:pPr indent="-514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Vollkorn"/>
              <a:buAutoNum type="arabicPeriod"/>
            </a:pP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Challenge: kijk eens naar </a:t>
            </a:r>
            <a:r>
              <a:rPr lang="en-US" sz="4500" u="sng">
                <a:solidFill>
                  <a:schemeClr val="hlink"/>
                </a:solidFill>
                <a:latin typeface="Vollkorn"/>
                <a:ea typeface="Vollkorn"/>
                <a:cs typeface="Vollkorn"/>
                <a:sym typeface="Vollkorn"/>
                <a:hlinkClick r:id="rId3"/>
              </a:rPr>
              <a:t>https://www.typescriptlang.org/docs/handbook/interfaces.html#readonly-properties</a:t>
            </a: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 en probeer dat te implementeren</a:t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/>
        </p:nvSpPr>
        <p:spPr>
          <a:xfrm>
            <a:off x="4162650" y="4496400"/>
            <a:ext cx="16058700" cy="47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Vollkorn"/>
              <a:buNone/>
            </a:pPr>
            <a:r>
              <a:rPr b="1" lang="en-US" sz="6000" u="sng">
                <a:latin typeface="Vollkorn"/>
                <a:ea typeface="Vollkorn"/>
                <a:cs typeface="Vollkorn"/>
                <a:sym typeface="Vollkorn"/>
              </a:rPr>
              <a:t>Eeehm...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Vollkorn"/>
              <a:buNone/>
            </a:pPr>
            <a:r>
              <a:t/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  <a:p>
            <a:pPr indent="-514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Vollkorn"/>
              <a:buAutoNum type="arabicPeriod"/>
            </a:pP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Hoe passen we distanceTravelled nu nog aan?</a:t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/>
        </p:nvSpPr>
        <p:spPr>
          <a:xfrm>
            <a:off x="4162650" y="4496400"/>
            <a:ext cx="16058700" cy="47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Vollkorn"/>
              <a:buNone/>
            </a:pPr>
            <a:r>
              <a:rPr b="1" lang="en-US" sz="6000" u="sng">
                <a:latin typeface="Vollkorn"/>
                <a:ea typeface="Vollkorn"/>
                <a:cs typeface="Vollkorn"/>
                <a:sym typeface="Vollkorn"/>
              </a:rPr>
              <a:t>Oplossing: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Vollkorn"/>
              <a:buNone/>
            </a:pPr>
            <a:r>
              <a:t/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Met een </a:t>
            </a:r>
            <a:r>
              <a:rPr lang="en-US" sz="4500" u="sng">
                <a:latin typeface="Vollkorn"/>
                <a:ea typeface="Vollkorn"/>
                <a:cs typeface="Vollkorn"/>
                <a:sym typeface="Vollkorn"/>
              </a:rPr>
              <a:t>set</a:t>
            </a: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,</a:t>
            </a: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 </a:t>
            </a:r>
            <a:r>
              <a:rPr lang="en-US" sz="4500" u="sng">
                <a:latin typeface="Vollkorn"/>
                <a:ea typeface="Vollkorn"/>
                <a:cs typeface="Vollkorn"/>
                <a:sym typeface="Vollkorn"/>
              </a:rPr>
              <a:t>get</a:t>
            </a: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 of </a:t>
            </a:r>
            <a:r>
              <a:rPr lang="en-US" sz="4500" u="sng">
                <a:latin typeface="Vollkorn"/>
                <a:ea typeface="Vollkorn"/>
                <a:cs typeface="Vollkorn"/>
                <a:sym typeface="Vollkorn"/>
              </a:rPr>
              <a:t>add</a:t>
            </a: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 method!</a:t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Courier New"/>
                <a:ea typeface="Courier New"/>
                <a:cs typeface="Courier New"/>
                <a:sym typeface="Courier New"/>
              </a:rPr>
              <a:t>public setCannons(amount: number)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Courier New"/>
                <a:ea typeface="Courier New"/>
                <a:cs typeface="Courier New"/>
                <a:sym typeface="Courier New"/>
              </a:rPr>
              <a:t>		this.cannons = amount;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7"/>
          <p:cNvSpPr/>
          <p:nvPr/>
        </p:nvSpPr>
        <p:spPr>
          <a:xfrm>
            <a:off x="1983025" y="6808425"/>
            <a:ext cx="2179500" cy="2247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7"/>
          <p:cNvSpPr/>
          <p:nvPr/>
        </p:nvSpPr>
        <p:spPr>
          <a:xfrm>
            <a:off x="3966075" y="8989775"/>
            <a:ext cx="2445900" cy="20823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/>
        </p:nvSpPr>
        <p:spPr>
          <a:xfrm>
            <a:off x="4162650" y="4496400"/>
            <a:ext cx="16058700" cy="47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Vollkorn"/>
              <a:buNone/>
            </a:pPr>
            <a:r>
              <a:rPr b="1" lang="en-US" sz="6000" u="sng">
                <a:latin typeface="Vollkorn"/>
                <a:ea typeface="Vollkorn"/>
                <a:cs typeface="Vollkorn"/>
                <a:sym typeface="Vollkorn"/>
              </a:rPr>
              <a:t>Opdracht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Vollkorn"/>
              <a:buNone/>
            </a:pPr>
            <a:r>
              <a:t/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  <a:p>
            <a:pPr indent="-514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Vollkorn"/>
              <a:buAutoNum type="arabicPeriod"/>
            </a:pP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Schrijf een method die </a:t>
            </a:r>
            <a:r>
              <a:rPr lang="en-US" sz="4500">
                <a:latin typeface="Courier New"/>
                <a:ea typeface="Courier New"/>
                <a:cs typeface="Courier New"/>
                <a:sym typeface="Courier New"/>
              </a:rPr>
              <a:t>distanceTravelled </a:t>
            </a: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met één ophoogt</a:t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  <a:p>
            <a:pPr indent="-514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Vollkorn"/>
              <a:buAutoNum type="arabicPeriod"/>
            </a:pP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Zorg ervoor dat deze method aangeroepen wordt als je </a:t>
            </a:r>
            <a:r>
              <a:rPr lang="en-US" sz="4500">
                <a:latin typeface="Courier New"/>
                <a:ea typeface="Courier New"/>
                <a:cs typeface="Courier New"/>
                <a:sym typeface="Courier New"/>
              </a:rPr>
              <a:t>move()</a:t>
            </a: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t</a:t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  <a:p>
            <a:pPr indent="-514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Vollkorn"/>
              <a:buAutoNum type="arabicPeriod"/>
            </a:pP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Challenge: zorg ervoor dat de ophoogfunctie alleen vanuit </a:t>
            </a:r>
            <a:r>
              <a:rPr lang="en-US" sz="4500">
                <a:latin typeface="Courier New"/>
                <a:ea typeface="Courier New"/>
                <a:cs typeface="Courier New"/>
                <a:sym typeface="Courier New"/>
              </a:rPr>
              <a:t>move()</a:t>
            </a: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 aangeroepen kan worden (iets met public / private)</a:t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/>
        </p:nvSpPr>
        <p:spPr>
          <a:xfrm>
            <a:off x="4162650" y="4496400"/>
            <a:ext cx="16058700" cy="47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Vollkorn"/>
              <a:buNone/>
            </a:pPr>
            <a:r>
              <a:rPr b="1" lang="en-US" sz="6000" u="sng">
                <a:latin typeface="Vollkorn"/>
                <a:ea typeface="Vollkorn"/>
                <a:cs typeface="Vollkorn"/>
                <a:sym typeface="Vollkorn"/>
              </a:rPr>
              <a:t>Eeehm...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Vollkorn"/>
              <a:buNone/>
            </a:pPr>
            <a:r>
              <a:t/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  <a:p>
            <a:pPr indent="-514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Vollkorn"/>
              <a:buAutoNum type="arabicPeriod"/>
            </a:pP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Hoe vaak beslis je de naam van je schip?</a:t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/>
        </p:nvSpPr>
        <p:spPr>
          <a:xfrm>
            <a:off x="4162650" y="4496400"/>
            <a:ext cx="16058700" cy="47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Vollkorn"/>
              <a:buNone/>
            </a:pPr>
            <a:r>
              <a:rPr b="1" lang="en-US" sz="6000" u="sng">
                <a:latin typeface="Vollkorn"/>
                <a:ea typeface="Vollkorn"/>
                <a:cs typeface="Vollkorn"/>
                <a:sym typeface="Vollkorn"/>
              </a:rPr>
              <a:t>Oplossing: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Vollkorn"/>
              <a:buNone/>
            </a:pPr>
            <a:r>
              <a:t/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Met een </a:t>
            </a:r>
            <a:r>
              <a:rPr lang="en-US" sz="4500" u="sng">
                <a:latin typeface="Vollkorn"/>
                <a:ea typeface="Vollkorn"/>
                <a:cs typeface="Vollkorn"/>
                <a:sym typeface="Vollkorn"/>
              </a:rPr>
              <a:t>constructor</a:t>
            </a: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!</a:t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Courier New"/>
                <a:ea typeface="Courier New"/>
                <a:cs typeface="Courier New"/>
                <a:sym typeface="Courier New"/>
              </a:rPr>
              <a:t>public constructor</a:t>
            </a:r>
            <a:r>
              <a:rPr lang="en-US" sz="4500">
                <a:latin typeface="Courier New"/>
                <a:ea typeface="Courier New"/>
                <a:cs typeface="Courier New"/>
                <a:sym typeface="Courier New"/>
              </a:rPr>
              <a:t>(cannons: number)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Courier New"/>
                <a:ea typeface="Courier New"/>
                <a:cs typeface="Courier New"/>
                <a:sym typeface="Courier New"/>
              </a:rPr>
              <a:t>		this.cannons = cannons;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30"/>
          <p:cNvSpPr/>
          <p:nvPr/>
        </p:nvSpPr>
        <p:spPr>
          <a:xfrm>
            <a:off x="1983025" y="6808425"/>
            <a:ext cx="2179500" cy="2247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0"/>
          <p:cNvSpPr/>
          <p:nvPr/>
        </p:nvSpPr>
        <p:spPr>
          <a:xfrm>
            <a:off x="3966075" y="8989775"/>
            <a:ext cx="2445900" cy="20823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/>
        </p:nvSpPr>
        <p:spPr>
          <a:xfrm>
            <a:off x="4162650" y="4496400"/>
            <a:ext cx="16058700" cy="47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Vollkorn"/>
              <a:buNone/>
            </a:pPr>
            <a:r>
              <a:rPr b="1" lang="en-US" sz="6000" u="sng">
                <a:latin typeface="Vollkorn"/>
                <a:ea typeface="Vollkorn"/>
                <a:cs typeface="Vollkorn"/>
                <a:sym typeface="Vollkorn"/>
              </a:rPr>
              <a:t>Opdracht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Vollkorn"/>
              <a:buNone/>
            </a:pPr>
            <a:r>
              <a:t/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  <a:p>
            <a:pPr indent="-514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Vollkorn"/>
              <a:buAutoNum type="arabicPeriod"/>
            </a:pP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Schrijf een constructor die alle benodigde properties initialiseert</a:t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/>
        </p:nvSpPr>
        <p:spPr>
          <a:xfrm>
            <a:off x="9052647" y="7758500"/>
            <a:ext cx="62787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Vollkorn"/>
              <a:buNone/>
            </a:pPr>
            <a:r>
              <a:rPr b="1" lang="en-US" sz="7500">
                <a:latin typeface="Vollkorn"/>
                <a:ea typeface="Vollkorn"/>
                <a:cs typeface="Vollkorn"/>
                <a:sym typeface="Vollkorn"/>
              </a:rPr>
              <a:t>Assignment.</a:t>
            </a:r>
            <a:endParaRPr/>
          </a:p>
        </p:txBody>
      </p:sp>
      <p:sp>
        <p:nvSpPr>
          <p:cNvPr id="162" name="Google Shape;162;p32"/>
          <p:cNvSpPr/>
          <p:nvPr/>
        </p:nvSpPr>
        <p:spPr>
          <a:xfrm>
            <a:off x="0" y="-25400"/>
            <a:ext cx="1269900" cy="13766700"/>
          </a:xfrm>
          <a:prstGeom prst="rect">
            <a:avLst/>
          </a:prstGeom>
          <a:solidFill>
            <a:srgbClr val="D2F6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3" name="Google Shape;1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9200" y="4535100"/>
            <a:ext cx="3005575" cy="30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8221200" y="7906875"/>
            <a:ext cx="89316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Vollkorn"/>
              <a:buNone/>
            </a:pPr>
            <a:r>
              <a:rPr b="1" lang="en-US" sz="7500">
                <a:latin typeface="Vollkorn"/>
                <a:ea typeface="Vollkorn"/>
                <a:cs typeface="Vollkorn"/>
                <a:sym typeface="Vollkorn"/>
              </a:rPr>
              <a:t>Class diagram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0" y="-25400"/>
            <a:ext cx="1269900" cy="13766700"/>
          </a:xfrm>
          <a:prstGeom prst="rect">
            <a:avLst/>
          </a:prstGeom>
          <a:solidFill>
            <a:srgbClr val="D2F6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7088" y="4386738"/>
            <a:ext cx="4469825" cy="338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/>
        </p:nvSpPr>
        <p:spPr>
          <a:xfrm>
            <a:off x="1662600" y="4708650"/>
            <a:ext cx="21058800" cy="42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solidFill>
                  <a:schemeClr val="dk1"/>
                </a:solidFill>
                <a:latin typeface="Vollkorn"/>
                <a:ea typeface="Vollkorn"/>
                <a:cs typeface="Vollkorn"/>
                <a:sym typeface="Vollkorn"/>
              </a:rPr>
              <a:t>Opdrachten</a:t>
            </a:r>
            <a:endParaRPr sz="3600">
              <a:solidFill>
                <a:schemeClr val="dk1"/>
              </a:solidFill>
              <a:latin typeface="Vollkorn"/>
              <a:ea typeface="Vollkorn"/>
              <a:cs typeface="Vollkorn"/>
              <a:sym typeface="Vollkorn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ollkorn"/>
              <a:buChar char="●"/>
            </a:pPr>
            <a:r>
              <a:rPr lang="en-US" sz="3600">
                <a:solidFill>
                  <a:schemeClr val="dk1"/>
                </a:solidFill>
                <a:latin typeface="Vollkorn"/>
                <a:ea typeface="Vollkorn"/>
                <a:cs typeface="Vollkorn"/>
                <a:sym typeface="Vollkorn"/>
              </a:rPr>
              <a:t>Maak een class diagram van een Asteroid</a:t>
            </a:r>
            <a:endParaRPr sz="3600">
              <a:solidFill>
                <a:schemeClr val="dk1"/>
              </a:solidFill>
              <a:latin typeface="Vollkorn"/>
              <a:ea typeface="Vollkorn"/>
              <a:cs typeface="Vollkorn"/>
              <a:sym typeface="Vollkorn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ollkorn"/>
              <a:buChar char="●"/>
            </a:pPr>
            <a:r>
              <a:rPr lang="en-US" sz="3600">
                <a:solidFill>
                  <a:schemeClr val="dk1"/>
                </a:solidFill>
                <a:latin typeface="Vollkorn"/>
                <a:ea typeface="Vollkorn"/>
                <a:cs typeface="Vollkorn"/>
                <a:sym typeface="Vollkorn"/>
              </a:rPr>
              <a:t>Zet die om in code</a:t>
            </a:r>
            <a:endParaRPr sz="3600">
              <a:solidFill>
                <a:schemeClr val="dk1"/>
              </a:solidFill>
              <a:latin typeface="Vollkorn"/>
              <a:ea typeface="Vollkorn"/>
              <a:cs typeface="Vollkorn"/>
              <a:sym typeface="Vollkorn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ollkorn"/>
              <a:buChar char="●"/>
            </a:pPr>
            <a:r>
              <a:rPr lang="en-US" sz="3600">
                <a:solidFill>
                  <a:schemeClr val="dk1"/>
                </a:solidFill>
                <a:latin typeface="Vollkorn"/>
                <a:ea typeface="Vollkorn"/>
                <a:cs typeface="Vollkorn"/>
                <a:sym typeface="Vollkorn"/>
              </a:rPr>
              <a:t>Denk goed na over encapsulation en constructors</a:t>
            </a:r>
            <a:endParaRPr sz="3600">
              <a:solidFill>
                <a:schemeClr val="dk1"/>
              </a:solidFill>
              <a:latin typeface="Vollkorn"/>
              <a:ea typeface="Vollkorn"/>
              <a:cs typeface="Vollkorn"/>
              <a:sym typeface="Vollkor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6829350" y="5557950"/>
            <a:ext cx="10725300" cy="26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Vollkorn"/>
              <a:buNone/>
            </a:pPr>
            <a:r>
              <a:rPr b="1" lang="en-US" sz="6000" u="sng">
                <a:latin typeface="Vollkorn"/>
                <a:ea typeface="Vollkorn"/>
                <a:cs typeface="Vollkorn"/>
                <a:sym typeface="Vollkorn"/>
              </a:rPr>
              <a:t>Bespreken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Vollkorn"/>
              <a:buNone/>
            </a:pPr>
            <a:r>
              <a:t/>
            </a:r>
            <a:endParaRPr sz="4800">
              <a:latin typeface="Vollkorn"/>
              <a:ea typeface="Vollkorn"/>
              <a:cs typeface="Vollkorn"/>
              <a:sym typeface="Vollkor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Vollkorn"/>
              <a:buNone/>
            </a:pPr>
            <a:r>
              <a:rPr lang="en-US" sz="4800">
                <a:solidFill>
                  <a:srgbClr val="222222"/>
                </a:solidFill>
                <a:highlight>
                  <a:srgbClr val="FFFFFF"/>
                </a:highlight>
                <a:latin typeface="Vollkorn"/>
                <a:ea typeface="Vollkorn"/>
                <a:cs typeface="Vollkorn"/>
                <a:sym typeface="Vollkorn"/>
              </a:rPr>
              <a:t>Asteroids - Class diagram</a:t>
            </a:r>
            <a:endParaRPr sz="4800">
              <a:solidFill>
                <a:srgbClr val="222222"/>
              </a:solidFill>
              <a:highlight>
                <a:srgbClr val="FFFFFF"/>
              </a:highlight>
              <a:latin typeface="Vollkorn"/>
              <a:ea typeface="Vollkorn"/>
              <a:cs typeface="Vollkorn"/>
              <a:sym typeface="Vollkor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Vollkorn"/>
              <a:buNone/>
            </a:pPr>
            <a:r>
              <a:rPr lang="en-US" sz="4800">
                <a:solidFill>
                  <a:srgbClr val="222222"/>
                </a:solidFill>
                <a:highlight>
                  <a:srgbClr val="FFFFFF"/>
                </a:highlight>
                <a:latin typeface="Vollkorn"/>
                <a:ea typeface="Vollkorn"/>
                <a:cs typeface="Vollkorn"/>
                <a:sym typeface="Vollkorn"/>
              </a:rPr>
              <a:t>tsconfig.json</a:t>
            </a:r>
            <a:endParaRPr sz="4800">
              <a:solidFill>
                <a:srgbClr val="222222"/>
              </a:solidFill>
              <a:highlight>
                <a:srgbClr val="FFFFFF"/>
              </a:highlight>
              <a:latin typeface="Vollkorn"/>
              <a:ea typeface="Vollkorn"/>
              <a:cs typeface="Vollkorn"/>
              <a:sym typeface="Vollkor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4162650" y="4496400"/>
            <a:ext cx="16058700" cy="47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Vollkorn"/>
              <a:buNone/>
            </a:pPr>
            <a:r>
              <a:rPr b="1" lang="en-US" sz="6000" u="sng">
                <a:latin typeface="Vollkorn"/>
                <a:ea typeface="Vollkorn"/>
                <a:cs typeface="Vollkorn"/>
                <a:sym typeface="Vollkorn"/>
              </a:rPr>
              <a:t>Lesdoelen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Vollkorn"/>
              <a:buNone/>
            </a:pPr>
            <a:r>
              <a:t/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  <a:p>
            <a:pPr indent="-514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Vollkorn"/>
              <a:buAutoNum type="arabicPeriod"/>
            </a:pP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UML Class naar code</a:t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  <a:p>
            <a:pPr indent="-514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Vollkorn"/>
              <a:buAutoNum type="arabicPeriod"/>
            </a:pP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Object aanmaken en los de properties invullen</a:t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  <a:p>
            <a:pPr indent="-514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Vollkorn"/>
              <a:buAutoNum type="arabicPeriod"/>
            </a:pP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Object hacken door property values aan te passen</a:t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  <a:p>
            <a:pPr indent="-514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Vollkorn"/>
              <a:buAutoNum type="arabicPeriod"/>
            </a:pP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Encapsulation introduceren</a:t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  <a:p>
            <a:pPr indent="-514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Vollkorn"/>
              <a:buAutoNum type="arabicPeriod"/>
            </a:pP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Getters / Setters / Adders introduceren</a:t>
            </a:r>
            <a:endParaRPr sz="4500">
              <a:solidFill>
                <a:schemeClr val="dk1"/>
              </a:solidFill>
              <a:latin typeface="Vollkorn"/>
              <a:ea typeface="Vollkorn"/>
              <a:cs typeface="Vollkorn"/>
              <a:sym typeface="Vollkorn"/>
            </a:endParaRPr>
          </a:p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Vollkorn"/>
              <a:buAutoNum type="arabicPeriod"/>
            </a:pPr>
            <a:r>
              <a:rPr lang="en-US" sz="4500">
                <a:solidFill>
                  <a:schemeClr val="dk1"/>
                </a:solidFill>
                <a:latin typeface="Vollkorn"/>
                <a:ea typeface="Vollkorn"/>
                <a:cs typeface="Vollkorn"/>
                <a:sym typeface="Vollkorn"/>
              </a:rPr>
              <a:t>Constructor introduceren</a:t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0" y="10716000"/>
            <a:ext cx="1115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http://yuml.me/diagram/nofunky;scale:180/class/edit/[Ship | +name; +color; +cannons; +distanceTravelled| +shoot(); +move() ]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8650" y="4389050"/>
            <a:ext cx="6446700" cy="49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0" y="10716000"/>
            <a:ext cx="1115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http://yuml.me/diagram/nofunky;scale:180/class/edit/[Ship | +name: string; +color: string; +cannons: number; +distanceTravelled: number| +shoot(); +move() ]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5175" y="4628825"/>
            <a:ext cx="7713650" cy="44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4162650" y="4496400"/>
            <a:ext cx="16058700" cy="47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Vollkorn"/>
              <a:buNone/>
            </a:pPr>
            <a:r>
              <a:rPr b="1" lang="en-US" sz="6000" u="sng">
                <a:latin typeface="Vollkorn"/>
                <a:ea typeface="Vollkorn"/>
                <a:cs typeface="Vollkorn"/>
                <a:sym typeface="Vollkorn"/>
              </a:rPr>
              <a:t>Opdracht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Vollkorn"/>
              <a:buNone/>
            </a:pPr>
            <a:r>
              <a:t/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  <a:p>
            <a:pPr indent="-514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Vollkorn"/>
              <a:buAutoNum type="arabicPeriod"/>
            </a:pP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Laten we dit class diagram eens omzetten in code!</a:t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  <a:p>
            <a:pPr indent="-514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Vollkorn"/>
              <a:buAutoNum type="arabicPeriod"/>
            </a:pP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We hanteren de Airbnb JavaScript Styleguide: </a:t>
            </a:r>
            <a:r>
              <a:rPr lang="en-US" sz="4500" u="sng">
                <a:solidFill>
                  <a:schemeClr val="hlink"/>
                </a:solidFill>
                <a:latin typeface="Vollkorn"/>
                <a:ea typeface="Vollkorn"/>
                <a:cs typeface="Vollkorn"/>
                <a:sym typeface="Vollkorn"/>
                <a:hlinkClick r:id="rId3"/>
              </a:rPr>
              <a:t>https://github.com/airbnb/javascript</a:t>
            </a: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 </a:t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(dus Loek: </a:t>
            </a:r>
            <a:r>
              <a:rPr lang="en-US" sz="4500" u="sng">
                <a:latin typeface="Vollkorn"/>
                <a:ea typeface="Vollkorn"/>
                <a:cs typeface="Vollkorn"/>
                <a:sym typeface="Vollkorn"/>
              </a:rPr>
              <a:t>wel</a:t>
            </a: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 puntkomma’s vanaf nu!)</a:t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/>
        </p:nvSpPr>
        <p:spPr>
          <a:xfrm>
            <a:off x="4162650" y="4496400"/>
            <a:ext cx="16058700" cy="47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Vollkorn"/>
              <a:buNone/>
            </a:pPr>
            <a:r>
              <a:rPr b="1" lang="en-US" sz="6000" u="sng">
                <a:latin typeface="Vollkorn"/>
                <a:ea typeface="Vollkorn"/>
                <a:cs typeface="Vollkorn"/>
                <a:sym typeface="Vollkorn"/>
              </a:rPr>
              <a:t>Opdracht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Vollkorn"/>
              <a:buNone/>
            </a:pPr>
            <a:r>
              <a:t/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  <a:p>
            <a:pPr indent="-514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Vollkorn"/>
              <a:buAutoNum type="arabicPeriod"/>
            </a:pP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Maak nu onder de Class een instantie van die class (hoe heet dat ook alweer?).</a:t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  <a:p>
            <a:pPr indent="-514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Vollkorn"/>
              <a:buAutoNum type="arabicPeriod"/>
            </a:pP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Geef vervolgens values aan alle properties.</a:t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  <a:p>
            <a:pPr indent="-514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Vollkorn"/>
              <a:buAutoNum type="arabicPeriod"/>
            </a:pPr>
            <a:r>
              <a:rPr lang="en-US" sz="4500">
                <a:latin typeface="Vollkorn"/>
                <a:ea typeface="Vollkorn"/>
                <a:cs typeface="Vollkorn"/>
                <a:sym typeface="Vollkorn"/>
              </a:rPr>
              <a:t>Probeer eens “true” in “cannons” te stoppen. Wat gebeurt er?</a:t>
            </a:r>
            <a:endParaRPr sz="4500">
              <a:latin typeface="Vollkorn"/>
              <a:ea typeface="Vollkorn"/>
              <a:cs typeface="Vollkorn"/>
              <a:sym typeface="Vollkor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/>
        </p:nvSpPr>
        <p:spPr>
          <a:xfrm>
            <a:off x="0" y="10716000"/>
            <a:ext cx="1115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http://yuml.me/diagram/nofunky;scale:180/class/edit/[Ship | +name: string; +color: string; +cannons: number; +distanceTravelled: number| +shoot(); +move() ]</a:t>
            </a:r>
            <a:endParaRPr/>
          </a:p>
        </p:txBody>
      </p:sp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5175" y="4628825"/>
            <a:ext cx="7713650" cy="44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