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F048-87D9-48B9-8259-6DD86C1939DB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466C-B28F-46F3-8D4B-E75312150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Driving Controllers using Genetic Programming</a:t>
            </a:r>
            <a:br>
              <a:rPr lang="en-US" dirty="0"/>
            </a:br>
            <a:r>
              <a:rPr lang="en-US" sz="2200" dirty="0"/>
              <a:t>Marc Ebner and Thorsten Tiede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962400"/>
            <a:ext cx="3086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Tracks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47800"/>
            <a:ext cx="8229600" cy="208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657600"/>
            <a:ext cx="6362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49530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Each individual is evaluated for 1000 time steps on                 each track.</a:t>
            </a:r>
          </a:p>
          <a:p>
            <a:r>
              <a:rPr lang="en-US" sz="2800" dirty="0"/>
              <a:t>- No other drivers are present on the track during evolution.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/>
              <a:t>F = </a:t>
            </a:r>
            <a:r>
              <a:rPr lang="el-GR" b="1" dirty="0"/>
              <a:t>Σ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/ 5 ,</a:t>
            </a:r>
            <a:r>
              <a:rPr lang="nn-NO" dirty="0"/>
              <a:t>i </a:t>
            </a:r>
            <a:r>
              <a:rPr lang="en-US" dirty="0"/>
              <a:t>∈ </a:t>
            </a:r>
            <a:r>
              <a:rPr lang="nn-NO" dirty="0"/>
              <a:t>{1, 2, 3, 4, 5}</a:t>
            </a:r>
          </a:p>
          <a:p>
            <a:r>
              <a:rPr lang="nn-NO" dirty="0"/>
              <a:t>f</a:t>
            </a:r>
            <a:r>
              <a:rPr lang="nn-NO" baseline="-25000" dirty="0"/>
              <a:t>i </a:t>
            </a:r>
            <a:r>
              <a:rPr lang="nn-NO" dirty="0"/>
              <a:t> = d</a:t>
            </a:r>
            <a:r>
              <a:rPr lang="nn-NO" baseline="-25000" dirty="0"/>
              <a:t>max</a:t>
            </a:r>
            <a:r>
              <a:rPr lang="nn-NO" dirty="0"/>
              <a:t> – d</a:t>
            </a:r>
          </a:p>
          <a:p>
            <a:r>
              <a:rPr lang="en-US" dirty="0"/>
              <a:t>d - the distance traveled along the track.</a:t>
            </a:r>
          </a:p>
          <a:p>
            <a:r>
              <a:rPr lang="nn-NO" dirty="0"/>
              <a:t>d</a:t>
            </a:r>
            <a:r>
              <a:rPr lang="nn-NO" baseline="-25000" dirty="0"/>
              <a:t>max </a:t>
            </a:r>
            <a:r>
              <a:rPr lang="nn-NO" dirty="0"/>
              <a:t> = (</a:t>
            </a:r>
            <a:r>
              <a:rPr lang="nn-NO" sz="2400" dirty="0"/>
              <a:t>maxTimeSteps/timeStepsPerSecond)*v</a:t>
            </a:r>
            <a:r>
              <a:rPr lang="nn-NO" sz="2400" baseline="-25000" dirty="0"/>
              <a:t>max</a:t>
            </a:r>
            <a:r>
              <a:rPr lang="nn-NO" sz="2400" dirty="0"/>
              <a:t> </a:t>
            </a:r>
          </a:p>
          <a:p>
            <a:r>
              <a:rPr lang="nn-NO" dirty="0"/>
              <a:t>v</a:t>
            </a:r>
            <a:r>
              <a:rPr lang="nn-NO" baseline="-25000" dirty="0"/>
              <a:t>max</a:t>
            </a:r>
            <a:r>
              <a:rPr lang="nn-NO" dirty="0"/>
              <a:t> </a:t>
            </a:r>
            <a:r>
              <a:rPr lang="en-US" dirty="0"/>
              <a:t>- the maximum velocity of the car.</a:t>
            </a:r>
            <a:endParaRPr lang="nn-N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Elitism - The best 3 individuals are always 			copied into the next generation.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tournament  selection </a:t>
            </a:r>
          </a:p>
          <a:p>
            <a:pPr lvl="1"/>
            <a:r>
              <a:rPr lang="en-US" dirty="0"/>
              <a:t>Tournament size = 7.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two individuals and then exchanges two random subtrees between these two individuals.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267200"/>
            <a:ext cx="487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randomly selected node is replaced by a </a:t>
            </a:r>
          </a:p>
          <a:p>
            <a:pPr marL="342900" lvl="1" indent="-342900">
              <a:buNone/>
            </a:pPr>
            <a:r>
              <a:rPr lang="en-US" dirty="0"/>
              <a:t>    </a:t>
            </a:r>
            <a:r>
              <a:rPr lang="en-US" sz="3200" dirty="0"/>
              <a:t>newly generated subtree.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Each operator is applied with a probability of 50%.</a:t>
            </a:r>
          </a:p>
          <a:p>
            <a:r>
              <a:rPr lang="en-US" sz="2600" dirty="0"/>
              <a:t>Internal nodes are selected with a probability of 90% </a:t>
            </a:r>
          </a:p>
          <a:p>
            <a:pPr>
              <a:buNone/>
            </a:pPr>
            <a:r>
              <a:rPr lang="en-US" sz="2600" dirty="0"/>
              <a:t>     and external nodes are selected with a probability of 10%.</a:t>
            </a:r>
          </a:p>
          <a:p>
            <a:pPr lvl="1">
              <a:buNone/>
            </a:pPr>
            <a:r>
              <a:rPr lang="en-US" sz="2600" dirty="0"/>
              <a:t>    	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4162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 experiments</a:t>
            </a:r>
          </a:p>
          <a:p>
            <a:pPr lvl="1"/>
            <a:r>
              <a:rPr lang="en-US" dirty="0"/>
              <a:t>Experiment 1:  manually constructed individual 			  inserted to the first generation.</a:t>
            </a:r>
          </a:p>
          <a:p>
            <a:pPr lvl="1"/>
            <a:r>
              <a:rPr lang="en-US" dirty="0"/>
              <a:t>Experiment 2:  all individuals selected randomly.</a:t>
            </a:r>
          </a:p>
          <a:p>
            <a:pPr lvl="1"/>
            <a:r>
              <a:rPr lang="en-US" dirty="0"/>
              <a:t>Experiment 3: same as experiment 1 ,but with</a:t>
            </a:r>
          </a:p>
          <a:p>
            <a:pPr lvl="1">
              <a:buNone/>
            </a:pPr>
            <a:r>
              <a:rPr lang="en-US" dirty="0"/>
              <a:t>    		   	 an extended function  set.</a:t>
            </a:r>
          </a:p>
          <a:p>
            <a:pPr lvl="1"/>
            <a:r>
              <a:rPr lang="en-US" dirty="0"/>
              <a:t>Experiment 4: same as experiment 2 ,but with</a:t>
            </a:r>
          </a:p>
          <a:p>
            <a:pPr lvl="1">
              <a:buNone/>
            </a:pPr>
            <a:r>
              <a:rPr lang="en-US" dirty="0"/>
              <a:t>    		   	 an extended function  set.</a:t>
            </a:r>
          </a:p>
          <a:p>
            <a:r>
              <a:rPr lang="en-US" dirty="0"/>
              <a:t>Population size – 200 individuals in each 				   experiment.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Extended Function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extended function  set include 2 additionally functions </a:t>
            </a:r>
          </a:p>
          <a:p>
            <a:pPr lvl="1"/>
            <a:r>
              <a:rPr lang="en-US" sz="2400" dirty="0"/>
              <a:t>Sum : takes a single argument and sums up this 	         argument over all time steps.</a:t>
            </a:r>
          </a:p>
          <a:p>
            <a:pPr lvl="1"/>
            <a:r>
              <a:rPr lang="en-US" sz="2400" dirty="0"/>
              <a:t>Last : returns the value which was computed 		       during a previous evaluation of the node.</a:t>
            </a:r>
          </a:p>
          <a:p>
            <a:r>
              <a:rPr lang="en-US" sz="2800" dirty="0"/>
              <a:t>By adding these two elementary functions it is possible to evolve PID controllers in experiments 3 and 4. 		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A PID controller calculates an "error" value as the difference between a measured process variable and a desired set point.</a:t>
            </a:r>
          </a:p>
          <a:p>
            <a:r>
              <a:rPr lang="en-US" sz="2400" dirty="0"/>
              <a:t>The PID controller calculation (</a:t>
            </a:r>
            <a:r>
              <a:rPr lang="en-US" sz="2800" dirty="0"/>
              <a:t>algorithm</a:t>
            </a:r>
            <a:r>
              <a:rPr lang="en-US" sz="2400" dirty="0"/>
              <a:t>) involves three separate parameters; the proportional, the integral and derivative values.</a:t>
            </a:r>
          </a:p>
        </p:txBody>
      </p:sp>
      <p:pic>
        <p:nvPicPr>
          <p:cNvPr id="6" name="Content Placeholder 3" descr="300px-Pid-feedback-nct-int-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4343400"/>
            <a:ext cx="2590898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Experiments 1 and 3 created the best car drivers after 50 generations. </a:t>
            </a:r>
          </a:p>
          <a:p>
            <a:r>
              <a:rPr lang="en-US" sz="2800" dirty="0"/>
              <a:t>Starting from an entirely random population (as in Experiments 2 and 4) made the problem more </a:t>
            </a:r>
            <a:r>
              <a:rPr lang="en-US" sz="2800" dirty="0" err="1"/>
              <a:t>difﬁcult</a:t>
            </a:r>
            <a:r>
              <a:rPr lang="en-US" sz="2800" dirty="0"/>
              <a:t> (statistically </a:t>
            </a:r>
            <a:r>
              <a:rPr lang="en-US" sz="2800" dirty="0" err="1"/>
              <a:t>signiﬁcant</a:t>
            </a:r>
            <a:r>
              <a:rPr lang="en-US" sz="2800" dirty="0"/>
              <a:t> with a </a:t>
            </a:r>
            <a:r>
              <a:rPr lang="en-US" sz="2800" dirty="0" err="1"/>
              <a:t>conﬁdence</a:t>
            </a:r>
            <a:r>
              <a:rPr lang="en-US" sz="2800" dirty="0"/>
              <a:t> of 94.7%). </a:t>
            </a:r>
          </a:p>
          <a:p>
            <a:r>
              <a:rPr lang="en-US" sz="2800" dirty="0"/>
              <a:t>There is no statistical </a:t>
            </a:r>
            <a:r>
              <a:rPr lang="en-US" sz="2800" dirty="0" err="1"/>
              <a:t>signiﬁcant</a:t>
            </a:r>
            <a:r>
              <a:rPr lang="en-US" sz="2800" dirty="0"/>
              <a:t> difference between</a:t>
            </a:r>
          </a:p>
          <a:p>
            <a:pPr>
              <a:buNone/>
            </a:pPr>
            <a:r>
              <a:rPr lang="en-US" sz="2800" dirty="0"/>
              <a:t>	experiments 1 and 3 and also not between 2 and 4.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79248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Torcs</a:t>
            </a:r>
            <a:r>
              <a:rPr lang="en-US" dirty="0"/>
              <a:t> Simulator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 different tracks.</a:t>
            </a:r>
          </a:p>
          <a:p>
            <a:r>
              <a:rPr lang="en-US" dirty="0"/>
              <a:t>42 different cars.</a:t>
            </a:r>
          </a:p>
          <a:p>
            <a:r>
              <a:rPr lang="en-US" dirty="0"/>
              <a:t>50 optional opponents.</a:t>
            </a:r>
          </a:p>
          <a:p>
            <a:r>
              <a:rPr lang="en-US" dirty="0"/>
              <a:t>19 distance sensors .</a:t>
            </a:r>
          </a:p>
          <a:p>
            <a:r>
              <a:rPr lang="en-US" dirty="0"/>
              <a:t>Can be steered using a joystick, an actual steering wheel , the mouse or the keyboard.</a:t>
            </a:r>
          </a:p>
          <a:p>
            <a:r>
              <a:rPr lang="en-US" dirty="0"/>
              <a:t>Up to 4 different players can race against each other using a split screen mode.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00200"/>
            <a:ext cx="35337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Performance Of The Best Evolved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best car at generation 0 left the track when evaluated on tracks (c), (d), and (e). </a:t>
            </a:r>
          </a:p>
          <a:p>
            <a:r>
              <a:rPr lang="en-US" sz="2000" dirty="0"/>
              <a:t>At the first generation, the best individual is able to drive</a:t>
            </a:r>
          </a:p>
          <a:p>
            <a:pPr>
              <a:buNone/>
            </a:pPr>
            <a:r>
              <a:rPr lang="en-US" sz="2000" dirty="0"/>
              <a:t>	for a maximum distance of 498m (on track (b)).</a:t>
            </a:r>
          </a:p>
          <a:p>
            <a:r>
              <a:rPr lang="en-US" sz="2000" dirty="0"/>
              <a:t>At the end of evolution the best individual was able to cover a</a:t>
            </a:r>
          </a:p>
          <a:p>
            <a:pPr>
              <a:buNone/>
            </a:pPr>
            <a:r>
              <a:rPr lang="en-US" sz="2000" dirty="0"/>
              <a:t>	distance of 642m for this same track.</a:t>
            </a:r>
          </a:p>
          <a:p>
            <a:r>
              <a:rPr lang="en-US" sz="2000" dirty="0"/>
              <a:t>On track (e), the best controller from generation 0 actually left the track after only 66m.</a:t>
            </a:r>
          </a:p>
          <a:p>
            <a:r>
              <a:rPr lang="en-US" sz="2000" dirty="0"/>
              <a:t>after generation 50, it was able to drive for 624m on track (e) without leaving the track. </a:t>
            </a:r>
          </a:p>
          <a:p>
            <a:r>
              <a:rPr lang="en-US" sz="2000" dirty="0"/>
              <a:t>The best evolved controller uses only the current speed and the front facing sensor (S9)to control the acceleration of the car.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Sensors Available From A Simulated Car Of The Racing Simulator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Actuators Of A Simulated Car Of The Racing Simulator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53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Evolution Of Virtual Race Car Drivers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- complete the race in the shortest amount of time.</a:t>
            </a:r>
          </a:p>
          <a:p>
            <a:r>
              <a:rPr lang="en-US" dirty="0"/>
              <a:t>The drivers are selected using the Darwinian</a:t>
            </a:r>
          </a:p>
          <a:p>
            <a:pPr>
              <a:buNone/>
            </a:pPr>
            <a:r>
              <a:rPr lang="en-US" dirty="0"/>
              <a:t>    principle “survival of the ﬁttest”.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Implemantaion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tree-based Genetic Programming </a:t>
            </a:r>
          </a:p>
          <a:p>
            <a:pPr lvl="1"/>
            <a:r>
              <a:rPr lang="en-US" sz="2400" dirty="0"/>
              <a:t>Tree  -  Program.</a:t>
            </a:r>
          </a:p>
          <a:p>
            <a:pPr lvl="2"/>
            <a:r>
              <a:rPr lang="en-US" sz="2000" dirty="0"/>
              <a:t> external nodes - provide input to the program.</a:t>
            </a:r>
          </a:p>
          <a:p>
            <a:pPr lvl="2"/>
            <a:r>
              <a:rPr lang="en-US" sz="2000" dirty="0"/>
              <a:t>  internal nodes – operations.</a:t>
            </a:r>
          </a:p>
          <a:p>
            <a:pPr lvl="2">
              <a:buNone/>
            </a:pPr>
            <a:endParaRPr lang="en-US" sz="2000" dirty="0"/>
          </a:p>
          <a:p>
            <a:r>
              <a:rPr lang="en-US" dirty="0"/>
              <a:t>Each individual consists of two trees:</a:t>
            </a:r>
          </a:p>
          <a:p>
            <a:pPr lvl="1"/>
            <a:r>
              <a:rPr lang="en-US" sz="2400" dirty="0"/>
              <a:t>steering wheel - computes the steering direction.</a:t>
            </a:r>
          </a:p>
          <a:p>
            <a:pPr lvl="1"/>
            <a:r>
              <a:rPr lang="en-US" sz="2400" dirty="0"/>
              <a:t>gas/brake system - computes whether the car should </a:t>
            </a:r>
          </a:p>
          <a:p>
            <a:pPr lvl="1">
              <a:buNone/>
            </a:pPr>
            <a:r>
              <a:rPr lang="en-US" sz="2400" dirty="0"/>
              <a:t>				   accelerate or decelerate.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4495800"/>
            <a:ext cx="2495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Gas/Brake Tree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67000" y="4495800"/>
            <a:ext cx="2495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80962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Tree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733800" y="4876800"/>
            <a:ext cx="14763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74390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828800"/>
            <a:ext cx="3200400" cy="485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444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Evolving Driving Controllers using Genetic Programming Marc Ebner and Thorsten Tiede</vt:lpstr>
      <vt:lpstr>The Torcs Simulator </vt:lpstr>
      <vt:lpstr>Sensors Available From A Simulated Car Of The Racing Simulator</vt:lpstr>
      <vt:lpstr>Actuators Of A Simulated Car Of The Racing Simulator</vt:lpstr>
      <vt:lpstr>Evolution Of Virtual Race Car Drivers</vt:lpstr>
      <vt:lpstr>Implemantaion</vt:lpstr>
      <vt:lpstr>Gas/Brake Tree</vt:lpstr>
      <vt:lpstr>Steering Tree</vt:lpstr>
      <vt:lpstr>The Algorithm</vt:lpstr>
      <vt:lpstr>The Tracks</vt:lpstr>
      <vt:lpstr>Fitness Function</vt:lpstr>
      <vt:lpstr>Selection</vt:lpstr>
      <vt:lpstr>Crossover</vt:lpstr>
      <vt:lpstr>Mutation</vt:lpstr>
      <vt:lpstr>The Experiments</vt:lpstr>
      <vt:lpstr>The Extended Function Set</vt:lpstr>
      <vt:lpstr>PID controller</vt:lpstr>
      <vt:lpstr>The Results</vt:lpstr>
      <vt:lpstr>The Results</vt:lpstr>
      <vt:lpstr>The Performance Of The Best Evolved Driver</vt:lpstr>
      <vt:lpstr>The End.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Driving Controllers using Genetic Programming Marc Ebner and Thorsten Tiede</dc:title>
  <dc:creator>shimii</dc:creator>
  <cp:lastModifiedBy>Erwin Huijzer</cp:lastModifiedBy>
  <cp:revision>131</cp:revision>
  <dcterms:created xsi:type="dcterms:W3CDTF">2010-03-12T15:48:25Z</dcterms:created>
  <dcterms:modified xsi:type="dcterms:W3CDTF">2016-11-03T09:43:15Z</dcterms:modified>
</cp:coreProperties>
</file>