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lice" panose="020B0604020202020204" charset="0"/>
      <p:regular r:id="rId10"/>
    </p:embeddedFont>
    <p:embeddedFont>
      <p:font typeface="Bodoni FLF Italics" panose="020B0604020202020204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20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423826" y="8528931"/>
            <a:ext cx="10793833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Alice"/>
              </a:rPr>
              <a:t>Dataset "default payment next month"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297" y="5133975"/>
            <a:ext cx="1133101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20"/>
              </a:lnSpc>
            </a:pPr>
            <a:r>
              <a:rPr lang="en-US" sz="6100">
                <a:solidFill>
                  <a:srgbClr val="271905"/>
                </a:solidFill>
                <a:latin typeface="Alice"/>
              </a:rPr>
              <a:t> MATHILDA HOSIANA TAMBUN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3875310" y="3086100"/>
            <a:ext cx="9945432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6"/>
              </a:lnSpc>
            </a:pPr>
            <a:r>
              <a:rPr lang="en-US" sz="9480">
                <a:solidFill>
                  <a:srgbClr val="271905"/>
                </a:solidFill>
                <a:latin typeface="Bodoni FLF Italics"/>
              </a:rPr>
              <a:t>Milestones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1278" y="429260"/>
            <a:ext cx="5990040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71905"/>
                </a:solidFill>
                <a:latin typeface="Alice"/>
              </a:rPr>
              <a:t>13 Juli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7320" y="3886834"/>
            <a:ext cx="3388048" cy="4359851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367528" y="3886834"/>
            <a:ext cx="3388048" cy="4359851"/>
            <a:chOff x="0" y="0"/>
            <a:chExt cx="3133810" cy="40326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02632" y="3886834"/>
            <a:ext cx="3388048" cy="4359851"/>
            <a:chOff x="0" y="0"/>
            <a:chExt cx="3133810" cy="40326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532424" y="3886834"/>
            <a:ext cx="3388048" cy="4359851"/>
            <a:chOff x="0" y="0"/>
            <a:chExt cx="3133810" cy="40326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20696" y="1926072"/>
            <a:ext cx="1457562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92221"/>
                </a:solidFill>
                <a:latin typeface="Montserrat Semi-Bold"/>
              </a:rPr>
              <a:t>Gambaran Umum 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6834" y="5114925"/>
            <a:ext cx="2909019" cy="291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3"/>
              </a:lnSpc>
            </a:pPr>
            <a:r>
              <a:rPr lang="en-US" sz="1963">
                <a:solidFill>
                  <a:srgbClr val="292221"/>
                </a:solidFill>
                <a:latin typeface="Montserrat"/>
              </a:rPr>
              <a:t>Terdapat 2965 profile pengguna kartu kredit dengan 24 kolom yang memuat demografi data yaitu jumlah kredit, jenis kelamin, education, umur dan status pembayaran</a:t>
            </a:r>
          </a:p>
          <a:p>
            <a:pPr marL="0" lvl="0" indent="0" algn="l">
              <a:lnSpc>
                <a:spcPts val="2553"/>
              </a:lnSpc>
              <a:spcBef>
                <a:spcPct val="0"/>
              </a:spcBef>
            </a:pPr>
            <a:endParaRPr lang="en-US" sz="1963">
              <a:solidFill>
                <a:srgbClr val="292221"/>
              </a:solidFill>
              <a:latin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21039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000000"/>
                </a:solidFill>
                <a:latin typeface="Montserrat Semi-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91247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000000"/>
                </a:solidFill>
                <a:latin typeface="Montserrat Semi-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34182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000000"/>
                </a:solidFill>
                <a:latin typeface="Montserrat Semi-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56143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000000"/>
                </a:solidFill>
                <a:latin typeface="Montserrat Semi-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56143" y="5080903"/>
            <a:ext cx="2387435" cy="274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4"/>
              </a:lnSpc>
            </a:pPr>
            <a:r>
              <a:rPr lang="en-US" sz="1849">
                <a:solidFill>
                  <a:srgbClr val="292221"/>
                </a:solidFill>
                <a:latin typeface="Montserrat"/>
              </a:rPr>
              <a:t>Saat data cleaning tidak terdapat missing value namun terdapat data duplikasi kemudian kita drop agar analisis dapat benar</a:t>
            </a:r>
          </a:p>
          <a:p>
            <a:pPr marL="0" lvl="0" indent="0" algn="ctr">
              <a:lnSpc>
                <a:spcPts val="2404"/>
              </a:lnSpc>
              <a:spcBef>
                <a:spcPct val="0"/>
              </a:spcBef>
            </a:pPr>
            <a:endParaRPr lang="en-US" sz="1849">
              <a:solidFill>
                <a:srgbClr val="292221"/>
              </a:solidFill>
              <a:latin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91997" y="5080903"/>
            <a:ext cx="2521216" cy="2900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9"/>
              </a:lnSpc>
            </a:pPr>
            <a:r>
              <a:rPr lang="en-US" sz="1953" dirty="0">
                <a:solidFill>
                  <a:srgbClr val="292221"/>
                </a:solidFill>
                <a:latin typeface="Montserrat"/>
              </a:rPr>
              <a:t>Data yang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akan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digunakan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saat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analisis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setelah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dilakukan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preprocessing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sebanyak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2964 profile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pengguna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kartu</a:t>
            </a:r>
            <a:r>
              <a:rPr lang="en-US" sz="1953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1953" dirty="0" err="1">
                <a:solidFill>
                  <a:srgbClr val="292221"/>
                </a:solidFill>
                <a:latin typeface="Montserrat"/>
              </a:rPr>
              <a:t>kredit</a:t>
            </a:r>
            <a:endParaRPr lang="en-US" sz="1953" dirty="0">
              <a:solidFill>
                <a:srgbClr val="292221"/>
              </a:solidFill>
              <a:latin typeface="Montserrat"/>
            </a:endParaRPr>
          </a:p>
          <a:p>
            <a:pPr marL="0" lvl="0" indent="0" algn="l">
              <a:lnSpc>
                <a:spcPts val="2539"/>
              </a:lnSpc>
              <a:spcBef>
                <a:spcPct val="0"/>
              </a:spcBef>
            </a:pPr>
            <a:endParaRPr lang="en-US" sz="1953" dirty="0">
              <a:solidFill>
                <a:srgbClr val="292221"/>
              </a:solidFill>
              <a:latin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548214" y="5186098"/>
            <a:ext cx="2696884" cy="264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1"/>
              </a:lnSpc>
              <a:spcBef>
                <a:spcPct val="0"/>
              </a:spcBef>
            </a:pPr>
            <a:r>
              <a:rPr lang="en-US" sz="2016" dirty="0">
                <a:solidFill>
                  <a:srgbClr val="292221"/>
                </a:solidFill>
                <a:latin typeface="Montserrat"/>
              </a:rPr>
              <a:t>Salah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satu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Bank BUMN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dengan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jenis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layanan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kartu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kredit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ingin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memprediksi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nasabah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yang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belum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membayar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angsuran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namun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terdeteksi</a:t>
            </a:r>
            <a:r>
              <a:rPr lang="en-US" sz="2016" dirty="0">
                <a:solidFill>
                  <a:srgbClr val="292221"/>
                </a:solidFill>
                <a:latin typeface="Montserrat"/>
              </a:rPr>
              <a:t> </a:t>
            </a:r>
            <a:r>
              <a:rPr lang="en-US" sz="2016" dirty="0" err="1">
                <a:solidFill>
                  <a:srgbClr val="292221"/>
                </a:solidFill>
                <a:latin typeface="Montserrat"/>
              </a:rPr>
              <a:t>bayar</a:t>
            </a:r>
            <a:endParaRPr lang="en-US" sz="2016" dirty="0">
              <a:solidFill>
                <a:srgbClr val="292221"/>
              </a:solidFill>
              <a:latin typeface="Montserrat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63492" y="9296400"/>
            <a:ext cx="2516197" cy="251619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593978" y="658048"/>
            <a:ext cx="2046866" cy="204686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87799" y="2378749"/>
            <a:ext cx="6543360" cy="6769703"/>
          </a:xfrm>
          <a:custGeom>
            <a:avLst/>
            <a:gdLst/>
            <a:ahLst/>
            <a:cxnLst/>
            <a:rect l="l" t="t" r="r" b="b"/>
            <a:pathLst>
              <a:path w="6543360" h="6769703">
                <a:moveTo>
                  <a:pt x="0" y="0"/>
                </a:moveTo>
                <a:lnTo>
                  <a:pt x="6543360" y="0"/>
                </a:lnTo>
                <a:lnTo>
                  <a:pt x="6543360" y="6769703"/>
                </a:lnTo>
                <a:lnTo>
                  <a:pt x="0" y="6769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54947" y="2378749"/>
            <a:ext cx="6760045" cy="6769703"/>
          </a:xfrm>
          <a:custGeom>
            <a:avLst/>
            <a:gdLst/>
            <a:ahLst/>
            <a:cxnLst/>
            <a:rect l="l" t="t" r="r" b="b"/>
            <a:pathLst>
              <a:path w="6760045" h="6769703">
                <a:moveTo>
                  <a:pt x="0" y="0"/>
                </a:moveTo>
                <a:lnTo>
                  <a:pt x="6760046" y="0"/>
                </a:lnTo>
                <a:lnTo>
                  <a:pt x="6760046" y="6769703"/>
                </a:lnTo>
                <a:lnTo>
                  <a:pt x="0" y="6769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742908" y="9815195"/>
            <a:ext cx="458412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221"/>
                </a:solidFill>
                <a:latin typeface="Montserrat"/>
              </a:rPr>
              <a:t>Assistent Manager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1119135" y="-1916920"/>
            <a:ext cx="4295670" cy="429567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731159" y="-66675"/>
            <a:ext cx="9663706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4EADB"/>
                </a:solidFill>
                <a:latin typeface="Bodoni FLF Italics"/>
              </a:rPr>
              <a:t>ANALYSIS DEFAULT PAYMENT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8457" y="1676492"/>
            <a:ext cx="9102573" cy="8082865"/>
          </a:xfrm>
          <a:custGeom>
            <a:avLst/>
            <a:gdLst/>
            <a:ahLst/>
            <a:cxnLst/>
            <a:rect l="l" t="t" r="r" b="b"/>
            <a:pathLst>
              <a:path w="9102573" h="8082865">
                <a:moveTo>
                  <a:pt x="0" y="0"/>
                </a:moveTo>
                <a:lnTo>
                  <a:pt x="9102573" y="0"/>
                </a:lnTo>
                <a:lnTo>
                  <a:pt x="9102573" y="8082865"/>
                </a:lnTo>
                <a:lnTo>
                  <a:pt x="0" y="8082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182" r="-408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53892" y="3008128"/>
            <a:ext cx="7041158" cy="6751228"/>
          </a:xfrm>
          <a:custGeom>
            <a:avLst/>
            <a:gdLst/>
            <a:ahLst/>
            <a:cxnLst/>
            <a:rect l="l" t="t" r="r" b="b"/>
            <a:pathLst>
              <a:path w="7041158" h="6751228">
                <a:moveTo>
                  <a:pt x="0" y="0"/>
                </a:moveTo>
                <a:lnTo>
                  <a:pt x="7041158" y="0"/>
                </a:lnTo>
                <a:lnTo>
                  <a:pt x="7041158" y="6751229"/>
                </a:lnTo>
                <a:lnTo>
                  <a:pt x="0" y="6751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66675"/>
            <a:ext cx="5219744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Bodoni FLF Italics"/>
              </a:rPr>
              <a:t>Preprocess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443308" y="-969726"/>
            <a:ext cx="3631984" cy="36319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-245973"/>
            <a:ext cx="5977037" cy="1587320"/>
            <a:chOff x="0" y="0"/>
            <a:chExt cx="1574199" cy="4180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74199" cy="418060"/>
            </a:xfrm>
            <a:custGeom>
              <a:avLst/>
              <a:gdLst/>
              <a:ahLst/>
              <a:cxnLst/>
              <a:rect l="l" t="t" r="r" b="b"/>
              <a:pathLst>
                <a:path w="1574199" h="418060">
                  <a:moveTo>
                    <a:pt x="0" y="0"/>
                  </a:moveTo>
                  <a:lnTo>
                    <a:pt x="1574199" y="0"/>
                  </a:lnTo>
                  <a:lnTo>
                    <a:pt x="1574199" y="418060"/>
                  </a:lnTo>
                  <a:lnTo>
                    <a:pt x="0" y="41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2622052" y="2609089"/>
            <a:ext cx="4834741" cy="6497155"/>
            <a:chOff x="0" y="0"/>
            <a:chExt cx="3663950" cy="4923790"/>
          </a:xfrm>
        </p:grpSpPr>
        <p:sp>
          <p:nvSpPr>
            <p:cNvPr id="3" name="Freeform 3"/>
            <p:cNvSpPr/>
            <p:nvPr/>
          </p:nvSpPr>
          <p:spPr>
            <a:xfrm rot="-5400000">
              <a:off x="-597535" y="661035"/>
              <a:ext cx="4859020" cy="3600450"/>
            </a:xfrm>
            <a:custGeom>
              <a:avLst/>
              <a:gdLst/>
              <a:ahLst/>
              <a:cxnLst/>
              <a:rect l="l" t="t" r="r" b="b"/>
              <a:pathLst>
                <a:path w="4859020" h="3600450">
                  <a:moveTo>
                    <a:pt x="359410" y="3600450"/>
                  </a:moveTo>
                  <a:cubicBezTo>
                    <a:pt x="160020" y="3600450"/>
                    <a:pt x="0" y="3439160"/>
                    <a:pt x="0" y="324104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4499610" y="0"/>
                  </a:lnTo>
                  <a:cubicBezTo>
                    <a:pt x="4699000" y="0"/>
                    <a:pt x="4859020" y="161290"/>
                    <a:pt x="4859020" y="359410"/>
                  </a:cubicBezTo>
                  <a:lnTo>
                    <a:pt x="4859020" y="3239770"/>
                  </a:lnTo>
                  <a:cubicBezTo>
                    <a:pt x="4859020" y="3439160"/>
                    <a:pt x="4697730" y="3599180"/>
                    <a:pt x="4499610" y="3599180"/>
                  </a:cubicBezTo>
                  <a:lnTo>
                    <a:pt x="359410" y="3600450"/>
                  </a:lnTo>
                  <a:close/>
                </a:path>
              </a:pathLst>
            </a:custGeom>
            <a:blipFill>
              <a:blip r:embed="rId2"/>
              <a:stretch>
                <a:fillRect l="-20865" t="-26799" r="-33446" b="-42620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4EAD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2726129"/>
            <a:ext cx="4796173" cy="6663908"/>
            <a:chOff x="0" y="0"/>
            <a:chExt cx="1263189" cy="17551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63189" cy="1755103"/>
            </a:xfrm>
            <a:custGeom>
              <a:avLst/>
              <a:gdLst/>
              <a:ahLst/>
              <a:cxnLst/>
              <a:rect l="l" t="t" r="r" b="b"/>
              <a:pathLst>
                <a:path w="1263189" h="1755103">
                  <a:moveTo>
                    <a:pt x="0" y="0"/>
                  </a:moveTo>
                  <a:lnTo>
                    <a:pt x="1263189" y="0"/>
                  </a:lnTo>
                  <a:lnTo>
                    <a:pt x="1263189" y="1755103"/>
                  </a:lnTo>
                  <a:lnTo>
                    <a:pt x="0" y="1755103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93270" y="757624"/>
            <a:ext cx="7748695" cy="1291379"/>
            <a:chOff x="0" y="0"/>
            <a:chExt cx="2040809" cy="3401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40809" cy="340116"/>
            </a:xfrm>
            <a:custGeom>
              <a:avLst/>
              <a:gdLst/>
              <a:ahLst/>
              <a:cxnLst/>
              <a:rect l="l" t="t" r="r" b="b"/>
              <a:pathLst>
                <a:path w="2040809" h="340116">
                  <a:moveTo>
                    <a:pt x="0" y="0"/>
                  </a:moveTo>
                  <a:lnTo>
                    <a:pt x="2040809" y="0"/>
                  </a:lnTo>
                  <a:lnTo>
                    <a:pt x="2040809" y="340116"/>
                  </a:lnTo>
                  <a:lnTo>
                    <a:pt x="0" y="340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5876138" y="2609089"/>
            <a:ext cx="4834741" cy="6497155"/>
            <a:chOff x="0" y="0"/>
            <a:chExt cx="3663950" cy="4923790"/>
          </a:xfrm>
        </p:grpSpPr>
        <p:sp>
          <p:nvSpPr>
            <p:cNvPr id="12" name="Freeform 12"/>
            <p:cNvSpPr/>
            <p:nvPr/>
          </p:nvSpPr>
          <p:spPr>
            <a:xfrm rot="5400000">
              <a:off x="-597535" y="661035"/>
              <a:ext cx="4859020" cy="3600450"/>
            </a:xfrm>
            <a:custGeom>
              <a:avLst/>
              <a:gdLst/>
              <a:ahLst/>
              <a:cxnLst/>
              <a:rect l="l" t="t" r="r" b="b"/>
              <a:pathLst>
                <a:path w="4859020" h="3600450">
                  <a:moveTo>
                    <a:pt x="4499610" y="0"/>
                  </a:moveTo>
                  <a:cubicBezTo>
                    <a:pt x="4699000" y="0"/>
                    <a:pt x="4859020" y="161290"/>
                    <a:pt x="4859020" y="359410"/>
                  </a:cubicBezTo>
                  <a:lnTo>
                    <a:pt x="4859020" y="3241040"/>
                  </a:lnTo>
                  <a:cubicBezTo>
                    <a:pt x="4859020" y="3440430"/>
                    <a:pt x="4697730" y="3600450"/>
                    <a:pt x="4499610" y="3600450"/>
                  </a:cubicBezTo>
                  <a:lnTo>
                    <a:pt x="359410" y="3600450"/>
                  </a:lnTo>
                  <a:cubicBezTo>
                    <a:pt x="160020" y="3600450"/>
                    <a:pt x="0" y="3439160"/>
                    <a:pt x="0" y="3241040"/>
                  </a:cubicBezTo>
                  <a:lnTo>
                    <a:pt x="0" y="360680"/>
                  </a:lnTo>
                  <a:cubicBezTo>
                    <a:pt x="0" y="161290"/>
                    <a:pt x="161290" y="1270"/>
                    <a:pt x="359410" y="1270"/>
                  </a:cubicBezTo>
                  <a:lnTo>
                    <a:pt x="4499610" y="0"/>
                  </a:lnTo>
                  <a:close/>
                </a:path>
              </a:pathLst>
            </a:custGeom>
            <a:blipFill>
              <a:blip r:embed="rId3"/>
              <a:stretch>
                <a:fillRect l="-5020" r="-8232" b="-2983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4EADB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6478" y="3392671"/>
            <a:ext cx="4769694" cy="5359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1. </a:t>
            </a:r>
            <a:r>
              <a:rPr lang="en-US" sz="2000" dirty="0" err="1">
                <a:solidFill>
                  <a:srgbClr val="271905"/>
                </a:solidFill>
                <a:latin typeface="Alice"/>
              </a:rPr>
              <a:t>LogisticRegression</a:t>
            </a:r>
            <a:r>
              <a:rPr lang="en-US" sz="2000" dirty="0">
                <a:solidFill>
                  <a:srgbClr val="271905"/>
                </a:solidFill>
                <a:latin typeface="Alice"/>
              </a:rPr>
              <a:t> 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0.23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2.  Support Vector Machine 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0.39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3. Decision Tress Classifier 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0.37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4. Random Forest Classifier 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0.39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5. </a:t>
            </a:r>
            <a:r>
              <a:rPr lang="en-US" sz="2000" dirty="0" err="1">
                <a:solidFill>
                  <a:srgbClr val="271905"/>
                </a:solidFill>
                <a:latin typeface="Alice"/>
              </a:rPr>
              <a:t>KNeighbors</a:t>
            </a:r>
            <a:r>
              <a:rPr lang="en-US" sz="2000" dirty="0">
                <a:solidFill>
                  <a:srgbClr val="271905"/>
                </a:solidFill>
                <a:latin typeface="Alice"/>
              </a:rPr>
              <a:t> Classifier()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0.39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6. Gaussian Naive Bayes ()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0.44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7. Gradient Boosting Classifier </a:t>
            </a: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71905"/>
                </a:solidFill>
                <a:latin typeface="Alice"/>
              </a:rPr>
              <a:t> Mean cross validation : 0.38</a:t>
            </a: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rgbClr val="271905"/>
              </a:solidFill>
              <a:latin typeface="Alic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47370" y="984424"/>
            <a:ext cx="5696700" cy="597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8"/>
              </a:lnSpc>
            </a:pPr>
            <a:r>
              <a:rPr lang="en-US" sz="3470">
                <a:solidFill>
                  <a:srgbClr val="271905"/>
                </a:solidFill>
                <a:latin typeface="Alice"/>
              </a:rPr>
              <a:t>MODEL YANG TERBAIK</a:t>
            </a:r>
          </a:p>
        </p:txBody>
      </p:sp>
      <p:sp>
        <p:nvSpPr>
          <p:cNvPr id="16" name="Freeform 16"/>
          <p:cNvSpPr/>
          <p:nvPr/>
        </p:nvSpPr>
        <p:spPr>
          <a:xfrm rot="5938872">
            <a:off x="15795777" y="390689"/>
            <a:ext cx="1861318" cy="1861318"/>
          </a:xfrm>
          <a:custGeom>
            <a:avLst/>
            <a:gdLst/>
            <a:ahLst/>
            <a:cxnLst/>
            <a:rect l="l" t="t" r="r" b="b"/>
            <a:pathLst>
              <a:path w="1861318" h="1861318">
                <a:moveTo>
                  <a:pt x="0" y="0"/>
                </a:moveTo>
                <a:lnTo>
                  <a:pt x="1861318" y="0"/>
                </a:lnTo>
                <a:lnTo>
                  <a:pt x="1861318" y="1861318"/>
                </a:lnTo>
                <a:lnTo>
                  <a:pt x="0" y="186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700837" y="1576033"/>
            <a:ext cx="965850" cy="0"/>
          </a:xfrm>
          <a:prstGeom prst="line">
            <a:avLst/>
          </a:prstGeom>
          <a:ln w="38100" cap="rnd">
            <a:solidFill>
              <a:srgbClr val="967D5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" name="Freeform 3"/>
          <p:cNvSpPr/>
          <p:nvPr/>
        </p:nvSpPr>
        <p:spPr>
          <a:xfrm>
            <a:off x="1028700" y="3182879"/>
            <a:ext cx="8115300" cy="6602027"/>
          </a:xfrm>
          <a:custGeom>
            <a:avLst/>
            <a:gdLst/>
            <a:ahLst/>
            <a:cxnLst/>
            <a:rect l="l" t="t" r="r" b="b"/>
            <a:pathLst>
              <a:path w="8115300" h="6602027">
                <a:moveTo>
                  <a:pt x="0" y="0"/>
                </a:moveTo>
                <a:lnTo>
                  <a:pt x="8115300" y="0"/>
                </a:lnTo>
                <a:lnTo>
                  <a:pt x="8115300" y="6602027"/>
                </a:lnTo>
                <a:lnTo>
                  <a:pt x="0" y="6602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72326" y="3234433"/>
            <a:ext cx="7299721" cy="6550473"/>
          </a:xfrm>
          <a:custGeom>
            <a:avLst/>
            <a:gdLst/>
            <a:ahLst/>
            <a:cxnLst/>
            <a:rect l="l" t="t" r="r" b="b"/>
            <a:pathLst>
              <a:path w="7299721" h="6550473">
                <a:moveTo>
                  <a:pt x="0" y="0"/>
                </a:moveTo>
                <a:lnTo>
                  <a:pt x="7299721" y="0"/>
                </a:lnTo>
                <a:lnTo>
                  <a:pt x="7299721" y="6550473"/>
                </a:lnTo>
                <a:lnTo>
                  <a:pt x="0" y="6550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75445" y="971550"/>
            <a:ext cx="933711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2"/>
              </a:lnSpc>
              <a:spcBef>
                <a:spcPct val="0"/>
              </a:spcBef>
            </a:pPr>
            <a:r>
              <a:rPr lang="en-US" sz="5877">
                <a:solidFill>
                  <a:srgbClr val="271905"/>
                </a:solidFill>
                <a:latin typeface="Bodoni FLF Italics"/>
              </a:rPr>
              <a:t>Model Evaluation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28928" y="1614132"/>
            <a:ext cx="1593859" cy="19050"/>
          </a:xfrm>
          <a:prstGeom prst="line">
            <a:avLst/>
          </a:prstGeom>
          <a:ln w="38100" cap="rnd">
            <a:solidFill>
              <a:srgbClr val="967D5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TextBox 7"/>
          <p:cNvSpPr txBox="1"/>
          <p:nvPr/>
        </p:nvSpPr>
        <p:spPr>
          <a:xfrm>
            <a:off x="2623014" y="2342337"/>
            <a:ext cx="3768127" cy="67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80"/>
              </a:lnSpc>
              <a:spcBef>
                <a:spcPct val="0"/>
              </a:spcBef>
            </a:pPr>
            <a:r>
              <a:rPr lang="en-US" sz="4138">
                <a:solidFill>
                  <a:srgbClr val="271905"/>
                </a:solidFill>
                <a:latin typeface="Alice"/>
              </a:rPr>
              <a:t>Gaussian nb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0611" y="2342337"/>
            <a:ext cx="5523151" cy="67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80"/>
              </a:lnSpc>
              <a:spcBef>
                <a:spcPct val="0"/>
              </a:spcBef>
            </a:pPr>
            <a:r>
              <a:rPr lang="en-US" sz="4138">
                <a:solidFill>
                  <a:srgbClr val="271905"/>
                </a:solidFill>
                <a:latin typeface="Alice"/>
              </a:rPr>
              <a:t>Logistic Regression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66285" y="1623644"/>
            <a:ext cx="966370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271905"/>
                </a:solidFill>
                <a:latin typeface="Bodoni FLF Italics"/>
              </a:rPr>
              <a:t>Conclusion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484766" y="7356879"/>
            <a:ext cx="1549068" cy="15490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18056" y="3924300"/>
            <a:ext cx="13541050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2535"/>
              </a:lnSpc>
              <a:buFontTx/>
              <a:buChar char="-"/>
            </a:pPr>
            <a:r>
              <a:rPr lang="en-US" sz="2535" dirty="0" err="1">
                <a:solidFill>
                  <a:srgbClr val="271905"/>
                </a:solidFill>
                <a:latin typeface="Alice"/>
              </a:rPr>
              <a:t>Berdasarkan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analisis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, best model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yaitu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model Gaussian Naive Bayes </a:t>
            </a:r>
          </a:p>
          <a:p>
            <a:pPr marL="457200" indent="-457200" algn="just">
              <a:lnSpc>
                <a:spcPts val="2535"/>
              </a:lnSpc>
              <a:buFontTx/>
              <a:buChar char="-"/>
            </a:pPr>
            <a:r>
              <a:rPr lang="en-US" sz="2535" dirty="0">
                <a:solidFill>
                  <a:srgbClr val="271905"/>
                </a:solidFill>
                <a:latin typeface="Alice"/>
              </a:rPr>
              <a:t>Pada best model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kita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menggunakan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recall yang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fungsinya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untuk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meminimalisir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false negative</a:t>
            </a:r>
          </a:p>
          <a:p>
            <a:pPr marL="457200" indent="-457200" algn="just">
              <a:lnSpc>
                <a:spcPts val="2535"/>
              </a:lnSpc>
              <a:buFontTx/>
              <a:buChar char="-"/>
            </a:pPr>
            <a:r>
              <a:rPr lang="en-US" sz="2535" dirty="0" err="1">
                <a:solidFill>
                  <a:srgbClr val="271905"/>
                </a:solidFill>
                <a:latin typeface="Alice"/>
              </a:rPr>
              <a:t>Dengan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pengunaan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best model dan juga recall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diharapkan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model Gaussian Naive Bayes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tidak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gagal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memberikan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prediksi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nasabah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yang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tidak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default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tetapi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kenyataanya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nasabah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tersebut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default payment.</a:t>
            </a:r>
          </a:p>
          <a:p>
            <a:pPr marL="457200" indent="-457200" algn="just">
              <a:lnSpc>
                <a:spcPts val="2535"/>
              </a:lnSpc>
              <a:buFontTx/>
              <a:buChar char="-"/>
            </a:pPr>
            <a:r>
              <a:rPr lang="en-US" sz="2535" dirty="0" err="1">
                <a:solidFill>
                  <a:srgbClr val="271905"/>
                </a:solidFill>
                <a:latin typeface="Alice"/>
              </a:rPr>
              <a:t>Pengunaan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hyperparameter tuning Gaussian naive Bayes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hasilnya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sama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dengan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sebelum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menggunakan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hyperparameter tuning yang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artinya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dataset</a:t>
            </a:r>
          </a:p>
          <a:p>
            <a:pPr marL="457200" indent="-457200" algn="just">
              <a:lnSpc>
                <a:spcPts val="2535"/>
              </a:lnSpc>
              <a:buFontTx/>
              <a:buChar char="-"/>
            </a:pPr>
            <a:r>
              <a:rPr lang="en-US" sz="2535" dirty="0">
                <a:solidFill>
                  <a:srgbClr val="271905"/>
                </a:solidFill>
                <a:latin typeface="Alice"/>
              </a:rPr>
              <a:t>Karena dataset Imbalance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kita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perlu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menerapkan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algoritma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SMOTE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untuk</a:t>
            </a:r>
            <a:r>
              <a:rPr lang="en-US" sz="2535" dirty="0">
                <a:solidFill>
                  <a:srgbClr val="271905"/>
                </a:solidFill>
                <a:latin typeface="Alice"/>
              </a:rPr>
              <a:t> </a:t>
            </a:r>
            <a:r>
              <a:rPr lang="en-US" sz="2535" dirty="0" err="1">
                <a:solidFill>
                  <a:srgbClr val="271905"/>
                </a:solidFill>
                <a:latin typeface="Alice"/>
              </a:rPr>
              <a:t>menangani</a:t>
            </a:r>
            <a:r>
              <a:rPr lang="en-US" sz="2535">
                <a:solidFill>
                  <a:srgbClr val="271905"/>
                </a:solidFill>
                <a:latin typeface="Alice"/>
              </a:rPr>
              <a:t> data imbalance</a:t>
            </a:r>
            <a:endParaRPr lang="en-US" sz="2535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535"/>
              </a:lnSpc>
            </a:pPr>
            <a:endParaRPr lang="en-US" sz="2535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535"/>
              </a:lnSpc>
            </a:pPr>
            <a:endParaRPr lang="en-US" sz="2535" dirty="0">
              <a:solidFill>
                <a:srgbClr val="271905"/>
              </a:solidFill>
              <a:latin typeface="Ali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410985" y="952500"/>
            <a:ext cx="13466031" cy="618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9"/>
              </a:lnSpc>
            </a:pPr>
            <a:endParaRPr/>
          </a:p>
          <a:p>
            <a:pPr algn="ctr">
              <a:lnSpc>
                <a:spcPts val="12039"/>
              </a:lnSpc>
            </a:pPr>
            <a:r>
              <a:rPr lang="en-US" sz="10032">
                <a:solidFill>
                  <a:srgbClr val="F4EADB"/>
                </a:solidFill>
                <a:latin typeface="Bodoni FLF Italics"/>
              </a:rPr>
              <a:t>THANKS</a:t>
            </a:r>
          </a:p>
          <a:p>
            <a:pPr algn="ctr">
              <a:lnSpc>
                <a:spcPts val="12039"/>
              </a:lnSpc>
            </a:pPr>
            <a:r>
              <a:rPr lang="en-US" sz="10032">
                <a:solidFill>
                  <a:srgbClr val="F4EADB"/>
                </a:solidFill>
                <a:latin typeface="Bodoni FLF Italics"/>
              </a:rPr>
              <a:t>FOR WATCHING</a:t>
            </a:r>
          </a:p>
          <a:p>
            <a:pPr algn="ctr">
              <a:lnSpc>
                <a:spcPts val="12039"/>
              </a:lnSpc>
            </a:pPr>
            <a:endParaRPr lang="en-US" sz="10032">
              <a:solidFill>
                <a:srgbClr val="F4EADB"/>
              </a:solidFill>
              <a:latin typeface="Bodoni FLF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282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Alice</vt:lpstr>
      <vt:lpstr>Arial</vt:lpstr>
      <vt:lpstr>Bodoni FLF Italics</vt:lpstr>
      <vt:lpstr>Montserrat</vt:lpstr>
      <vt:lpstr>Montserrat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Minimalist Digital Marketing Presentation</dc:title>
  <dc:creator>Tilda</dc:creator>
  <cp:lastModifiedBy>mathilda tambun</cp:lastModifiedBy>
  <cp:revision>13</cp:revision>
  <dcterms:created xsi:type="dcterms:W3CDTF">2006-08-16T00:00:00Z</dcterms:created>
  <dcterms:modified xsi:type="dcterms:W3CDTF">2023-07-14T04:02:14Z</dcterms:modified>
  <dc:identifier>DAFojBdzVOc</dc:identifier>
</cp:coreProperties>
</file>