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1"/>
  </p:normalViewPr>
  <p:slideViewPr>
    <p:cSldViewPr snapToGrid="0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4E8D4-E97E-C519-C1E3-E02D91D55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506FAE-5AB4-49B0-E3C9-3724A5CF3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5B62BC-0951-4928-3DCD-A93CF586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BBC-EC5E-B846-A99E-D97D7042B777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1DB6E-27FB-E990-5BFA-DC5B8592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3CAFA1-13C8-1190-EFF7-AB1A9030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B4E-BD14-C844-A684-1705612E2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62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BC552-9C8B-1827-569D-31EBC585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FDBC3C-74BE-A63A-0CFF-962D6A6BA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108573-449E-DE57-0502-0F9898CD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BBC-EC5E-B846-A99E-D97D7042B777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818CF4-4F65-B8DE-D884-CAA55DFB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468394-FF07-5763-53DC-7E3AE37D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B4E-BD14-C844-A684-1705612E2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38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268DEB-3D77-F359-5B18-DD7ECBCE5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594B8A-152D-2D23-12DB-DA78A9536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7B6516-31C2-1950-FC4E-A6BD231F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BBC-EC5E-B846-A99E-D97D7042B777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1E197F-3B48-E3DE-FBA6-A62654B4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AEDFB-6A8A-1001-29BC-1BA075F5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B4E-BD14-C844-A684-1705612E2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1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FFE60-F6BC-A582-ED8E-BB2718E6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AB4D59-06AF-ABCF-B69A-29FD8208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1C2F2-C2FE-DE7B-A67F-48EEAA1C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BBC-EC5E-B846-A99E-D97D7042B777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9C8F53-412C-7204-5D13-0CCB4E8E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C540B-E79C-C0DE-4844-E8814D80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B4E-BD14-C844-A684-1705612E2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2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70BCD-32DB-4B80-BD21-832AE8FE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166232-0856-14CE-4B00-DB4E137E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197FC-361C-E811-7600-BE9EA883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BBC-EC5E-B846-A99E-D97D7042B777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91A5EB-E3A3-0EE3-7519-723D272B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8088D-4002-D30A-337B-FF9F0CD3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B4E-BD14-C844-A684-1705612E2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9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83F11-E89C-408A-0FA6-2F3F99D3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71286-4162-5815-8A3D-F8AF65E98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0CF19D-D4F4-36CD-9E97-8E9A5301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AEF4A2-A71E-4D65-C314-4D67CABD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BBC-EC5E-B846-A99E-D97D7042B777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35DC23-948E-FE80-7D6F-46F284AC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83193B-D86F-D11A-7187-42C40593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B4E-BD14-C844-A684-1705612E2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69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D0284-024E-6E99-8258-4D657B92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AA3FFF-AF1F-1F65-0898-98D791E31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612F4B-A42E-A571-14C7-DE1B27C6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A4CA3-C7EA-9734-49FC-B33EFD1C5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08C2DF-D773-EBDD-996C-CB4EEC601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A52526-B52C-51D4-D4C8-1E80BF34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BBC-EC5E-B846-A99E-D97D7042B777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46F1B5-FC89-1852-AB30-6AE5768F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3C8E3B-55EA-7A7A-97F0-5F78CC6F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B4E-BD14-C844-A684-1705612E2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60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E436A-DE59-A0D1-23A1-988DC566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753CB7-45E0-1118-D2B1-BB98F45A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BBC-EC5E-B846-A99E-D97D7042B777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569D35-5258-1806-38F9-8E428C9F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0503D6-3D3E-A29B-6D3C-4F7A2CFB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B4E-BD14-C844-A684-1705612E2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9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5CE561-B126-FC31-9BB2-29670B2C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BBC-EC5E-B846-A99E-D97D7042B777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4FA56A-F21C-94D3-8120-204C350C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98DCC-97F6-6B99-7739-D86AF4E7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B4E-BD14-C844-A684-1705612E2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0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11B74-8AAF-A2C9-6090-5FFBBF0B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EF72EA-10E4-BDD4-FD3F-6DB5B9D7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2C10EA-0C3F-20F6-2B17-E82DBB7C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CE03F-E1BF-B0B1-85D8-DD174A5B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BBC-EC5E-B846-A99E-D97D7042B777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5FF634-450C-D853-7764-22396670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387A7E-2589-5652-1112-D0A32323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B4E-BD14-C844-A684-1705612E2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21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F41AE-AEE0-1C84-2A99-D7BD52AA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16558E-E41E-7B3A-FFC0-033FDDCCB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2F9FD8-9B25-C224-A9C4-66A29B07B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B625F0-E7EA-41AB-8EA9-2240B2FB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BBBC-EC5E-B846-A99E-D97D7042B777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B97C7F-3939-3C56-EF80-1FF3C9A6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C27C68-7A2B-F494-1C20-5B4B1230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1B4E-BD14-C844-A684-1705612E2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52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ADDF08-C3E9-EA92-2395-76260EF4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38890F-5109-75EF-3279-0E369A6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90228-BA62-F9C0-716E-9C310B566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BBBC-EC5E-B846-A99E-D97D7042B777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982E5-B61F-E9F7-BC0B-65FD82D10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2F2AEE-AA36-ADF5-4FF3-F8C586AD2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51B4E-BD14-C844-A684-1705612E22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03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B6FBC-3382-5DA1-EE3B-3315ABE00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Lab</a:t>
            </a:r>
            <a:r>
              <a:rPr lang="fr-FR" dirty="0"/>
              <a:t>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2680E8-DE1D-9FEB-590D-39A637766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31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C53FEB-34CD-4F9D-A693-435E0377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773"/>
            <a:ext cx="10515600" cy="5769190"/>
          </a:xfrm>
        </p:spPr>
        <p:txBody>
          <a:bodyPr>
            <a:normAutofit/>
          </a:bodyPr>
          <a:lstStyle/>
          <a:p>
            <a:r>
              <a:rPr lang="fr-FR" b="1" dirty="0"/>
              <a:t>1. </a:t>
            </a:r>
            <a:r>
              <a:rPr lang="fr-CH" b="1" i="0" dirty="0">
                <a:solidFill>
                  <a:srgbClr val="29261B"/>
                </a:solidFill>
                <a:effectLst/>
                <a:latin typeface="-apple-system"/>
              </a:rPr>
              <a:t>Independent Production Plans</a:t>
            </a:r>
          </a:p>
          <a:p>
            <a:pPr marL="0" indent="0">
              <a:buNone/>
            </a:pPr>
            <a:r>
              <a:rPr lang="fr-CH" b="1" dirty="0">
                <a:solidFill>
                  <a:srgbClr val="29261B"/>
                </a:solidFill>
                <a:latin typeface="-apple-system"/>
              </a:rPr>
              <a:t>	</a:t>
            </a:r>
            <a:r>
              <a:rPr lang="fr-CH" sz="2000" dirty="0">
                <a:solidFill>
                  <a:srgbClr val="29261B"/>
                </a:solidFill>
                <a:latin typeface="-apple-system"/>
              </a:rPr>
              <a:t>-</a:t>
            </a:r>
            <a:r>
              <a:rPr lang="fr-CH" sz="2000" b="1" dirty="0">
                <a:solidFill>
                  <a:srgbClr val="29261B"/>
                </a:solidFill>
                <a:latin typeface="-apple-system"/>
              </a:rPr>
              <a:t> </a:t>
            </a:r>
            <a:r>
              <a:rPr lang="fr-CH" sz="2000" dirty="0">
                <a:solidFill>
                  <a:srgbClr val="29261B"/>
                </a:solidFill>
                <a:latin typeface="-apple-system"/>
              </a:rPr>
              <a:t>total production : 6’600 ( 4’400 cookies and 2’200 brownies) </a:t>
            </a:r>
            <a:r>
              <a:rPr lang="fr-CH" sz="2000" dirty="0">
                <a:solidFill>
                  <a:srgbClr val="29261B"/>
                </a:solidFill>
                <a:latin typeface="-apple-system"/>
                <a:sym typeface="Wingdings" pitchFamily="2" charset="2"/>
              </a:rPr>
              <a:t> production </a:t>
            </a:r>
            <a:r>
              <a:rPr lang="fr-CH" sz="2000" dirty="0" err="1">
                <a:solidFill>
                  <a:srgbClr val="29261B"/>
                </a:solidFill>
                <a:latin typeface="-apple-system"/>
                <a:sym typeface="Wingdings" pitchFamily="2" charset="2"/>
              </a:rPr>
              <a:t>costs</a:t>
            </a:r>
            <a:r>
              <a:rPr lang="fr-CH" sz="2000" dirty="0">
                <a:solidFill>
                  <a:srgbClr val="29261B"/>
                </a:solidFill>
                <a:latin typeface="-apple-system"/>
                <a:sym typeface="Wingdings" pitchFamily="2" charset="2"/>
              </a:rPr>
              <a:t>: 429’000</a:t>
            </a:r>
            <a:endParaRPr lang="fr-CH" sz="2000" dirty="0">
              <a:solidFill>
                <a:srgbClr val="29261B"/>
              </a:solidFill>
              <a:latin typeface="-apple-system"/>
            </a:endParaRPr>
          </a:p>
          <a:p>
            <a:pPr marL="0" indent="0">
              <a:buNone/>
            </a:pPr>
            <a:r>
              <a:rPr lang="fr-CH" sz="2000" dirty="0">
                <a:solidFill>
                  <a:srgbClr val="29261B"/>
                </a:solidFill>
                <a:latin typeface="-apple-system"/>
              </a:rPr>
              <a:t>	- Inventory </a:t>
            </a:r>
            <a:r>
              <a:rPr lang="fr-CH" sz="2000" dirty="0" err="1">
                <a:solidFill>
                  <a:srgbClr val="29261B"/>
                </a:solidFill>
                <a:latin typeface="-apple-system"/>
              </a:rPr>
              <a:t>costs</a:t>
            </a:r>
            <a:r>
              <a:rPr lang="fr-CH" sz="2000" dirty="0">
                <a:solidFill>
                  <a:srgbClr val="29261B"/>
                </a:solidFill>
                <a:latin typeface="-apple-system"/>
              </a:rPr>
              <a:t>: 7’350</a:t>
            </a:r>
          </a:p>
          <a:p>
            <a:pPr marL="0" indent="0">
              <a:buNone/>
            </a:pPr>
            <a:r>
              <a:rPr lang="fr-CH" sz="2000" dirty="0">
                <a:solidFill>
                  <a:srgbClr val="29261B"/>
                </a:solidFill>
                <a:latin typeface="-apple-system"/>
              </a:rPr>
              <a:t>	- Setup </a:t>
            </a:r>
            <a:r>
              <a:rPr lang="fr-CH" sz="2000" dirty="0" err="1">
                <a:solidFill>
                  <a:srgbClr val="29261B"/>
                </a:solidFill>
                <a:latin typeface="-apple-system"/>
              </a:rPr>
              <a:t>costs</a:t>
            </a:r>
            <a:r>
              <a:rPr lang="fr-CH" sz="2000" dirty="0">
                <a:solidFill>
                  <a:srgbClr val="29261B"/>
                </a:solidFill>
                <a:latin typeface="-apple-system"/>
              </a:rPr>
              <a:t> :23’500 (  5* 3’500 for cookies + 3 * 2’000 for brownies)</a:t>
            </a:r>
          </a:p>
          <a:p>
            <a:pPr marL="0" indent="0">
              <a:buNone/>
            </a:pPr>
            <a:r>
              <a:rPr lang="fr-CH" sz="2000" dirty="0">
                <a:solidFill>
                  <a:srgbClr val="29261B"/>
                </a:solidFill>
                <a:latin typeface="-apple-system"/>
              </a:rPr>
              <a:t>	- Total </a:t>
            </a:r>
            <a:r>
              <a:rPr lang="fr-CH" sz="2000" dirty="0" err="1">
                <a:solidFill>
                  <a:srgbClr val="29261B"/>
                </a:solidFill>
                <a:latin typeface="-apple-system"/>
              </a:rPr>
              <a:t>costs</a:t>
            </a:r>
            <a:r>
              <a:rPr lang="fr-CH" sz="2000" dirty="0">
                <a:solidFill>
                  <a:srgbClr val="29261B"/>
                </a:solidFill>
                <a:latin typeface="-apple-system"/>
              </a:rPr>
              <a:t> : 459’850</a:t>
            </a:r>
          </a:p>
          <a:p>
            <a:pPr marL="0" indent="0">
              <a:buNone/>
            </a:pPr>
            <a:endParaRPr lang="fr-CH" sz="2000" dirty="0">
              <a:solidFill>
                <a:srgbClr val="29261B"/>
              </a:solidFill>
              <a:latin typeface="-apple-system"/>
            </a:endParaRPr>
          </a:p>
          <a:p>
            <a:pPr marL="0" indent="0">
              <a:buNone/>
            </a:pPr>
            <a:endParaRPr lang="fr-CH" sz="2000" i="0" dirty="0">
              <a:solidFill>
                <a:srgbClr val="29261B"/>
              </a:solidFill>
              <a:effectLst/>
              <a:latin typeface="-apple-system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4BCD695-2329-1908-F184-011B7CA8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638" y="3052120"/>
            <a:ext cx="4675343" cy="25758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E06A06B-A481-3239-CAB1-AFA8A421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18" y="3052120"/>
            <a:ext cx="4747358" cy="257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4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7B1DE-D65B-6612-A2DE-C80F56F6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1978"/>
            <a:ext cx="10515600" cy="5484985"/>
          </a:xfrm>
        </p:spPr>
        <p:txBody>
          <a:bodyPr/>
          <a:lstStyle/>
          <a:p>
            <a:r>
              <a:rPr lang="fr-FR" dirty="0"/>
              <a:t>2. </a:t>
            </a:r>
            <a:r>
              <a:rPr lang="fr-CH" b="1" i="0" dirty="0">
                <a:solidFill>
                  <a:srgbClr val="29261B"/>
                </a:solidFill>
                <a:effectLst/>
                <a:latin typeface="-apple-system"/>
              </a:rPr>
              <a:t>Joint Production Planning </a:t>
            </a:r>
            <a:r>
              <a:rPr lang="fr-CH" b="1" i="0" dirty="0" err="1">
                <a:solidFill>
                  <a:srgbClr val="29261B"/>
                </a:solidFill>
                <a:effectLst/>
                <a:latin typeface="-apple-system"/>
              </a:rPr>
              <a:t>with</a:t>
            </a:r>
            <a:r>
              <a:rPr lang="fr-CH" b="1" i="0" dirty="0">
                <a:solidFill>
                  <a:srgbClr val="29261B"/>
                </a:solidFill>
                <a:effectLst/>
                <a:latin typeface="-apple-system"/>
              </a:rPr>
              <a:t> </a:t>
            </a:r>
            <a:r>
              <a:rPr lang="fr-CH" b="1" i="0" dirty="0" err="1">
                <a:solidFill>
                  <a:srgbClr val="29261B"/>
                </a:solidFill>
                <a:effectLst/>
                <a:latin typeface="-apple-system"/>
              </a:rPr>
              <a:t>capacity</a:t>
            </a:r>
            <a:r>
              <a:rPr lang="fr-CH" b="1" i="0" dirty="0">
                <a:solidFill>
                  <a:srgbClr val="29261B"/>
                </a:solidFill>
                <a:effectLst/>
                <a:latin typeface="-apple-system"/>
              </a:rPr>
              <a:t> </a:t>
            </a:r>
            <a:r>
              <a:rPr lang="fr-CH" b="1" i="0" dirty="0" err="1">
                <a:solidFill>
                  <a:srgbClr val="29261B"/>
                </a:solidFill>
                <a:effectLst/>
                <a:latin typeface="-apple-system"/>
              </a:rPr>
              <a:t>constraint</a:t>
            </a:r>
            <a:endParaRPr lang="fr-CH" b="1" i="0" dirty="0">
              <a:solidFill>
                <a:srgbClr val="29261B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fr-CH" b="1" i="0" dirty="0">
                <a:solidFill>
                  <a:srgbClr val="29261B"/>
                </a:solidFill>
                <a:effectLst/>
                <a:latin typeface="-apple-system"/>
              </a:rPr>
              <a:t>	</a:t>
            </a:r>
            <a:r>
              <a:rPr lang="fr-CH" sz="2000" dirty="0">
                <a:solidFill>
                  <a:srgbClr val="29261B"/>
                </a:solidFill>
                <a:latin typeface="-apple-system"/>
              </a:rPr>
              <a:t>-</a:t>
            </a:r>
            <a:r>
              <a:rPr lang="fr-CH" sz="2000" b="1" dirty="0">
                <a:solidFill>
                  <a:srgbClr val="29261B"/>
                </a:solidFill>
                <a:latin typeface="-apple-system"/>
              </a:rPr>
              <a:t> </a:t>
            </a:r>
            <a:r>
              <a:rPr lang="fr-CH" sz="2000" dirty="0">
                <a:solidFill>
                  <a:srgbClr val="29261B"/>
                </a:solidFill>
                <a:latin typeface="-apple-system"/>
              </a:rPr>
              <a:t>total production : 6’600 ( 4’400 cookies and 2’200 brownies) </a:t>
            </a:r>
            <a:r>
              <a:rPr lang="fr-CH" sz="2000" dirty="0">
                <a:solidFill>
                  <a:srgbClr val="29261B"/>
                </a:solidFill>
                <a:latin typeface="-apple-system"/>
                <a:sym typeface="Wingdings" pitchFamily="2" charset="2"/>
              </a:rPr>
              <a:t> production </a:t>
            </a:r>
            <a:r>
              <a:rPr lang="fr-CH" sz="2000" dirty="0" err="1">
                <a:solidFill>
                  <a:srgbClr val="29261B"/>
                </a:solidFill>
                <a:latin typeface="-apple-system"/>
                <a:sym typeface="Wingdings" pitchFamily="2" charset="2"/>
              </a:rPr>
              <a:t>costs</a:t>
            </a:r>
            <a:r>
              <a:rPr lang="fr-CH" sz="2000" dirty="0">
                <a:solidFill>
                  <a:srgbClr val="29261B"/>
                </a:solidFill>
                <a:latin typeface="-apple-system"/>
                <a:sym typeface="Wingdings" pitchFamily="2" charset="2"/>
              </a:rPr>
              <a:t>: 429’000</a:t>
            </a:r>
            <a:endParaRPr lang="fr-CH" sz="2000" dirty="0">
              <a:solidFill>
                <a:srgbClr val="29261B"/>
              </a:solidFill>
              <a:latin typeface="-apple-system"/>
            </a:endParaRPr>
          </a:p>
          <a:p>
            <a:pPr marL="0" indent="0">
              <a:buNone/>
            </a:pPr>
            <a:r>
              <a:rPr lang="fr-CH" sz="2000" dirty="0">
                <a:solidFill>
                  <a:srgbClr val="29261B"/>
                </a:solidFill>
                <a:latin typeface="-apple-system"/>
              </a:rPr>
              <a:t>	- Inventory </a:t>
            </a:r>
            <a:r>
              <a:rPr lang="fr-CH" sz="2000" dirty="0" err="1">
                <a:solidFill>
                  <a:srgbClr val="29261B"/>
                </a:solidFill>
                <a:latin typeface="-apple-system"/>
              </a:rPr>
              <a:t>costs</a:t>
            </a:r>
            <a:r>
              <a:rPr lang="fr-CH" sz="2000" dirty="0">
                <a:solidFill>
                  <a:srgbClr val="29261B"/>
                </a:solidFill>
                <a:latin typeface="-apple-system"/>
              </a:rPr>
              <a:t>: 11’150</a:t>
            </a:r>
          </a:p>
          <a:p>
            <a:pPr marL="0" indent="0">
              <a:buNone/>
            </a:pPr>
            <a:r>
              <a:rPr lang="fr-CH" sz="2000" dirty="0">
                <a:solidFill>
                  <a:srgbClr val="29261B"/>
                </a:solidFill>
                <a:latin typeface="-apple-system"/>
              </a:rPr>
              <a:t>	- Setup </a:t>
            </a:r>
            <a:r>
              <a:rPr lang="fr-CH" sz="2000" dirty="0" err="1">
                <a:solidFill>
                  <a:srgbClr val="29261B"/>
                </a:solidFill>
                <a:latin typeface="-apple-system"/>
              </a:rPr>
              <a:t>costs</a:t>
            </a:r>
            <a:r>
              <a:rPr lang="fr-CH" sz="2000" dirty="0">
                <a:solidFill>
                  <a:srgbClr val="29261B"/>
                </a:solidFill>
                <a:latin typeface="-apple-system"/>
              </a:rPr>
              <a:t> :23’500 (  5* 3’500 for cookies + 3 * 2’000 for brownies)</a:t>
            </a:r>
          </a:p>
          <a:p>
            <a:pPr marL="0" indent="0">
              <a:buNone/>
            </a:pPr>
            <a:r>
              <a:rPr lang="fr-CH" sz="2000" dirty="0">
                <a:solidFill>
                  <a:srgbClr val="29261B"/>
                </a:solidFill>
                <a:latin typeface="-apple-system"/>
              </a:rPr>
              <a:t>	- Total </a:t>
            </a:r>
            <a:r>
              <a:rPr lang="fr-CH" sz="2000" dirty="0" err="1">
                <a:solidFill>
                  <a:srgbClr val="29261B"/>
                </a:solidFill>
                <a:latin typeface="-apple-system"/>
              </a:rPr>
              <a:t>costs</a:t>
            </a:r>
            <a:r>
              <a:rPr lang="fr-CH" sz="2000" dirty="0">
                <a:solidFill>
                  <a:srgbClr val="29261B"/>
                </a:solidFill>
                <a:latin typeface="-apple-system"/>
              </a:rPr>
              <a:t> : 463’650</a:t>
            </a:r>
          </a:p>
          <a:p>
            <a:pPr marL="0" indent="0">
              <a:buNone/>
            </a:pPr>
            <a:endParaRPr lang="fr-CH" sz="2000" dirty="0">
              <a:solidFill>
                <a:srgbClr val="29261B"/>
              </a:solidFill>
              <a:latin typeface="-apple-system"/>
            </a:endParaRPr>
          </a:p>
          <a:p>
            <a:pPr marL="0" indent="0">
              <a:buNone/>
            </a:pPr>
            <a:endParaRPr lang="fr-CH" b="1" i="0" dirty="0">
              <a:solidFill>
                <a:srgbClr val="29261B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9426816-B88C-E8DE-70F4-865586CC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7963"/>
            <a:ext cx="4830719" cy="26149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362471-C400-8E63-2772-10673168D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221" y="3044394"/>
            <a:ext cx="4954683" cy="27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4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F0D18-F0B4-39AC-59F6-BBEC19AFB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622"/>
            <a:ext cx="10515600" cy="5497341"/>
          </a:xfrm>
        </p:spPr>
        <p:txBody>
          <a:bodyPr/>
          <a:lstStyle/>
          <a:p>
            <a:r>
              <a:rPr lang="fr-FR" dirty="0"/>
              <a:t>3. </a:t>
            </a:r>
            <a:r>
              <a:rPr lang="fr-CH" b="1" i="0" dirty="0" err="1">
                <a:solidFill>
                  <a:srgbClr val="29261B"/>
                </a:solidFill>
                <a:effectLst/>
                <a:latin typeface="-apple-system"/>
              </a:rPr>
              <a:t>Capacity</a:t>
            </a:r>
            <a:r>
              <a:rPr lang="fr-CH" b="1" i="0" dirty="0">
                <a:solidFill>
                  <a:srgbClr val="29261B"/>
                </a:solidFill>
                <a:effectLst/>
                <a:latin typeface="-apple-system"/>
              </a:rPr>
              <a:t> Restriction Impact</a:t>
            </a:r>
          </a:p>
          <a:p>
            <a:pPr marL="0" indent="0">
              <a:buNone/>
            </a:pPr>
            <a:r>
              <a:rPr lang="fr-FR" sz="2000" dirty="0"/>
              <a:t>The maximum </a:t>
            </a:r>
            <a:r>
              <a:rPr lang="fr-FR" sz="2000" dirty="0" err="1"/>
              <a:t>capacity</a:t>
            </a:r>
            <a:r>
              <a:rPr lang="fr-FR" sz="2000" dirty="0"/>
              <a:t> </a:t>
            </a:r>
            <a:r>
              <a:rPr lang="fr-FR" sz="2000" dirty="0" err="1"/>
              <a:t>constraint</a:t>
            </a:r>
            <a:r>
              <a:rPr lang="fr-FR" sz="2000" dirty="0"/>
              <a:t> </a:t>
            </a:r>
            <a:r>
              <a:rPr lang="fr-FR" sz="2000" dirty="0" err="1"/>
              <a:t>only</a:t>
            </a:r>
            <a:r>
              <a:rPr lang="fr-FR" sz="2000" dirty="0"/>
              <a:t> impacts the </a:t>
            </a:r>
            <a:r>
              <a:rPr lang="fr-FR" sz="2000" dirty="0" err="1"/>
              <a:t>inventory</a:t>
            </a:r>
            <a:r>
              <a:rPr lang="fr-FR" sz="2000" dirty="0"/>
              <a:t> </a:t>
            </a:r>
            <a:r>
              <a:rPr lang="fr-FR" sz="2000" dirty="0" err="1"/>
              <a:t>levels</a:t>
            </a:r>
            <a:r>
              <a:rPr lang="fr-FR" sz="2000" dirty="0"/>
              <a:t>, </a:t>
            </a:r>
            <a:r>
              <a:rPr lang="fr-FR" sz="2000" dirty="0" err="1"/>
              <a:t>when</a:t>
            </a:r>
            <a:r>
              <a:rPr lang="fr-FR" sz="2000" dirty="0"/>
              <a:t> the </a:t>
            </a:r>
            <a:r>
              <a:rPr lang="fr-FR" sz="2000" dirty="0" err="1"/>
              <a:t>capacity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limited</a:t>
            </a:r>
            <a:r>
              <a:rPr lang="fr-FR" sz="2000" dirty="0"/>
              <a:t> th global </a:t>
            </a:r>
            <a:r>
              <a:rPr lang="fr-FR" sz="2000" dirty="0" err="1"/>
              <a:t>inventory</a:t>
            </a:r>
            <a:r>
              <a:rPr lang="fr-FR" sz="2000" dirty="0"/>
              <a:t> </a:t>
            </a:r>
            <a:r>
              <a:rPr lang="fr-FR" sz="2000" dirty="0" err="1"/>
              <a:t>level</a:t>
            </a:r>
            <a:r>
              <a:rPr lang="fr-FR" sz="2000" dirty="0"/>
              <a:t> </a:t>
            </a:r>
            <a:r>
              <a:rPr lang="fr-FR" sz="2000" dirty="0" err="1"/>
              <a:t>increase</a:t>
            </a:r>
            <a:r>
              <a:rPr lang="fr-FR" sz="2000" dirty="0"/>
              <a:t>..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58FD65-1194-3BE5-43DC-B4720FD8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6" y="2074905"/>
            <a:ext cx="5381502" cy="29719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C691877-5499-7E46-7ADF-6EDADD78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701" y="2947987"/>
            <a:ext cx="4953123" cy="26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5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139</Words>
  <Application>Microsoft Macintosh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Thème Office</vt:lpstr>
      <vt:lpstr>Lab 4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</dc:title>
  <dc:creator>mathilde.krafft@outlook.com</dc:creator>
  <cp:lastModifiedBy>mathilde.krafft@outlook.com</cp:lastModifiedBy>
  <cp:revision>1</cp:revision>
  <dcterms:created xsi:type="dcterms:W3CDTF">2025-03-15T13:55:10Z</dcterms:created>
  <dcterms:modified xsi:type="dcterms:W3CDTF">2025-03-15T14:58:58Z</dcterms:modified>
</cp:coreProperties>
</file>