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2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>
        <p:scale>
          <a:sx n="88" d="100"/>
          <a:sy n="88" d="100"/>
        </p:scale>
        <p:origin x="188" y="-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93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8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359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54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311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461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54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56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56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90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04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44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8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80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33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4C54-C974-7748-A6AD-8E5F4EA0395C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24F77-86C4-7952-CF58-1F67E9D9C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03579" y="756271"/>
            <a:ext cx="7523747" cy="740026"/>
          </a:xfrm>
        </p:spPr>
        <p:txBody>
          <a:bodyPr>
            <a:normAutofit fontScale="90000"/>
          </a:bodyPr>
          <a:lstStyle/>
          <a:p>
            <a:r>
              <a:rPr lang="fr-FR" b="1" dirty="0" err="1">
                <a:latin typeface="Arial Black" panose="020B0A04020102020204" pitchFamily="34" charset="0"/>
              </a:rPr>
              <a:t>Lab</a:t>
            </a:r>
            <a:r>
              <a:rPr lang="fr-FR" b="1" dirty="0">
                <a:latin typeface="Arial Black" panose="020B0A04020102020204" pitchFamily="34" charset="0"/>
              </a:rPr>
              <a:t> 4</a:t>
            </a:r>
          </a:p>
        </p:txBody>
      </p:sp>
      <p:pic>
        <p:nvPicPr>
          <p:cNvPr id="1026" name="Picture 2" descr="What is Production Management? Career, Functions, Examples and More">
            <a:extLst>
              <a:ext uri="{FF2B5EF4-FFF2-40B4-BE49-F238E27FC236}">
                <a16:creationId xmlns:a16="http://schemas.microsoft.com/office/drawing/2014/main" id="{81D2C4E4-1F0B-3F74-4F68-0289EC0D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1" y="1223783"/>
            <a:ext cx="8528532" cy="426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4FB34810-9968-9E90-6D8E-F7CC7F989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1493" y="563680"/>
            <a:ext cx="8166323" cy="806270"/>
          </a:xfrm>
        </p:spPr>
        <p:txBody>
          <a:bodyPr>
            <a:noAutofit/>
          </a:bodyPr>
          <a:lstStyle/>
          <a:p>
            <a:pPr algn="l"/>
            <a:r>
              <a:rPr lang="fr-FR" sz="3200" b="1" i="1" dirty="0"/>
              <a:t>Ivana Calderon</a:t>
            </a:r>
          </a:p>
          <a:p>
            <a:pPr algn="l"/>
            <a:r>
              <a:rPr lang="fr-FR" sz="3200" b="1" i="1" dirty="0"/>
              <a:t>Mathilde Krafft</a:t>
            </a:r>
          </a:p>
        </p:txBody>
      </p:sp>
    </p:spTree>
    <p:extLst>
      <p:ext uri="{BB962C8B-B14F-4D97-AF65-F5344CB8AC3E}">
        <p14:creationId xmlns:p14="http://schemas.microsoft.com/office/powerpoint/2010/main" val="303850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F85E-6E65-B11D-57AE-AF1A0AB1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41" y="127884"/>
            <a:ext cx="8222300" cy="698938"/>
          </a:xfrm>
        </p:spPr>
        <p:txBody>
          <a:bodyPr>
            <a:normAutofit/>
          </a:bodyPr>
          <a:lstStyle/>
          <a:p>
            <a:r>
              <a:rPr lang="en-US" dirty="0"/>
              <a:t>Independent Production Plans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0295D5-E328-A8D2-244E-23E6C7237CBE}"/>
              </a:ext>
            </a:extLst>
          </p:cNvPr>
          <p:cNvSpPr txBox="1">
            <a:spLocks/>
          </p:cNvSpPr>
          <p:nvPr/>
        </p:nvSpPr>
        <p:spPr>
          <a:xfrm>
            <a:off x="298962" y="3725493"/>
            <a:ext cx="4280921" cy="698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Specialty Brownies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D35DCA8-A929-9B5F-2988-79A8D5747C37}"/>
              </a:ext>
            </a:extLst>
          </p:cNvPr>
          <p:cNvSpPr txBox="1">
            <a:spLocks/>
          </p:cNvSpPr>
          <p:nvPr/>
        </p:nvSpPr>
        <p:spPr>
          <a:xfrm>
            <a:off x="354141" y="867996"/>
            <a:ext cx="8222300" cy="698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Artisan Cookies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1821ED-975F-A63F-1EA9-0A77FC1DA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41" y="1332941"/>
            <a:ext cx="3037174" cy="21560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287534-D63A-25CA-DE39-5E25AFC34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748" y="825467"/>
            <a:ext cx="5142252" cy="30130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E64673-DA9F-EB9C-4631-1E5D4BF05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005" y="1645337"/>
            <a:ext cx="3376587" cy="16906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92B865-3CE9-D22B-7871-399AED8F2B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84"/>
          <a:stretch/>
        </p:blipFill>
        <p:spPr>
          <a:xfrm>
            <a:off x="354141" y="4285736"/>
            <a:ext cx="3037174" cy="22972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34C624A-731F-04F8-6A1E-DCEAA3ECE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0005" y="4549853"/>
            <a:ext cx="3276462" cy="15737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E9466DE-F7B5-11C3-5714-790D475DE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1404" y="4088200"/>
            <a:ext cx="5190596" cy="27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4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F85E-6E65-B11D-57AE-AF1A0AB1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9" y="128987"/>
            <a:ext cx="10484653" cy="6989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Joint Production Planning with capacity constraint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D35DCA8-A929-9B5F-2988-79A8D5747C37}"/>
              </a:ext>
            </a:extLst>
          </p:cNvPr>
          <p:cNvSpPr txBox="1">
            <a:spLocks/>
          </p:cNvSpPr>
          <p:nvPr/>
        </p:nvSpPr>
        <p:spPr>
          <a:xfrm>
            <a:off x="354141" y="859179"/>
            <a:ext cx="8222300" cy="698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Artisan Cookies and Specialty Brownies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626BA-2C1D-0ABD-C5C1-FAD7CC338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41" y="1683193"/>
            <a:ext cx="4781796" cy="2654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85D7D9-4212-F687-76AA-9E3CD6A19222}"/>
              </a:ext>
            </a:extLst>
          </p:cNvPr>
          <p:cNvSpPr txBox="1"/>
          <p:nvPr/>
        </p:nvSpPr>
        <p:spPr>
          <a:xfrm>
            <a:off x="281152" y="4657650"/>
            <a:ext cx="61682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 Summary for the Entire Plant: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Setup Cost: 29000.0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Production Cost: 429000.0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Inventory Cost: 11150.0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Cost: 469150.0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D047B-1F90-F07A-13F8-35C437E39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926" y="1470176"/>
            <a:ext cx="6335029" cy="418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3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5DD540-4581-BD36-46B0-563F0F77D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8" y="1013961"/>
            <a:ext cx="5697222" cy="4038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8EA98B-F9A1-6A43-1138-26E7980C1DA5}"/>
              </a:ext>
            </a:extLst>
          </p:cNvPr>
          <p:cNvSpPr txBox="1"/>
          <p:nvPr/>
        </p:nvSpPr>
        <p:spPr>
          <a:xfrm>
            <a:off x="3524908" y="2077457"/>
            <a:ext cx="238716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 Summary for the Entire Plant: </a:t>
            </a:r>
          </a:p>
          <a:p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Setup Cost: 29000.0 </a:t>
            </a:r>
          </a:p>
          <a:p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Production Cost: 429000.0 </a:t>
            </a:r>
          </a:p>
          <a:p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Inventory Cost: 7350.0 </a:t>
            </a:r>
          </a:p>
          <a:p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Cost: 465350.0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B9A1CA-7778-2E1F-3EF2-B4EED48D8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690" y="1044172"/>
            <a:ext cx="5933820" cy="3940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E1310C-6423-61B4-7333-EBA5A6EC6173}"/>
              </a:ext>
            </a:extLst>
          </p:cNvPr>
          <p:cNvSpPr txBox="1"/>
          <p:nvPr/>
        </p:nvSpPr>
        <p:spPr>
          <a:xfrm>
            <a:off x="5567855" y="2689378"/>
            <a:ext cx="1056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VS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E0E56C-F364-1893-9DC9-F2421485FB86}"/>
              </a:ext>
            </a:extLst>
          </p:cNvPr>
          <p:cNvSpPr txBox="1">
            <a:spLocks/>
          </p:cNvSpPr>
          <p:nvPr/>
        </p:nvSpPr>
        <p:spPr>
          <a:xfrm>
            <a:off x="712076" y="470446"/>
            <a:ext cx="4837386" cy="698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Artisan Cookies and Specialty Brownies</a:t>
            </a:r>
          </a:p>
          <a:p>
            <a:r>
              <a:rPr lang="en-US" dirty="0"/>
              <a:t>without Restriction</a:t>
            </a:r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D0CAAE5-CC13-8697-50E1-15AF8D5814F0}"/>
              </a:ext>
            </a:extLst>
          </p:cNvPr>
          <p:cNvSpPr txBox="1">
            <a:spLocks/>
          </p:cNvSpPr>
          <p:nvPr/>
        </p:nvSpPr>
        <p:spPr>
          <a:xfrm>
            <a:off x="6884088" y="457155"/>
            <a:ext cx="4837386" cy="698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Artisan Cookies and Specialty Brownies</a:t>
            </a:r>
          </a:p>
          <a:p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Restriction</a:t>
            </a:r>
          </a:p>
          <a:p>
            <a:endParaRPr 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0EBDE-EE97-4040-F328-A63AC36E2AD9}"/>
              </a:ext>
            </a:extLst>
          </p:cNvPr>
          <p:cNvSpPr txBox="1"/>
          <p:nvPr/>
        </p:nvSpPr>
        <p:spPr>
          <a:xfrm>
            <a:off x="9714236" y="1980625"/>
            <a:ext cx="269059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000" dirty="0"/>
              <a:t>Total Cost Summary for the Entire Plant: </a:t>
            </a:r>
          </a:p>
          <a:p>
            <a:r>
              <a:rPr lang="en-US" sz="1000" dirty="0"/>
              <a:t>Total Setup Cost: 29000.0 </a:t>
            </a:r>
          </a:p>
          <a:p>
            <a:r>
              <a:rPr lang="en-US" sz="1000" dirty="0"/>
              <a:t>Total Production Cost: 429000.0 </a:t>
            </a:r>
          </a:p>
          <a:p>
            <a:r>
              <a:rPr lang="en-US" sz="1000" dirty="0"/>
              <a:t>Total Inventory Cost: 11150.0 </a:t>
            </a:r>
          </a:p>
          <a:p>
            <a:r>
              <a:rPr lang="en-US" sz="1000" dirty="0"/>
              <a:t>Total Cost: 469150.0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C2680B9-6D2D-BC4A-8627-F4540437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766" y="-140428"/>
            <a:ext cx="10484653" cy="698938"/>
          </a:xfrm>
        </p:spPr>
        <p:txBody>
          <a:bodyPr>
            <a:normAutofit/>
          </a:bodyPr>
          <a:lstStyle/>
          <a:p>
            <a:r>
              <a:rPr lang="en-US" b="1" dirty="0"/>
              <a:t>Capacity Restriction Impact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30AB48-CD9B-EEB5-3C7D-D99E942717A6}"/>
              </a:ext>
            </a:extLst>
          </p:cNvPr>
          <p:cNvSpPr txBox="1"/>
          <p:nvPr/>
        </p:nvSpPr>
        <p:spPr>
          <a:xfrm>
            <a:off x="407748" y="4861969"/>
            <a:ext cx="11087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Key Observations on Capacity Restriction Impact (Max Capacity: 1000 Units)</a:t>
            </a:r>
          </a:p>
          <a:p>
            <a:r>
              <a:rPr lang="en-US" dirty="0">
                <a:solidFill>
                  <a:srgbClr val="7030A0"/>
                </a:solidFill>
              </a:rPr>
              <a:t>Costs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F9600-4A03-7198-0E32-8B33715318C2}"/>
              </a:ext>
            </a:extLst>
          </p:cNvPr>
          <p:cNvSpPr txBox="1"/>
          <p:nvPr/>
        </p:nvSpPr>
        <p:spPr>
          <a:xfrm>
            <a:off x="555734" y="5419382"/>
            <a:ext cx="9936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costs are slightly higher under restrictions due to increased inventory holding costs ($11,150 vs. $7,350).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Setup and production costs remain the same, meaning restrictions mainly impact inventory storage.</a:t>
            </a:r>
          </a:p>
        </p:txBody>
      </p:sp>
    </p:spTree>
    <p:extLst>
      <p:ext uri="{BB962C8B-B14F-4D97-AF65-F5344CB8AC3E}">
        <p14:creationId xmlns:p14="http://schemas.microsoft.com/office/powerpoint/2010/main" val="11835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F85E-6E65-B11D-57AE-AF1A0AB1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9" y="128987"/>
            <a:ext cx="10484653" cy="698938"/>
          </a:xfrm>
        </p:spPr>
        <p:txBody>
          <a:bodyPr>
            <a:normAutofit/>
          </a:bodyPr>
          <a:lstStyle/>
          <a:p>
            <a:r>
              <a:rPr lang="en-US" b="1" dirty="0"/>
              <a:t>Capacity Restriction Impact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D35DCA8-A929-9B5F-2988-79A8D5747C37}"/>
              </a:ext>
            </a:extLst>
          </p:cNvPr>
          <p:cNvSpPr txBox="1">
            <a:spLocks/>
          </p:cNvSpPr>
          <p:nvPr/>
        </p:nvSpPr>
        <p:spPr>
          <a:xfrm>
            <a:off x="861482" y="946492"/>
            <a:ext cx="8222300" cy="698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Artisan Cookies </a:t>
            </a:r>
          </a:p>
          <a:p>
            <a:r>
              <a:rPr lang="en-US" sz="2000" dirty="0"/>
              <a:t>without Restriction</a:t>
            </a: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D8A28-B046-7937-0C05-77972F8EB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735" b="41589"/>
          <a:stretch/>
        </p:blipFill>
        <p:spPr>
          <a:xfrm>
            <a:off x="354141" y="1596539"/>
            <a:ext cx="3401415" cy="987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356CAD-6F9E-B679-8863-1F7783CB1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445" b="37250"/>
          <a:stretch/>
        </p:blipFill>
        <p:spPr>
          <a:xfrm>
            <a:off x="4025104" y="3605015"/>
            <a:ext cx="3291057" cy="98750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5658B9-6480-DEF4-A24D-A07AE623B73B}"/>
              </a:ext>
            </a:extLst>
          </p:cNvPr>
          <p:cNvSpPr txBox="1">
            <a:spLocks/>
          </p:cNvSpPr>
          <p:nvPr/>
        </p:nvSpPr>
        <p:spPr>
          <a:xfrm>
            <a:off x="4282311" y="2941171"/>
            <a:ext cx="2877207" cy="698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Specialty Brownies </a:t>
            </a:r>
          </a:p>
          <a:p>
            <a:r>
              <a:rPr lang="en-US" sz="2000" dirty="0"/>
              <a:t>without Restriction</a:t>
            </a:r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7C8559-F09A-59CF-5C27-E4389C53F5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14" b="55428"/>
          <a:stretch/>
        </p:blipFill>
        <p:spPr>
          <a:xfrm>
            <a:off x="4153668" y="1596538"/>
            <a:ext cx="3954711" cy="9875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DA216B-19FC-1279-06EB-CA1CA0F9E8A1}"/>
              </a:ext>
            </a:extLst>
          </p:cNvPr>
          <p:cNvSpPr txBox="1"/>
          <p:nvPr/>
        </p:nvSpPr>
        <p:spPr>
          <a:xfrm>
            <a:off x="5130288" y="897120"/>
            <a:ext cx="6184024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Artisan Cookies </a:t>
            </a:r>
          </a:p>
          <a:p>
            <a:r>
              <a:rPr lang="en-US" dirty="0"/>
              <a:t>with Restriction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40F5D4-8547-9B20-EA4D-08CDBABB3BFF}"/>
              </a:ext>
            </a:extLst>
          </p:cNvPr>
          <p:cNvSpPr txBox="1">
            <a:spLocks/>
          </p:cNvSpPr>
          <p:nvPr/>
        </p:nvSpPr>
        <p:spPr>
          <a:xfrm>
            <a:off x="8222300" y="2941171"/>
            <a:ext cx="2877207" cy="698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Specialty Brownies </a:t>
            </a:r>
          </a:p>
          <a:p>
            <a:r>
              <a:rPr lang="en-US" sz="2000" dirty="0"/>
              <a:t>with Restriction</a:t>
            </a:r>
          </a:p>
          <a:p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BFD001-E545-C71C-6764-6E303C3845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5" t="45538" r="-232" b="9890"/>
          <a:stretch/>
        </p:blipFill>
        <p:spPr>
          <a:xfrm>
            <a:off x="8108378" y="3631341"/>
            <a:ext cx="3954711" cy="9875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195FA9-2A7D-DB1E-819E-4ED64E5D40A5}"/>
              </a:ext>
            </a:extLst>
          </p:cNvPr>
          <p:cNvSpPr txBox="1"/>
          <p:nvPr/>
        </p:nvSpPr>
        <p:spPr>
          <a:xfrm>
            <a:off x="3754167" y="2082406"/>
            <a:ext cx="105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16DB9D-0E7C-053B-ACA6-1937440C7ED8}"/>
              </a:ext>
            </a:extLst>
          </p:cNvPr>
          <p:cNvSpPr txBox="1"/>
          <p:nvPr/>
        </p:nvSpPr>
        <p:spPr>
          <a:xfrm>
            <a:off x="7580234" y="3993768"/>
            <a:ext cx="105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A07CB-1AA4-4B07-6A3B-93BFA0206086}"/>
              </a:ext>
            </a:extLst>
          </p:cNvPr>
          <p:cNvSpPr txBox="1"/>
          <p:nvPr/>
        </p:nvSpPr>
        <p:spPr>
          <a:xfrm>
            <a:off x="336025" y="4618846"/>
            <a:ext cx="118559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Key Observations on Capacity Restriction Impact (Max Capacity: 1000 Units)</a:t>
            </a:r>
          </a:p>
          <a:p>
            <a:r>
              <a:rPr lang="en-US" dirty="0">
                <a:solidFill>
                  <a:srgbClr val="7030A0"/>
                </a:solidFill>
              </a:rPr>
              <a:t>Production and Inventory 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Without restrictions, production varies significantly, peaking at 1450 units in March, 1400 in May, and 1600 in July.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the 1000-unit cap, production is more evenly spread, staying at 1000 units for multiple months.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Inventory levels are higher with restrictions, </a:t>
            </a:r>
            <a:r>
              <a:rPr lang="en-US"/>
              <a:t>indicating higher stockpiling </a:t>
            </a:r>
            <a:r>
              <a:rPr lang="en-US" dirty="0"/>
              <a:t>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1000-unit limit creates a smoother production schedule but raises inventory buildup risks.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79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858</TotalTime>
  <Words>278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Times New Roman</vt:lpstr>
      <vt:lpstr>Trebuchet MS</vt:lpstr>
      <vt:lpstr>Wingdings 3</vt:lpstr>
      <vt:lpstr>Facet</vt:lpstr>
      <vt:lpstr>Lab 4</vt:lpstr>
      <vt:lpstr>Independent Production Plans</vt:lpstr>
      <vt:lpstr>Joint Production Planning with capacity constraint</vt:lpstr>
      <vt:lpstr>Capacity Restriction Impact</vt:lpstr>
      <vt:lpstr>Capacity Restriction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mathilde.krafft@outlook.com</dc:creator>
  <cp:lastModifiedBy>Ivana Dayneth Calderon Flores</cp:lastModifiedBy>
  <cp:revision>6</cp:revision>
  <dcterms:created xsi:type="dcterms:W3CDTF">2025-02-22T13:06:00Z</dcterms:created>
  <dcterms:modified xsi:type="dcterms:W3CDTF">2025-03-17T00:35:00Z</dcterms:modified>
</cp:coreProperties>
</file>