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64" r:id="rId4"/>
    <p:sldId id="265" r:id="rId5"/>
    <p:sldId id="266" r:id="rId6"/>
    <p:sldId id="267" r:id="rId7"/>
    <p:sldId id="268"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p:cViewPr varScale="1">
        <p:scale>
          <a:sx n="121" d="100"/>
          <a:sy n="121" d="100"/>
        </p:scale>
        <p:origin x="16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F14C54-C974-7748-A6AD-8E5F4EA0395C}" type="datetimeFigureOut">
              <a:rPr lang="fr-FR" smtClean="0"/>
              <a:t>23/03/2025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1929932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14C54-C974-7748-A6AD-8E5F4EA0395C}" type="datetimeFigureOut">
              <a:rPr lang="fr-FR" smtClean="0"/>
              <a:t>23/03/2025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306948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14C54-C974-7748-A6AD-8E5F4EA0395C}" type="datetimeFigureOut">
              <a:rPr lang="fr-FR" smtClean="0"/>
              <a:t>23/03/2025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41359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14C54-C974-7748-A6AD-8E5F4EA0395C}" type="datetimeFigureOut">
              <a:rPr lang="fr-FR" smtClean="0"/>
              <a:t>23/03/2025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4008546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14C54-C974-7748-A6AD-8E5F4EA0395C}" type="datetimeFigureOut">
              <a:rPr lang="fr-FR" smtClean="0"/>
              <a:t>23/03/2025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18311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14C54-C974-7748-A6AD-8E5F4EA0395C}" type="datetimeFigureOut">
              <a:rPr lang="fr-FR" smtClean="0"/>
              <a:t>23/03/2025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2519461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14C54-C974-7748-A6AD-8E5F4EA0395C}" type="datetimeFigureOut">
              <a:rPr lang="fr-FR" smtClean="0"/>
              <a:t>23/03/2025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4168549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14C54-C974-7748-A6AD-8E5F4EA0395C}" type="datetimeFigureOut">
              <a:rPr lang="fr-FR" smtClean="0"/>
              <a:t>23/03/2025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2359562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F14C54-C974-7748-A6AD-8E5F4EA0395C}" type="datetimeFigureOut">
              <a:rPr lang="fr-FR" smtClean="0"/>
              <a:t>23/03/2025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70356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14C54-C974-7748-A6AD-8E5F4EA0395C}" type="datetimeFigureOut">
              <a:rPr lang="fr-FR" smtClean="0"/>
              <a:t>23/03/2025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2089907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F14C54-C974-7748-A6AD-8E5F4EA0395C}" type="datetimeFigureOut">
              <a:rPr lang="fr-FR" smtClean="0"/>
              <a:t>23/03/2025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242604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F14C54-C974-7748-A6AD-8E5F4EA0395C}" type="datetimeFigureOut">
              <a:rPr lang="fr-FR" smtClean="0"/>
              <a:t>23/03/2025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3775445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F14C54-C974-7748-A6AD-8E5F4EA0395C}" type="datetimeFigureOut">
              <a:rPr lang="fr-FR" smtClean="0"/>
              <a:t>23/03/2025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377188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14C54-C974-7748-A6AD-8E5F4EA0395C}" type="datetimeFigureOut">
              <a:rPr lang="fr-FR" smtClean="0"/>
              <a:t>23/03/2025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261186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F14C54-C974-7748-A6AD-8E5F4EA0395C}" type="datetimeFigureOut">
              <a:rPr lang="fr-FR" smtClean="0"/>
              <a:t>23/03/2025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91680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F14C54-C974-7748-A6AD-8E5F4EA0395C}" type="datetimeFigureOut">
              <a:rPr lang="fr-FR" smtClean="0"/>
              <a:t>23/03/2025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1E51300-3BF6-3141-8E1A-36E5CB030968}" type="slidenum">
              <a:rPr lang="fr-FR" smtClean="0"/>
              <a:t>‹#›</a:t>
            </a:fld>
            <a:endParaRPr lang="fr-FR"/>
          </a:p>
        </p:txBody>
      </p:sp>
    </p:spTree>
    <p:extLst>
      <p:ext uri="{BB962C8B-B14F-4D97-AF65-F5344CB8AC3E}">
        <p14:creationId xmlns:p14="http://schemas.microsoft.com/office/powerpoint/2010/main" val="26123352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F14C54-C974-7748-A6AD-8E5F4EA0395C}" type="datetimeFigureOut">
              <a:rPr lang="fr-FR" smtClean="0"/>
              <a:t>23/03/2025</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1E51300-3BF6-3141-8E1A-36E5CB030968}" type="slidenum">
              <a:rPr lang="fr-FR" smtClean="0"/>
              <a:t>‹#›</a:t>
            </a:fld>
            <a:endParaRPr lang="fr-FR"/>
          </a:p>
        </p:txBody>
      </p:sp>
    </p:spTree>
    <p:extLst>
      <p:ext uri="{BB962C8B-B14F-4D97-AF65-F5344CB8AC3E}">
        <p14:creationId xmlns:p14="http://schemas.microsoft.com/office/powerpoint/2010/main" val="17583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D24F77-86C4-7952-CF58-1F67E9D9C47E}"/>
              </a:ext>
            </a:extLst>
          </p:cNvPr>
          <p:cNvSpPr>
            <a:spLocks noGrp="1"/>
          </p:cNvSpPr>
          <p:nvPr>
            <p:ph type="ctrTitle"/>
          </p:nvPr>
        </p:nvSpPr>
        <p:spPr>
          <a:xfrm>
            <a:off x="-3903579" y="756271"/>
            <a:ext cx="7523747" cy="740026"/>
          </a:xfrm>
        </p:spPr>
        <p:txBody>
          <a:bodyPr>
            <a:normAutofit fontScale="90000"/>
          </a:bodyPr>
          <a:lstStyle/>
          <a:p>
            <a:r>
              <a:rPr lang="fr-FR" b="1" dirty="0" err="1">
                <a:latin typeface="Arial Black" panose="020B0A04020102020204" pitchFamily="34" charset="0"/>
              </a:rPr>
              <a:t>Lab</a:t>
            </a:r>
            <a:r>
              <a:rPr lang="fr-FR" b="1" dirty="0">
                <a:latin typeface="Arial Black" panose="020B0A04020102020204" pitchFamily="34" charset="0"/>
              </a:rPr>
              <a:t> 5</a:t>
            </a:r>
          </a:p>
        </p:txBody>
      </p:sp>
      <p:pic>
        <p:nvPicPr>
          <p:cNvPr id="1026" name="Picture 2" descr="What is Production Management? Career, Functions, Examples and More">
            <a:extLst>
              <a:ext uri="{FF2B5EF4-FFF2-40B4-BE49-F238E27FC236}">
                <a16:creationId xmlns:a16="http://schemas.microsoft.com/office/drawing/2014/main" id="{81D2C4E4-1F0B-3F74-4F68-0289EC0D2772}"/>
              </a:ext>
            </a:extLst>
          </p:cNvPr>
          <p:cNvPicPr>
            <a:picLocks noChangeAspect="1" noChangeArrowheads="1"/>
          </p:cNvPicPr>
          <p:nvPr/>
        </p:nvPicPr>
        <p:blipFill>
          <a:blip r:embed="rId2">
            <a:alphaModFix amt="20000"/>
            <a:extLst>
              <a:ext uri="{28A0092B-C50C-407E-A947-70E740481C1C}">
                <a14:useLocalDpi xmlns:a14="http://schemas.microsoft.com/office/drawing/2010/main" val="0"/>
              </a:ext>
            </a:extLst>
          </a:blip>
          <a:srcRect/>
          <a:stretch>
            <a:fillRect/>
          </a:stretch>
        </p:blipFill>
        <p:spPr bwMode="auto">
          <a:xfrm>
            <a:off x="745471" y="1223783"/>
            <a:ext cx="8528532" cy="4264267"/>
          </a:xfrm>
          <a:prstGeom prst="rect">
            <a:avLst/>
          </a:prstGeom>
          <a:noFill/>
          <a:extLst>
            <a:ext uri="{909E8E84-426E-40DD-AFC4-6F175D3DCCD1}">
              <a14:hiddenFill xmlns:a14="http://schemas.microsoft.com/office/drawing/2010/main">
                <a:solidFill>
                  <a:srgbClr val="FFFFFF"/>
                </a:solidFill>
              </a14:hiddenFill>
            </a:ext>
          </a:extLst>
        </p:spPr>
      </p:pic>
      <p:sp>
        <p:nvSpPr>
          <p:cNvPr id="3" name="Sous-titre 2">
            <a:extLst>
              <a:ext uri="{FF2B5EF4-FFF2-40B4-BE49-F238E27FC236}">
                <a16:creationId xmlns:a16="http://schemas.microsoft.com/office/drawing/2014/main" id="{4FB34810-9968-9E90-6D8E-F7CC7F98990D}"/>
              </a:ext>
            </a:extLst>
          </p:cNvPr>
          <p:cNvSpPr>
            <a:spLocks noGrp="1"/>
          </p:cNvSpPr>
          <p:nvPr>
            <p:ph type="subTitle" idx="1"/>
          </p:nvPr>
        </p:nvSpPr>
        <p:spPr>
          <a:xfrm>
            <a:off x="1670567" y="5413743"/>
            <a:ext cx="8166323" cy="806270"/>
          </a:xfrm>
        </p:spPr>
        <p:txBody>
          <a:bodyPr>
            <a:noAutofit/>
          </a:bodyPr>
          <a:lstStyle/>
          <a:p>
            <a:pPr algn="l"/>
            <a:r>
              <a:rPr lang="fr-FR" sz="3200" b="1" i="1" dirty="0"/>
              <a:t>Ivana Calderon</a:t>
            </a:r>
          </a:p>
          <a:p>
            <a:pPr algn="l"/>
            <a:endParaRPr lang="fr-FR" sz="3200" b="1" i="1" dirty="0"/>
          </a:p>
        </p:txBody>
      </p:sp>
    </p:spTree>
    <p:extLst>
      <p:ext uri="{BB962C8B-B14F-4D97-AF65-F5344CB8AC3E}">
        <p14:creationId xmlns:p14="http://schemas.microsoft.com/office/powerpoint/2010/main" val="303850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F85E-6E65-B11D-57AE-AF1A0AB11658}"/>
              </a:ext>
            </a:extLst>
          </p:cNvPr>
          <p:cNvSpPr>
            <a:spLocks noGrp="1"/>
          </p:cNvSpPr>
          <p:nvPr>
            <p:ph type="title"/>
          </p:nvPr>
        </p:nvSpPr>
        <p:spPr>
          <a:xfrm>
            <a:off x="354141" y="127884"/>
            <a:ext cx="8222300" cy="698938"/>
          </a:xfrm>
        </p:spPr>
        <p:txBody>
          <a:bodyPr>
            <a:normAutofit/>
          </a:bodyPr>
          <a:lstStyle/>
          <a:p>
            <a:r>
              <a:rPr lang="en-US" dirty="0"/>
              <a:t>Independent Production Plans</a:t>
            </a:r>
          </a:p>
        </p:txBody>
      </p:sp>
      <p:pic>
        <p:nvPicPr>
          <p:cNvPr id="4" name="Picture 3">
            <a:extLst>
              <a:ext uri="{FF2B5EF4-FFF2-40B4-BE49-F238E27FC236}">
                <a16:creationId xmlns:a16="http://schemas.microsoft.com/office/drawing/2014/main" id="{8FB2ED26-B97A-2171-C3EA-5D114970AD10}"/>
              </a:ext>
            </a:extLst>
          </p:cNvPr>
          <p:cNvPicPr>
            <a:picLocks noChangeAspect="1"/>
          </p:cNvPicPr>
          <p:nvPr/>
        </p:nvPicPr>
        <p:blipFill>
          <a:blip r:embed="rId2"/>
          <a:stretch>
            <a:fillRect/>
          </a:stretch>
        </p:blipFill>
        <p:spPr>
          <a:xfrm>
            <a:off x="7430150" y="2847732"/>
            <a:ext cx="4197566" cy="920797"/>
          </a:xfrm>
          <a:prstGeom prst="rect">
            <a:avLst/>
          </a:prstGeom>
        </p:spPr>
      </p:pic>
      <p:sp>
        <p:nvSpPr>
          <p:cNvPr id="5" name="Title 1">
            <a:extLst>
              <a:ext uri="{FF2B5EF4-FFF2-40B4-BE49-F238E27FC236}">
                <a16:creationId xmlns:a16="http://schemas.microsoft.com/office/drawing/2014/main" id="{31576E4F-AC96-CEC9-1F8A-916EA1F5EB03}"/>
              </a:ext>
            </a:extLst>
          </p:cNvPr>
          <p:cNvSpPr txBox="1">
            <a:spLocks/>
          </p:cNvSpPr>
          <p:nvPr/>
        </p:nvSpPr>
        <p:spPr>
          <a:xfrm>
            <a:off x="480266" y="783421"/>
            <a:ext cx="8222300" cy="6989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Problem to Solve</a:t>
            </a:r>
          </a:p>
        </p:txBody>
      </p:sp>
      <p:pic>
        <p:nvPicPr>
          <p:cNvPr id="8" name="Picture 7">
            <a:extLst>
              <a:ext uri="{FF2B5EF4-FFF2-40B4-BE49-F238E27FC236}">
                <a16:creationId xmlns:a16="http://schemas.microsoft.com/office/drawing/2014/main" id="{3FBFD566-14C0-BDEA-0E46-B8929E17BCA4}"/>
              </a:ext>
            </a:extLst>
          </p:cNvPr>
          <p:cNvPicPr>
            <a:picLocks noChangeAspect="1"/>
          </p:cNvPicPr>
          <p:nvPr/>
        </p:nvPicPr>
        <p:blipFill>
          <a:blip r:embed="rId3"/>
          <a:stretch>
            <a:fillRect/>
          </a:stretch>
        </p:blipFill>
        <p:spPr>
          <a:xfrm>
            <a:off x="159636" y="1277782"/>
            <a:ext cx="6088764" cy="4898806"/>
          </a:xfrm>
          <a:prstGeom prst="rect">
            <a:avLst/>
          </a:prstGeom>
        </p:spPr>
      </p:pic>
      <p:sp>
        <p:nvSpPr>
          <p:cNvPr id="10" name="Title 1">
            <a:extLst>
              <a:ext uri="{FF2B5EF4-FFF2-40B4-BE49-F238E27FC236}">
                <a16:creationId xmlns:a16="http://schemas.microsoft.com/office/drawing/2014/main" id="{D627AB81-1DBD-92EB-A53E-FC794E035F3C}"/>
              </a:ext>
            </a:extLst>
          </p:cNvPr>
          <p:cNvSpPr txBox="1">
            <a:spLocks/>
          </p:cNvSpPr>
          <p:nvPr/>
        </p:nvSpPr>
        <p:spPr>
          <a:xfrm>
            <a:off x="7523438" y="2313550"/>
            <a:ext cx="2229928" cy="69893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Results</a:t>
            </a:r>
          </a:p>
        </p:txBody>
      </p:sp>
      <p:sp>
        <p:nvSpPr>
          <p:cNvPr id="12" name="Arrow: Right 11">
            <a:extLst>
              <a:ext uri="{FF2B5EF4-FFF2-40B4-BE49-F238E27FC236}">
                <a16:creationId xmlns:a16="http://schemas.microsoft.com/office/drawing/2014/main" id="{CB7DB741-BC20-17EB-9F84-79DACD4C7C5F}"/>
              </a:ext>
            </a:extLst>
          </p:cNvPr>
          <p:cNvSpPr/>
          <p:nvPr/>
        </p:nvSpPr>
        <p:spPr>
          <a:xfrm>
            <a:off x="6374524" y="2927386"/>
            <a:ext cx="557048" cy="5016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5A8EFC3-5503-FDAD-37A7-0049418B8286}"/>
              </a:ext>
            </a:extLst>
          </p:cNvPr>
          <p:cNvSpPr txBox="1"/>
          <p:nvPr/>
        </p:nvSpPr>
        <p:spPr>
          <a:xfrm>
            <a:off x="6307520" y="4214336"/>
            <a:ext cx="5616466" cy="1477328"/>
          </a:xfrm>
          <a:prstGeom prst="rect">
            <a:avLst/>
          </a:prstGeom>
          <a:solidFill>
            <a:schemeClr val="bg1">
              <a:lumMod val="85000"/>
            </a:schemeClr>
          </a:solidFill>
        </p:spPr>
        <p:txBody>
          <a:bodyPr wrap="square">
            <a:spAutoFit/>
          </a:bodyPr>
          <a:lstStyle/>
          <a:p>
            <a:r>
              <a:rPr lang="en-US" b="1" dirty="0"/>
              <a:t>Optimal Solution Achieved</a:t>
            </a:r>
          </a:p>
          <a:p>
            <a:r>
              <a:rPr lang="en-US" dirty="0"/>
              <a:t>The model successfully found an </a:t>
            </a:r>
            <a:r>
              <a:rPr lang="en-US" b="1" dirty="0"/>
              <a:t>optimal production plan</a:t>
            </a:r>
            <a:r>
              <a:rPr lang="en-US" dirty="0"/>
              <a:t> with a </a:t>
            </a:r>
            <a:r>
              <a:rPr lang="en-US" b="1" dirty="0"/>
              <a:t>total cost of CHF 862,565</a:t>
            </a:r>
            <a:r>
              <a:rPr lang="en-US" dirty="0"/>
              <a:t>, fully satisfying demand, safety stock, and capacity constraints across the 15-week planning horizon.</a:t>
            </a:r>
          </a:p>
        </p:txBody>
      </p:sp>
    </p:spTree>
    <p:extLst>
      <p:ext uri="{BB962C8B-B14F-4D97-AF65-F5344CB8AC3E}">
        <p14:creationId xmlns:p14="http://schemas.microsoft.com/office/powerpoint/2010/main" val="1985241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37476B-D451-CFB8-FA9C-7249FCF89F1B}"/>
              </a:ext>
            </a:extLst>
          </p:cNvPr>
          <p:cNvPicPr>
            <a:picLocks noChangeAspect="1"/>
          </p:cNvPicPr>
          <p:nvPr/>
        </p:nvPicPr>
        <p:blipFill>
          <a:blip r:embed="rId2"/>
          <a:stretch>
            <a:fillRect/>
          </a:stretch>
        </p:blipFill>
        <p:spPr>
          <a:xfrm>
            <a:off x="242607" y="579188"/>
            <a:ext cx="5373173" cy="1880234"/>
          </a:xfrm>
          <a:prstGeom prst="rect">
            <a:avLst/>
          </a:prstGeom>
        </p:spPr>
      </p:pic>
      <p:pic>
        <p:nvPicPr>
          <p:cNvPr id="7" name="Picture 6">
            <a:extLst>
              <a:ext uri="{FF2B5EF4-FFF2-40B4-BE49-F238E27FC236}">
                <a16:creationId xmlns:a16="http://schemas.microsoft.com/office/drawing/2014/main" id="{DD7237BF-907C-A6B7-4C1B-DACC2BAC256E}"/>
              </a:ext>
            </a:extLst>
          </p:cNvPr>
          <p:cNvPicPr>
            <a:picLocks noChangeAspect="1"/>
          </p:cNvPicPr>
          <p:nvPr/>
        </p:nvPicPr>
        <p:blipFill>
          <a:blip r:embed="rId3"/>
          <a:stretch>
            <a:fillRect/>
          </a:stretch>
        </p:blipFill>
        <p:spPr>
          <a:xfrm>
            <a:off x="242607" y="2731258"/>
            <a:ext cx="5373173" cy="1855484"/>
          </a:xfrm>
          <a:prstGeom prst="rect">
            <a:avLst/>
          </a:prstGeom>
        </p:spPr>
      </p:pic>
      <p:pic>
        <p:nvPicPr>
          <p:cNvPr id="9" name="Picture 8">
            <a:extLst>
              <a:ext uri="{FF2B5EF4-FFF2-40B4-BE49-F238E27FC236}">
                <a16:creationId xmlns:a16="http://schemas.microsoft.com/office/drawing/2014/main" id="{A0B3C9A1-35BE-9276-8A2B-7B48FC71E854}"/>
              </a:ext>
            </a:extLst>
          </p:cNvPr>
          <p:cNvPicPr>
            <a:picLocks noChangeAspect="1"/>
          </p:cNvPicPr>
          <p:nvPr/>
        </p:nvPicPr>
        <p:blipFill>
          <a:blip r:embed="rId4"/>
          <a:stretch>
            <a:fillRect/>
          </a:stretch>
        </p:blipFill>
        <p:spPr>
          <a:xfrm>
            <a:off x="242607" y="4820177"/>
            <a:ext cx="5373173" cy="1943734"/>
          </a:xfrm>
          <a:prstGeom prst="rect">
            <a:avLst/>
          </a:prstGeom>
        </p:spPr>
      </p:pic>
      <p:pic>
        <p:nvPicPr>
          <p:cNvPr id="11" name="Picture 10">
            <a:extLst>
              <a:ext uri="{FF2B5EF4-FFF2-40B4-BE49-F238E27FC236}">
                <a16:creationId xmlns:a16="http://schemas.microsoft.com/office/drawing/2014/main" id="{1DB59536-3D57-269B-F31D-7369D281391C}"/>
              </a:ext>
            </a:extLst>
          </p:cNvPr>
          <p:cNvPicPr>
            <a:picLocks noChangeAspect="1"/>
          </p:cNvPicPr>
          <p:nvPr/>
        </p:nvPicPr>
        <p:blipFill>
          <a:blip r:embed="rId5"/>
          <a:stretch>
            <a:fillRect/>
          </a:stretch>
        </p:blipFill>
        <p:spPr>
          <a:xfrm>
            <a:off x="6044317" y="579188"/>
            <a:ext cx="5511807" cy="1887251"/>
          </a:xfrm>
          <a:prstGeom prst="rect">
            <a:avLst/>
          </a:prstGeom>
        </p:spPr>
      </p:pic>
      <p:pic>
        <p:nvPicPr>
          <p:cNvPr id="13" name="Picture 12">
            <a:extLst>
              <a:ext uri="{FF2B5EF4-FFF2-40B4-BE49-F238E27FC236}">
                <a16:creationId xmlns:a16="http://schemas.microsoft.com/office/drawing/2014/main" id="{5906FF29-D3CE-F8EA-4160-DB9C0D23367E}"/>
              </a:ext>
            </a:extLst>
          </p:cNvPr>
          <p:cNvPicPr>
            <a:picLocks noChangeAspect="1"/>
          </p:cNvPicPr>
          <p:nvPr/>
        </p:nvPicPr>
        <p:blipFill>
          <a:blip r:embed="rId6"/>
          <a:stretch>
            <a:fillRect/>
          </a:stretch>
        </p:blipFill>
        <p:spPr>
          <a:xfrm>
            <a:off x="6044317" y="2731258"/>
            <a:ext cx="5511807" cy="1887251"/>
          </a:xfrm>
          <a:prstGeom prst="rect">
            <a:avLst/>
          </a:prstGeom>
        </p:spPr>
      </p:pic>
      <p:pic>
        <p:nvPicPr>
          <p:cNvPr id="15" name="Picture 14">
            <a:extLst>
              <a:ext uri="{FF2B5EF4-FFF2-40B4-BE49-F238E27FC236}">
                <a16:creationId xmlns:a16="http://schemas.microsoft.com/office/drawing/2014/main" id="{95265F0D-932F-2DF7-A917-318C9A281A1E}"/>
              </a:ext>
            </a:extLst>
          </p:cNvPr>
          <p:cNvPicPr>
            <a:picLocks noChangeAspect="1"/>
          </p:cNvPicPr>
          <p:nvPr/>
        </p:nvPicPr>
        <p:blipFill>
          <a:blip r:embed="rId7"/>
          <a:stretch>
            <a:fillRect/>
          </a:stretch>
        </p:blipFill>
        <p:spPr>
          <a:xfrm>
            <a:off x="6044317" y="4824409"/>
            <a:ext cx="5511807" cy="1939502"/>
          </a:xfrm>
          <a:prstGeom prst="rect">
            <a:avLst/>
          </a:prstGeom>
        </p:spPr>
      </p:pic>
      <p:sp>
        <p:nvSpPr>
          <p:cNvPr id="16" name="Title 1">
            <a:extLst>
              <a:ext uri="{FF2B5EF4-FFF2-40B4-BE49-F238E27FC236}">
                <a16:creationId xmlns:a16="http://schemas.microsoft.com/office/drawing/2014/main" id="{26E74D84-4973-7F95-3AD4-1F02726FA55B}"/>
              </a:ext>
            </a:extLst>
          </p:cNvPr>
          <p:cNvSpPr txBox="1">
            <a:spLocks/>
          </p:cNvSpPr>
          <p:nvPr/>
        </p:nvSpPr>
        <p:spPr>
          <a:xfrm>
            <a:off x="240608" y="94089"/>
            <a:ext cx="3089997" cy="3791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 Production - Cereals</a:t>
            </a:r>
          </a:p>
        </p:txBody>
      </p:sp>
    </p:spTree>
    <p:extLst>
      <p:ext uri="{BB962C8B-B14F-4D97-AF65-F5344CB8AC3E}">
        <p14:creationId xmlns:p14="http://schemas.microsoft.com/office/powerpoint/2010/main" val="429372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26E74D84-4973-7F95-3AD4-1F02726FA55B}"/>
              </a:ext>
            </a:extLst>
          </p:cNvPr>
          <p:cNvSpPr txBox="1">
            <a:spLocks/>
          </p:cNvSpPr>
          <p:nvPr/>
        </p:nvSpPr>
        <p:spPr>
          <a:xfrm>
            <a:off x="240608" y="94089"/>
            <a:ext cx="3089997" cy="379165"/>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t>🍓 Production - Fruits</a:t>
            </a:r>
          </a:p>
        </p:txBody>
      </p:sp>
      <p:pic>
        <p:nvPicPr>
          <p:cNvPr id="3" name="Picture 2">
            <a:extLst>
              <a:ext uri="{FF2B5EF4-FFF2-40B4-BE49-F238E27FC236}">
                <a16:creationId xmlns:a16="http://schemas.microsoft.com/office/drawing/2014/main" id="{A3308F5E-73D9-CAF7-3380-12EBB036DEDF}"/>
              </a:ext>
            </a:extLst>
          </p:cNvPr>
          <p:cNvPicPr>
            <a:picLocks noChangeAspect="1"/>
          </p:cNvPicPr>
          <p:nvPr/>
        </p:nvPicPr>
        <p:blipFill>
          <a:blip r:embed="rId2"/>
          <a:stretch>
            <a:fillRect/>
          </a:stretch>
        </p:blipFill>
        <p:spPr>
          <a:xfrm>
            <a:off x="279060" y="570871"/>
            <a:ext cx="5457057" cy="1914825"/>
          </a:xfrm>
          <a:prstGeom prst="rect">
            <a:avLst/>
          </a:prstGeom>
        </p:spPr>
      </p:pic>
      <p:pic>
        <p:nvPicPr>
          <p:cNvPr id="6" name="Picture 5">
            <a:extLst>
              <a:ext uri="{FF2B5EF4-FFF2-40B4-BE49-F238E27FC236}">
                <a16:creationId xmlns:a16="http://schemas.microsoft.com/office/drawing/2014/main" id="{B67CAC39-EBF6-0622-31F0-74FFE4CC8AB4}"/>
              </a:ext>
            </a:extLst>
          </p:cNvPr>
          <p:cNvPicPr>
            <a:picLocks noChangeAspect="1"/>
          </p:cNvPicPr>
          <p:nvPr/>
        </p:nvPicPr>
        <p:blipFill>
          <a:blip r:embed="rId3"/>
          <a:stretch>
            <a:fillRect/>
          </a:stretch>
        </p:blipFill>
        <p:spPr>
          <a:xfrm>
            <a:off x="279060" y="2681927"/>
            <a:ext cx="5457057" cy="1908799"/>
          </a:xfrm>
          <a:prstGeom prst="rect">
            <a:avLst/>
          </a:prstGeom>
        </p:spPr>
      </p:pic>
      <p:pic>
        <p:nvPicPr>
          <p:cNvPr id="10" name="Picture 9">
            <a:extLst>
              <a:ext uri="{FF2B5EF4-FFF2-40B4-BE49-F238E27FC236}">
                <a16:creationId xmlns:a16="http://schemas.microsoft.com/office/drawing/2014/main" id="{C18F1400-3806-5B52-704B-3CA5E72695C6}"/>
              </a:ext>
            </a:extLst>
          </p:cNvPr>
          <p:cNvPicPr>
            <a:picLocks noChangeAspect="1"/>
          </p:cNvPicPr>
          <p:nvPr/>
        </p:nvPicPr>
        <p:blipFill>
          <a:blip r:embed="rId4"/>
          <a:stretch>
            <a:fillRect/>
          </a:stretch>
        </p:blipFill>
        <p:spPr>
          <a:xfrm>
            <a:off x="279060" y="4786958"/>
            <a:ext cx="5457057" cy="1860805"/>
          </a:xfrm>
          <a:prstGeom prst="rect">
            <a:avLst/>
          </a:prstGeom>
        </p:spPr>
      </p:pic>
      <p:pic>
        <p:nvPicPr>
          <p:cNvPr id="14" name="Picture 13">
            <a:extLst>
              <a:ext uri="{FF2B5EF4-FFF2-40B4-BE49-F238E27FC236}">
                <a16:creationId xmlns:a16="http://schemas.microsoft.com/office/drawing/2014/main" id="{61AC0037-ADF3-A9B0-A6AE-FE0D1792F5CB}"/>
              </a:ext>
            </a:extLst>
          </p:cNvPr>
          <p:cNvPicPr>
            <a:picLocks noChangeAspect="1"/>
          </p:cNvPicPr>
          <p:nvPr/>
        </p:nvPicPr>
        <p:blipFill>
          <a:blip r:embed="rId5"/>
          <a:stretch>
            <a:fillRect/>
          </a:stretch>
        </p:blipFill>
        <p:spPr>
          <a:xfrm>
            <a:off x="6096000" y="580616"/>
            <a:ext cx="5457057" cy="1905080"/>
          </a:xfrm>
          <a:prstGeom prst="rect">
            <a:avLst/>
          </a:prstGeom>
        </p:spPr>
      </p:pic>
      <p:pic>
        <p:nvPicPr>
          <p:cNvPr id="18" name="Picture 17">
            <a:extLst>
              <a:ext uri="{FF2B5EF4-FFF2-40B4-BE49-F238E27FC236}">
                <a16:creationId xmlns:a16="http://schemas.microsoft.com/office/drawing/2014/main" id="{6765FDC4-C11E-21D1-4A13-E15AD7BF561E}"/>
              </a:ext>
            </a:extLst>
          </p:cNvPr>
          <p:cNvPicPr>
            <a:picLocks noChangeAspect="1"/>
          </p:cNvPicPr>
          <p:nvPr/>
        </p:nvPicPr>
        <p:blipFill>
          <a:blip r:embed="rId6"/>
          <a:stretch>
            <a:fillRect/>
          </a:stretch>
        </p:blipFill>
        <p:spPr>
          <a:xfrm>
            <a:off x="6096000" y="2642955"/>
            <a:ext cx="5457057" cy="1947771"/>
          </a:xfrm>
          <a:prstGeom prst="rect">
            <a:avLst/>
          </a:prstGeom>
        </p:spPr>
      </p:pic>
      <p:pic>
        <p:nvPicPr>
          <p:cNvPr id="20" name="Picture 19">
            <a:extLst>
              <a:ext uri="{FF2B5EF4-FFF2-40B4-BE49-F238E27FC236}">
                <a16:creationId xmlns:a16="http://schemas.microsoft.com/office/drawing/2014/main" id="{8C35EE8A-78A7-6748-98F4-6A5F389108A7}"/>
              </a:ext>
            </a:extLst>
          </p:cNvPr>
          <p:cNvPicPr>
            <a:picLocks noChangeAspect="1"/>
          </p:cNvPicPr>
          <p:nvPr/>
        </p:nvPicPr>
        <p:blipFill>
          <a:blip r:embed="rId7"/>
          <a:stretch>
            <a:fillRect/>
          </a:stretch>
        </p:blipFill>
        <p:spPr>
          <a:xfrm>
            <a:off x="6096000" y="4786958"/>
            <a:ext cx="5457057" cy="1868322"/>
          </a:xfrm>
          <a:prstGeom prst="rect">
            <a:avLst/>
          </a:prstGeom>
        </p:spPr>
      </p:pic>
    </p:spTree>
    <p:extLst>
      <p:ext uri="{BB962C8B-B14F-4D97-AF65-F5344CB8AC3E}">
        <p14:creationId xmlns:p14="http://schemas.microsoft.com/office/powerpoint/2010/main" val="3582229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504D87D-D162-5E1E-4F9F-9617BA1B2525}"/>
              </a:ext>
            </a:extLst>
          </p:cNvPr>
          <p:cNvPicPr>
            <a:picLocks noChangeAspect="1"/>
          </p:cNvPicPr>
          <p:nvPr/>
        </p:nvPicPr>
        <p:blipFill>
          <a:blip r:embed="rId2"/>
          <a:stretch>
            <a:fillRect/>
          </a:stretch>
        </p:blipFill>
        <p:spPr>
          <a:xfrm>
            <a:off x="1268286" y="93459"/>
            <a:ext cx="6932082" cy="3400059"/>
          </a:xfrm>
          <a:prstGeom prst="rect">
            <a:avLst/>
          </a:prstGeom>
        </p:spPr>
      </p:pic>
      <p:pic>
        <p:nvPicPr>
          <p:cNvPr id="7" name="Picture 6">
            <a:extLst>
              <a:ext uri="{FF2B5EF4-FFF2-40B4-BE49-F238E27FC236}">
                <a16:creationId xmlns:a16="http://schemas.microsoft.com/office/drawing/2014/main" id="{7F2FAC3D-870D-93CE-2FBC-9240D60A9D97}"/>
              </a:ext>
            </a:extLst>
          </p:cNvPr>
          <p:cNvPicPr>
            <a:picLocks noChangeAspect="1"/>
          </p:cNvPicPr>
          <p:nvPr/>
        </p:nvPicPr>
        <p:blipFill>
          <a:blip r:embed="rId3"/>
          <a:stretch>
            <a:fillRect/>
          </a:stretch>
        </p:blipFill>
        <p:spPr>
          <a:xfrm>
            <a:off x="1268286" y="3429000"/>
            <a:ext cx="6932082" cy="3382169"/>
          </a:xfrm>
          <a:prstGeom prst="rect">
            <a:avLst/>
          </a:prstGeom>
        </p:spPr>
      </p:pic>
      <p:sp>
        <p:nvSpPr>
          <p:cNvPr id="9" name="TextBox 8">
            <a:extLst>
              <a:ext uri="{FF2B5EF4-FFF2-40B4-BE49-F238E27FC236}">
                <a16:creationId xmlns:a16="http://schemas.microsoft.com/office/drawing/2014/main" id="{CD0002A8-3EDB-044E-2073-EEA9713D9D61}"/>
              </a:ext>
            </a:extLst>
          </p:cNvPr>
          <p:cNvSpPr txBox="1"/>
          <p:nvPr/>
        </p:nvSpPr>
        <p:spPr>
          <a:xfrm>
            <a:off x="8644283" y="1369859"/>
            <a:ext cx="2386324" cy="4247317"/>
          </a:xfrm>
          <a:prstGeom prst="rect">
            <a:avLst/>
          </a:prstGeom>
          <a:solidFill>
            <a:schemeClr val="bg1">
              <a:lumMod val="85000"/>
            </a:schemeClr>
          </a:solidFill>
        </p:spPr>
        <p:txBody>
          <a:bodyPr wrap="square">
            <a:spAutoFit/>
          </a:bodyPr>
          <a:lstStyle/>
          <a:p>
            <a:r>
              <a:rPr lang="en-US" dirty="0"/>
              <a:t>The stacked production graphs show how some products (e.g., Product 3, Product 7) are produced </a:t>
            </a:r>
            <a:r>
              <a:rPr lang="en-US" b="1" dirty="0"/>
              <a:t>in advance</a:t>
            </a:r>
            <a:r>
              <a:rPr lang="en-US" dirty="0"/>
              <a:t> to smoothen the load and reduce future setup requirements. This proactive planning avoids production spikes and stabilizes inventory</a:t>
            </a:r>
          </a:p>
        </p:txBody>
      </p:sp>
    </p:spTree>
    <p:extLst>
      <p:ext uri="{BB962C8B-B14F-4D97-AF65-F5344CB8AC3E}">
        <p14:creationId xmlns:p14="http://schemas.microsoft.com/office/powerpoint/2010/main" val="20962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9741-457C-284E-8E9C-845E93E3005B}"/>
              </a:ext>
            </a:extLst>
          </p:cNvPr>
          <p:cNvSpPr>
            <a:spLocks noGrp="1"/>
          </p:cNvSpPr>
          <p:nvPr>
            <p:ph type="title"/>
          </p:nvPr>
        </p:nvSpPr>
        <p:spPr>
          <a:xfrm>
            <a:off x="525445" y="245598"/>
            <a:ext cx="8596668" cy="1320800"/>
          </a:xfrm>
        </p:spPr>
        <p:txBody>
          <a:bodyPr/>
          <a:lstStyle/>
          <a:p>
            <a:r>
              <a:rPr lang="es-BO" dirty="0"/>
              <a:t>RESULTS</a:t>
            </a:r>
            <a:endParaRPr lang="en-US" dirty="0"/>
          </a:p>
        </p:txBody>
      </p:sp>
      <p:pic>
        <p:nvPicPr>
          <p:cNvPr id="5" name="Picture 4">
            <a:extLst>
              <a:ext uri="{FF2B5EF4-FFF2-40B4-BE49-F238E27FC236}">
                <a16:creationId xmlns:a16="http://schemas.microsoft.com/office/drawing/2014/main" id="{A489F52C-6330-4A55-D6D6-63928772B67C}"/>
              </a:ext>
            </a:extLst>
          </p:cNvPr>
          <p:cNvPicPr>
            <a:picLocks noChangeAspect="1"/>
          </p:cNvPicPr>
          <p:nvPr/>
        </p:nvPicPr>
        <p:blipFill>
          <a:blip r:embed="rId2"/>
          <a:stretch>
            <a:fillRect/>
          </a:stretch>
        </p:blipFill>
        <p:spPr>
          <a:xfrm>
            <a:off x="548370" y="972206"/>
            <a:ext cx="4275409" cy="5722883"/>
          </a:xfrm>
          <a:prstGeom prst="rect">
            <a:avLst/>
          </a:prstGeom>
        </p:spPr>
      </p:pic>
      <p:sp>
        <p:nvSpPr>
          <p:cNvPr id="16" name="TextBox 15">
            <a:extLst>
              <a:ext uri="{FF2B5EF4-FFF2-40B4-BE49-F238E27FC236}">
                <a16:creationId xmlns:a16="http://schemas.microsoft.com/office/drawing/2014/main" id="{55F4B0C0-9BD5-F02F-384F-49E033DF1C79}"/>
              </a:ext>
            </a:extLst>
          </p:cNvPr>
          <p:cNvSpPr txBox="1"/>
          <p:nvPr/>
        </p:nvSpPr>
        <p:spPr>
          <a:xfrm>
            <a:off x="5591408" y="1357247"/>
            <a:ext cx="3914520" cy="4801314"/>
          </a:xfrm>
          <a:prstGeom prst="rect">
            <a:avLst/>
          </a:prstGeom>
          <a:solidFill>
            <a:schemeClr val="bg1">
              <a:lumMod val="85000"/>
            </a:schemeClr>
          </a:solidFill>
        </p:spPr>
        <p:txBody>
          <a:bodyPr wrap="square" rtlCol="0">
            <a:spAutoFit/>
          </a:bodyPr>
          <a:lstStyle/>
          <a:p>
            <a:r>
              <a:rPr lang="en-US" b="1" dirty="0">
                <a:latin typeface="Times New Roman" panose="02020603050405020304" pitchFamily="18" charset="0"/>
                <a:cs typeface="Times New Roman" panose="02020603050405020304" pitchFamily="18" charset="0"/>
              </a:rPr>
              <a:t>Resource Utilization: Efficient but Not Overloaded</a:t>
            </a:r>
          </a:p>
          <a:p>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Mixing Line (Shared):</a:t>
            </a:r>
            <a:r>
              <a:rPr lang="en-US" dirty="0">
                <a:latin typeface="Times New Roman" panose="02020603050405020304" pitchFamily="18" charset="0"/>
                <a:cs typeface="Times New Roman" panose="02020603050405020304" pitchFamily="18" charset="0"/>
              </a:rPr>
              <a:t> Averaged </a:t>
            </a:r>
            <a:r>
              <a:rPr lang="en-US" b="1" dirty="0">
                <a:latin typeface="Times New Roman" panose="02020603050405020304" pitchFamily="18" charset="0"/>
                <a:cs typeface="Times New Roman" panose="02020603050405020304" pitchFamily="18" charset="0"/>
              </a:rPr>
              <a:t>79.7%</a:t>
            </a:r>
            <a:r>
              <a:rPr lang="en-US" dirty="0">
                <a:latin typeface="Times New Roman" panose="02020603050405020304" pitchFamily="18" charset="0"/>
                <a:cs typeface="Times New Roman" panose="02020603050405020304" pitchFamily="18" charset="0"/>
              </a:rPr>
              <a:t> utilization with a </a:t>
            </a:r>
            <a:r>
              <a:rPr lang="en-US" b="1" dirty="0">
                <a:latin typeface="Times New Roman" panose="02020603050405020304" pitchFamily="18" charset="0"/>
                <a:cs typeface="Times New Roman" panose="02020603050405020304" pitchFamily="18" charset="0"/>
              </a:rPr>
              <a:t>peak of 89.5%</a:t>
            </a:r>
            <a:r>
              <a:rPr lang="en-US" dirty="0">
                <a:latin typeface="Times New Roman" panose="02020603050405020304" pitchFamily="18" charset="0"/>
                <a:cs typeface="Times New Roman" panose="02020603050405020304" pitchFamily="18" charset="0"/>
              </a:rPr>
              <a:t>, indicating efficient usage without exceeding capacity limits.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Packing Line – Cereals:</a:t>
            </a:r>
            <a:r>
              <a:rPr lang="en-US" dirty="0">
                <a:latin typeface="Times New Roman" panose="02020603050405020304" pitchFamily="18" charset="0"/>
                <a:cs typeface="Times New Roman" panose="02020603050405020304" pitchFamily="18" charset="0"/>
              </a:rPr>
              <a:t> Low usage, averaging </a:t>
            </a:r>
            <a:r>
              <a:rPr lang="en-US" b="1" dirty="0">
                <a:latin typeface="Times New Roman" panose="02020603050405020304" pitchFamily="18" charset="0"/>
                <a:cs typeface="Times New Roman" panose="02020603050405020304" pitchFamily="18" charset="0"/>
              </a:rPr>
              <a:t>34.9%</a:t>
            </a:r>
            <a:r>
              <a:rPr lang="en-US" dirty="0">
                <a:latin typeface="Times New Roman" panose="02020603050405020304" pitchFamily="18" charset="0"/>
                <a:cs typeface="Times New Roman" panose="02020603050405020304" pitchFamily="18" charset="0"/>
              </a:rPr>
              <a:t> with a peak of </a:t>
            </a:r>
            <a:r>
              <a:rPr lang="en-US" b="1" dirty="0">
                <a:latin typeface="Times New Roman" panose="02020603050405020304" pitchFamily="18" charset="0"/>
                <a:cs typeface="Times New Roman" panose="02020603050405020304" pitchFamily="18" charset="0"/>
              </a:rPr>
              <a:t>42.1%</a:t>
            </a:r>
            <a:r>
              <a:rPr lang="en-US" dirty="0">
                <a:latin typeface="Times New Roman" panose="02020603050405020304" pitchFamily="18" charset="0"/>
                <a:cs typeface="Times New Roman" panose="02020603050405020304" pitchFamily="18" charset="0"/>
              </a:rPr>
              <a:t>, meaning there is significant spare capacity.</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Packing Line – Fruits:</a:t>
            </a:r>
            <a:r>
              <a:rPr lang="en-US" dirty="0">
                <a:latin typeface="Times New Roman" panose="02020603050405020304" pitchFamily="18" charset="0"/>
                <a:cs typeface="Times New Roman" panose="02020603050405020304" pitchFamily="18" charset="0"/>
              </a:rPr>
              <a:t> Very underutilized, with only </a:t>
            </a:r>
            <a:r>
              <a:rPr lang="en-US" b="1" dirty="0">
                <a:latin typeface="Times New Roman" panose="02020603050405020304" pitchFamily="18" charset="0"/>
                <a:cs typeface="Times New Roman" panose="02020603050405020304" pitchFamily="18" charset="0"/>
              </a:rPr>
              <a:t>17.3%</a:t>
            </a:r>
            <a:r>
              <a:rPr lang="en-US" dirty="0">
                <a:latin typeface="Times New Roman" panose="02020603050405020304" pitchFamily="18" charset="0"/>
                <a:cs typeface="Times New Roman" panose="02020603050405020304" pitchFamily="18" charset="0"/>
              </a:rPr>
              <a:t> average utilization and </a:t>
            </a:r>
            <a:r>
              <a:rPr lang="en-US" b="1" dirty="0">
                <a:latin typeface="Times New Roman" panose="02020603050405020304" pitchFamily="18" charset="0"/>
                <a:cs typeface="Times New Roman" panose="02020603050405020304" pitchFamily="18" charset="0"/>
              </a:rPr>
              <a:t>20.6%</a:t>
            </a:r>
            <a:r>
              <a:rPr lang="en-US" dirty="0">
                <a:latin typeface="Times New Roman" panose="02020603050405020304" pitchFamily="18" charset="0"/>
                <a:cs typeface="Times New Roman" panose="02020603050405020304" pitchFamily="18" charset="0"/>
              </a:rPr>
              <a:t> peak. This resource is far from being a bottleneck.</a:t>
            </a:r>
          </a:p>
        </p:txBody>
      </p:sp>
    </p:spTree>
    <p:extLst>
      <p:ext uri="{BB962C8B-B14F-4D97-AF65-F5344CB8AC3E}">
        <p14:creationId xmlns:p14="http://schemas.microsoft.com/office/powerpoint/2010/main" val="279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D9741-457C-284E-8E9C-845E93E3005B}"/>
              </a:ext>
            </a:extLst>
          </p:cNvPr>
          <p:cNvSpPr>
            <a:spLocks noGrp="1"/>
          </p:cNvSpPr>
          <p:nvPr>
            <p:ph type="title"/>
          </p:nvPr>
        </p:nvSpPr>
        <p:spPr>
          <a:xfrm>
            <a:off x="525445" y="245598"/>
            <a:ext cx="8596668" cy="1320800"/>
          </a:xfrm>
        </p:spPr>
        <p:txBody>
          <a:bodyPr/>
          <a:lstStyle/>
          <a:p>
            <a:r>
              <a:rPr lang="es-BO" dirty="0"/>
              <a:t>RESULTS</a:t>
            </a:r>
            <a:endParaRPr lang="en-US" dirty="0"/>
          </a:p>
        </p:txBody>
      </p:sp>
      <p:pic>
        <p:nvPicPr>
          <p:cNvPr id="9" name="Picture 8">
            <a:extLst>
              <a:ext uri="{FF2B5EF4-FFF2-40B4-BE49-F238E27FC236}">
                <a16:creationId xmlns:a16="http://schemas.microsoft.com/office/drawing/2014/main" id="{66B2888D-5CCE-39E4-F44F-7704AA8C3038}"/>
              </a:ext>
            </a:extLst>
          </p:cNvPr>
          <p:cNvPicPr>
            <a:picLocks noChangeAspect="1"/>
          </p:cNvPicPr>
          <p:nvPr/>
        </p:nvPicPr>
        <p:blipFill>
          <a:blip r:embed="rId2"/>
          <a:stretch>
            <a:fillRect/>
          </a:stretch>
        </p:blipFill>
        <p:spPr>
          <a:xfrm>
            <a:off x="381906" y="858127"/>
            <a:ext cx="5714094" cy="2884349"/>
          </a:xfrm>
          <a:prstGeom prst="rect">
            <a:avLst/>
          </a:prstGeom>
        </p:spPr>
      </p:pic>
      <p:pic>
        <p:nvPicPr>
          <p:cNvPr id="11" name="Picture 10">
            <a:extLst>
              <a:ext uri="{FF2B5EF4-FFF2-40B4-BE49-F238E27FC236}">
                <a16:creationId xmlns:a16="http://schemas.microsoft.com/office/drawing/2014/main" id="{85209201-3A6A-40CB-8D07-B0E66AAFDA60}"/>
              </a:ext>
            </a:extLst>
          </p:cNvPr>
          <p:cNvPicPr>
            <a:picLocks noChangeAspect="1"/>
          </p:cNvPicPr>
          <p:nvPr/>
        </p:nvPicPr>
        <p:blipFill>
          <a:blip r:embed="rId3"/>
          <a:stretch>
            <a:fillRect/>
          </a:stretch>
        </p:blipFill>
        <p:spPr>
          <a:xfrm>
            <a:off x="6142656" y="905998"/>
            <a:ext cx="5302704" cy="2804138"/>
          </a:xfrm>
          <a:prstGeom prst="rect">
            <a:avLst/>
          </a:prstGeom>
        </p:spPr>
      </p:pic>
      <p:pic>
        <p:nvPicPr>
          <p:cNvPr id="13" name="Picture 12">
            <a:extLst>
              <a:ext uri="{FF2B5EF4-FFF2-40B4-BE49-F238E27FC236}">
                <a16:creationId xmlns:a16="http://schemas.microsoft.com/office/drawing/2014/main" id="{4AFC1881-1242-7418-E007-5B728D6B661C}"/>
              </a:ext>
            </a:extLst>
          </p:cNvPr>
          <p:cNvPicPr>
            <a:picLocks noChangeAspect="1"/>
          </p:cNvPicPr>
          <p:nvPr/>
        </p:nvPicPr>
        <p:blipFill>
          <a:blip r:embed="rId4"/>
          <a:stretch>
            <a:fillRect/>
          </a:stretch>
        </p:blipFill>
        <p:spPr>
          <a:xfrm>
            <a:off x="291533" y="3810105"/>
            <a:ext cx="6333857" cy="3044800"/>
          </a:xfrm>
          <a:prstGeom prst="rect">
            <a:avLst/>
          </a:prstGeom>
        </p:spPr>
      </p:pic>
      <p:sp>
        <p:nvSpPr>
          <p:cNvPr id="4" name="TextBox 3">
            <a:extLst>
              <a:ext uri="{FF2B5EF4-FFF2-40B4-BE49-F238E27FC236}">
                <a16:creationId xmlns:a16="http://schemas.microsoft.com/office/drawing/2014/main" id="{550215BD-D436-8C3B-0C54-354B01623E2F}"/>
              </a:ext>
            </a:extLst>
          </p:cNvPr>
          <p:cNvSpPr txBox="1"/>
          <p:nvPr/>
        </p:nvSpPr>
        <p:spPr>
          <a:xfrm>
            <a:off x="6751514" y="3674455"/>
            <a:ext cx="5233701" cy="1631216"/>
          </a:xfrm>
          <a:prstGeom prst="rect">
            <a:avLst/>
          </a:prstGeom>
          <a:solidFill>
            <a:schemeClr val="bg1">
              <a:lumMod val="85000"/>
            </a:schemeClr>
          </a:solidFill>
        </p:spPr>
        <p:txBody>
          <a:bodyPr wrap="square" rtlCol="0">
            <a:spAutoFit/>
          </a:bodyPr>
          <a:lstStyle/>
          <a:p>
            <a:r>
              <a:rPr lang="en-US" sz="1600" b="1" dirty="0">
                <a:latin typeface="Times New Roman" panose="02020603050405020304" pitchFamily="18" charset="0"/>
                <a:cs typeface="Times New Roman" panose="02020603050405020304" pitchFamily="18" charset="0"/>
              </a:rPr>
              <a:t>Key Insights</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Mixing line is the most constrained</a:t>
            </a:r>
            <a:r>
              <a:rPr lang="en-US" sz="1200" dirty="0">
                <a:latin typeface="Times New Roman" panose="02020603050405020304" pitchFamily="18" charset="0"/>
                <a:cs typeface="Times New Roman" panose="02020603050405020304" pitchFamily="18" charset="0"/>
              </a:rPr>
              <a:t>: Utilization peaks at nearly </a:t>
            </a:r>
            <a:r>
              <a:rPr lang="en-US" sz="1200" b="1" dirty="0">
                <a:latin typeface="Times New Roman" panose="02020603050405020304" pitchFamily="18" charset="0"/>
                <a:cs typeface="Times New Roman" panose="02020603050405020304" pitchFamily="18" charset="0"/>
              </a:rPr>
              <a:t>90%</a:t>
            </a:r>
            <a:r>
              <a:rPr lang="en-US" sz="1200" dirty="0">
                <a:latin typeface="Times New Roman" panose="02020603050405020304" pitchFamily="18" charset="0"/>
                <a:cs typeface="Times New Roman" panose="02020603050405020304" pitchFamily="18" charset="0"/>
              </a:rPr>
              <a:t>, and weekly loads remain consistently high. This confirms it's the </a:t>
            </a:r>
            <a:r>
              <a:rPr lang="en-US" sz="1200" b="1" dirty="0">
                <a:latin typeface="Times New Roman" panose="02020603050405020304" pitchFamily="18" charset="0"/>
                <a:cs typeface="Times New Roman" panose="02020603050405020304" pitchFamily="18" charset="0"/>
              </a:rPr>
              <a:t>critical resource</a:t>
            </a:r>
            <a:r>
              <a:rPr lang="en-US" sz="12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Setup planning is efficient</a:t>
            </a:r>
            <a:r>
              <a:rPr lang="en-US" sz="1200" dirty="0">
                <a:latin typeface="Times New Roman" panose="02020603050405020304" pitchFamily="18" charset="0"/>
                <a:cs typeface="Times New Roman" panose="02020603050405020304" pitchFamily="18" charset="0"/>
              </a:rPr>
              <a:t>: The spread of cleaning times suggests </a:t>
            </a:r>
            <a:r>
              <a:rPr lang="en-US" sz="1200" b="1" dirty="0">
                <a:latin typeface="Times New Roman" panose="02020603050405020304" pitchFamily="18" charset="0"/>
                <a:cs typeface="Times New Roman" panose="02020603050405020304" pitchFamily="18" charset="0"/>
              </a:rPr>
              <a:t>thoughtful sequencing</a:t>
            </a:r>
            <a:r>
              <a:rPr lang="en-US" sz="1200" dirty="0">
                <a:latin typeface="Times New Roman" panose="02020603050405020304" pitchFamily="18" charset="0"/>
                <a:cs typeface="Times New Roman" panose="02020603050405020304" pitchFamily="18" charset="0"/>
              </a:rPr>
              <a:t> to reduce idle time and cleaning overlap.</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Packing lines are underutilized</a:t>
            </a:r>
            <a:r>
              <a:rPr lang="en-US" sz="12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Cereals</a:t>
            </a:r>
            <a:r>
              <a:rPr lang="en-US" sz="1200" dirty="0">
                <a:latin typeface="Times New Roman" panose="02020603050405020304" pitchFamily="18" charset="0"/>
                <a:cs typeface="Times New Roman" panose="02020603050405020304" pitchFamily="18" charset="0"/>
              </a:rPr>
              <a:t> reach only ~42% peak utilization.</a:t>
            </a:r>
          </a:p>
          <a:p>
            <a:pPr marL="742950" lvl="1" indent="-2857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Fruits</a:t>
            </a:r>
            <a:r>
              <a:rPr lang="en-US" sz="1200" dirty="0">
                <a:latin typeface="Times New Roman" panose="02020603050405020304" pitchFamily="18" charset="0"/>
                <a:cs typeface="Times New Roman" panose="02020603050405020304" pitchFamily="18" charset="0"/>
              </a:rPr>
              <a:t> are significantly underloaded, with usage hovering below 21%.</a:t>
            </a:r>
          </a:p>
        </p:txBody>
      </p:sp>
      <p:sp>
        <p:nvSpPr>
          <p:cNvPr id="8" name="TextBox 7">
            <a:extLst>
              <a:ext uri="{FF2B5EF4-FFF2-40B4-BE49-F238E27FC236}">
                <a16:creationId xmlns:a16="http://schemas.microsoft.com/office/drawing/2014/main" id="{1F523335-BCE5-536C-8D0C-33CBDF7EAD69}"/>
              </a:ext>
            </a:extLst>
          </p:cNvPr>
          <p:cNvSpPr txBox="1"/>
          <p:nvPr/>
        </p:nvSpPr>
        <p:spPr>
          <a:xfrm>
            <a:off x="6751514" y="5412073"/>
            <a:ext cx="5233700" cy="1200329"/>
          </a:xfrm>
          <a:prstGeom prst="rect">
            <a:avLst/>
          </a:prstGeom>
          <a:solidFill>
            <a:schemeClr val="bg1">
              <a:lumMod val="85000"/>
            </a:schemeClr>
          </a:solidFill>
        </p:spPr>
        <p:txBody>
          <a:bodyPr wrap="square" rtlCol="0">
            <a:spAutoFit/>
          </a:bodyPr>
          <a:lstStyle/>
          <a:p>
            <a:r>
              <a:rPr lang="en-US" sz="1200" dirty="0"/>
              <a:t>The packing lines offer significant slack, particularly fruits. In contrast, the mixing line is clearly the critical resource and has been carefully optimized through effective setup planning and workload leveling. Moving forward, the focus should be on exploring capacity rebalancing, leaner packing operations, or even introducing setup cost differentiation to reflect operational effort</a:t>
            </a:r>
          </a:p>
        </p:txBody>
      </p:sp>
    </p:spTree>
    <p:extLst>
      <p:ext uri="{BB962C8B-B14F-4D97-AF65-F5344CB8AC3E}">
        <p14:creationId xmlns:p14="http://schemas.microsoft.com/office/powerpoint/2010/main" val="3688034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F85E-6E65-B11D-57AE-AF1A0AB11658}"/>
              </a:ext>
            </a:extLst>
          </p:cNvPr>
          <p:cNvSpPr>
            <a:spLocks noGrp="1"/>
          </p:cNvSpPr>
          <p:nvPr>
            <p:ph type="title"/>
          </p:nvPr>
        </p:nvSpPr>
        <p:spPr>
          <a:xfrm>
            <a:off x="25909" y="128987"/>
            <a:ext cx="9554270" cy="698938"/>
          </a:xfrm>
        </p:spPr>
        <p:txBody>
          <a:bodyPr vert="horz" lIns="91440" tIns="45720" rIns="91440" bIns="45720" rtlCol="0" anchor="t">
            <a:normAutofit fontScale="90000"/>
          </a:bodyPr>
          <a:lstStyle/>
          <a:p>
            <a:r>
              <a:rPr lang="en-US" dirty="0"/>
              <a:t>How the solving time increases as the dimension (number of variables and constraints) of the problem increases. Do you know why?</a:t>
            </a:r>
          </a:p>
        </p:txBody>
      </p:sp>
      <p:pic>
        <p:nvPicPr>
          <p:cNvPr id="1026" name="Picture 2">
            <a:extLst>
              <a:ext uri="{FF2B5EF4-FFF2-40B4-BE49-F238E27FC236}">
                <a16:creationId xmlns:a16="http://schemas.microsoft.com/office/drawing/2014/main" id="{E45FD002-DE7A-E256-831F-A15CEA79B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458" y="1986035"/>
            <a:ext cx="4682359" cy="29079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827985BC-E493-7DE9-8B05-7513159AF63B}"/>
              </a:ext>
            </a:extLst>
          </p:cNvPr>
          <p:cNvPicPr>
            <a:picLocks noChangeAspect="1"/>
          </p:cNvPicPr>
          <p:nvPr/>
        </p:nvPicPr>
        <p:blipFill rotWithShape="1">
          <a:blip r:embed="rId3"/>
          <a:srcRect l="914"/>
          <a:stretch/>
        </p:blipFill>
        <p:spPr>
          <a:xfrm>
            <a:off x="5791200" y="1903684"/>
            <a:ext cx="4529958" cy="2809227"/>
          </a:xfrm>
          <a:prstGeom prst="rect">
            <a:avLst/>
          </a:prstGeom>
        </p:spPr>
      </p:pic>
      <p:sp>
        <p:nvSpPr>
          <p:cNvPr id="7" name="TextBox 6">
            <a:extLst>
              <a:ext uri="{FF2B5EF4-FFF2-40B4-BE49-F238E27FC236}">
                <a16:creationId xmlns:a16="http://schemas.microsoft.com/office/drawing/2014/main" id="{B9E8E846-A176-EA19-7DC8-747D71A9B437}"/>
              </a:ext>
            </a:extLst>
          </p:cNvPr>
          <p:cNvSpPr txBox="1"/>
          <p:nvPr/>
        </p:nvSpPr>
        <p:spPr>
          <a:xfrm>
            <a:off x="62792" y="4954316"/>
            <a:ext cx="6648064" cy="1846659"/>
          </a:xfrm>
          <a:prstGeom prst="rect">
            <a:avLst/>
          </a:prstGeom>
          <a:solidFill>
            <a:schemeClr val="bg1">
              <a:lumMod val="85000"/>
            </a:schemeClr>
          </a:solidFill>
        </p:spPr>
        <p:txBody>
          <a:bodyPr wrap="square" rtlCol="0">
            <a:spAutoFit/>
          </a:bodyPr>
          <a:lstStyle/>
          <a:p>
            <a:r>
              <a:rPr lang="en-US" b="1"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Solving Time vs Problem Size: Key Insights</a:t>
            </a:r>
          </a:p>
          <a:p>
            <a:r>
              <a:rPr lang="en-US" sz="1200" dirty="0">
                <a:latin typeface="Times New Roman" panose="02020603050405020304" pitchFamily="18" charset="0"/>
                <a:cs typeface="Times New Roman" panose="02020603050405020304" pitchFamily="18" charset="0"/>
              </a:rPr>
              <a:t>To explore scalability, we ran two simulations varying the number of products (2–12). The results highlight:</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 Increase in solve time</a:t>
            </a:r>
            <a:r>
              <a:rPr lang="en-US" sz="1200" dirty="0">
                <a:latin typeface="Times New Roman" panose="02020603050405020304" pitchFamily="18" charset="0"/>
                <a:cs typeface="Times New Roman" panose="02020603050405020304" pitchFamily="18" charset="0"/>
              </a:rPr>
              <a:t> as the number of products grows, a classic pattern in mixed-integer programming (MIP).</a:t>
            </a:r>
          </a:p>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right-hand plot shows a </a:t>
            </a:r>
            <a:r>
              <a:rPr lang="en-US" sz="1200" b="1" dirty="0">
                <a:latin typeface="Times New Roman" panose="02020603050405020304" pitchFamily="18" charset="0"/>
                <a:cs typeface="Times New Roman" panose="02020603050405020304" pitchFamily="18" charset="0"/>
              </a:rPr>
              <a:t>steeper curve</a:t>
            </a:r>
            <a:r>
              <a:rPr lang="en-US" sz="1200" dirty="0">
                <a:latin typeface="Times New Roman" panose="02020603050405020304" pitchFamily="18" charset="0"/>
                <a:cs typeface="Times New Roman" panose="02020603050405020304" pitchFamily="18" charset="0"/>
              </a:rPr>
              <a:t>, suggesting that added constraints (e.g., tighter capacity bounds or setup logic) significantly increase solver effort.</a:t>
            </a:r>
          </a:p>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Around </a:t>
            </a:r>
            <a:r>
              <a:rPr lang="en-US" sz="1200" b="1" dirty="0">
                <a:latin typeface="Times New Roman" panose="02020603050405020304" pitchFamily="18" charset="0"/>
                <a:cs typeface="Times New Roman" panose="02020603050405020304" pitchFamily="18" charset="0"/>
              </a:rPr>
              <a:t>10–12 products</a:t>
            </a:r>
            <a:r>
              <a:rPr lang="en-US" sz="1200" dirty="0">
                <a:latin typeface="Times New Roman" panose="02020603050405020304" pitchFamily="18" charset="0"/>
                <a:cs typeface="Times New Roman" panose="02020603050405020304" pitchFamily="18" charset="0"/>
              </a:rPr>
              <a:t>, the model likely hits a </a:t>
            </a:r>
            <a:r>
              <a:rPr lang="en-US" sz="1200" b="1" dirty="0">
                <a:latin typeface="Times New Roman" panose="02020603050405020304" pitchFamily="18" charset="0"/>
                <a:cs typeface="Times New Roman" panose="02020603050405020304" pitchFamily="18" charset="0"/>
              </a:rPr>
              <a:t>computational threshold</a:t>
            </a:r>
            <a:r>
              <a:rPr lang="en-US" sz="1200" dirty="0">
                <a:latin typeface="Times New Roman" panose="02020603050405020304" pitchFamily="18" charset="0"/>
                <a:cs typeface="Times New Roman" panose="02020603050405020304" pitchFamily="18" charset="0"/>
              </a:rPr>
              <a:t>, where binary decisions and constraint interactions drive up complexity.</a:t>
            </a:r>
          </a:p>
        </p:txBody>
      </p:sp>
      <p:sp>
        <p:nvSpPr>
          <p:cNvPr id="12" name="TextBox 11">
            <a:extLst>
              <a:ext uri="{FF2B5EF4-FFF2-40B4-BE49-F238E27FC236}">
                <a16:creationId xmlns:a16="http://schemas.microsoft.com/office/drawing/2014/main" id="{99BB60B9-B509-1B99-C4FB-4E58B29B58FC}"/>
              </a:ext>
            </a:extLst>
          </p:cNvPr>
          <p:cNvSpPr txBox="1"/>
          <p:nvPr/>
        </p:nvSpPr>
        <p:spPr>
          <a:xfrm>
            <a:off x="7104212" y="5077426"/>
            <a:ext cx="4331043" cy="1600438"/>
          </a:xfrm>
          <a:prstGeom prst="rect">
            <a:avLst/>
          </a:prstGeom>
          <a:solidFill>
            <a:schemeClr val="bg1">
              <a:lumMod val="85000"/>
            </a:schemeClr>
          </a:solidFill>
        </p:spPr>
        <p:txBody>
          <a:bodyPr wrap="square" rtlCol="0">
            <a:spAutoFit/>
          </a:bodyPr>
          <a:lstStyle/>
          <a:p>
            <a:r>
              <a:rPr lang="en-US" sz="1400" b="1" dirty="0">
                <a:latin typeface="Times New Roman" panose="02020603050405020304" pitchFamily="18" charset="0"/>
                <a:cs typeface="Times New Roman" panose="02020603050405020304" pitchFamily="18" charset="0"/>
              </a:rPr>
              <a:t>🧠 Why Does Solve Time Rise?</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While the number of variables and constraints increases </a:t>
            </a:r>
            <a:r>
              <a:rPr lang="en-US" sz="1400" b="1" dirty="0">
                <a:latin typeface="Times New Roman" panose="02020603050405020304" pitchFamily="18" charset="0"/>
                <a:cs typeface="Times New Roman" panose="02020603050405020304" pitchFamily="18" charset="0"/>
              </a:rPr>
              <a:t>linearly</a:t>
            </a: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combinatorial space (due to binaries)</a:t>
            </a:r>
            <a:r>
              <a:rPr lang="en-US" sz="1400" dirty="0">
                <a:latin typeface="Times New Roman" panose="02020603050405020304" pitchFamily="18" charset="0"/>
                <a:cs typeface="Times New Roman" panose="02020603050405020304" pitchFamily="18" charset="0"/>
              </a:rPr>
              <a:t> grows </a:t>
            </a:r>
            <a:r>
              <a:rPr lang="en-US" sz="1400" b="1" dirty="0">
                <a:latin typeface="Times New Roman" panose="02020603050405020304" pitchFamily="18" charset="0"/>
                <a:cs typeface="Times New Roman" panose="02020603050405020304" pitchFamily="18" charset="0"/>
              </a:rPr>
              <a:t>exponentially</a:t>
            </a:r>
            <a:r>
              <a:rPr lang="en-US" sz="1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Capacity, setup, and time-linked constraints create a </a:t>
            </a:r>
            <a:r>
              <a:rPr lang="en-US" sz="1400" b="1" dirty="0">
                <a:latin typeface="Times New Roman" panose="02020603050405020304" pitchFamily="18" charset="0"/>
                <a:cs typeface="Times New Roman" panose="02020603050405020304" pitchFamily="18" charset="0"/>
              </a:rPr>
              <a:t>highly coupled solution space</a:t>
            </a:r>
            <a:r>
              <a:rPr lang="en-US" sz="1400" dirty="0">
                <a:latin typeface="Times New Roman" panose="02020603050405020304" pitchFamily="18" charset="0"/>
                <a:cs typeface="Times New Roman" panose="02020603050405020304" pitchFamily="18" charset="0"/>
              </a:rPr>
              <a:t>, requiring deeper branch-and-bound exploration.</a:t>
            </a:r>
          </a:p>
        </p:txBody>
      </p:sp>
    </p:spTree>
    <p:extLst>
      <p:ext uri="{BB962C8B-B14F-4D97-AF65-F5344CB8AC3E}">
        <p14:creationId xmlns:p14="http://schemas.microsoft.com/office/powerpoint/2010/main" val="2288079352"/>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959</TotalTime>
  <Words>488</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Times New Roman</vt:lpstr>
      <vt:lpstr>Trebuchet MS</vt:lpstr>
      <vt:lpstr>Wingdings 3</vt:lpstr>
      <vt:lpstr>Facet</vt:lpstr>
      <vt:lpstr>Lab 5</vt:lpstr>
      <vt:lpstr>Independent Production Plans</vt:lpstr>
      <vt:lpstr>PowerPoint Presentation</vt:lpstr>
      <vt:lpstr>PowerPoint Presentation</vt:lpstr>
      <vt:lpstr>PowerPoint Presentation</vt:lpstr>
      <vt:lpstr>RESULTS</vt:lpstr>
      <vt:lpstr>RESULTS</vt:lpstr>
      <vt:lpstr>How the solving time increases as the dimension (number of variables and constraints) of the problem increases. Do you know why?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dc:title>
  <dc:creator>mathilde.krafft@outlook.com</dc:creator>
  <cp:lastModifiedBy>Ivana Dayneth Calderon Flores</cp:lastModifiedBy>
  <cp:revision>10</cp:revision>
  <dcterms:created xsi:type="dcterms:W3CDTF">2025-02-22T13:06:00Z</dcterms:created>
  <dcterms:modified xsi:type="dcterms:W3CDTF">2025-03-23T23:48:06Z</dcterms:modified>
</cp:coreProperties>
</file>