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4" r:id="rId4"/>
    <p:sldId id="265" r:id="rId5"/>
    <p:sldId id="266" r:id="rId6"/>
    <p:sldId id="267" r:id="rId7"/>
    <p:sldId id="268" r:id="rId8"/>
    <p:sldId id="263"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21" d="100"/>
          <a:sy n="121" d="100"/>
        </p:scale>
        <p:origin x="1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192993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306948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1359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4008546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831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519461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416854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35956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70356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24/03/2025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08990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14C54-C974-7748-A6AD-8E5F4EA0395C}" type="datetimeFigureOut">
              <a:rPr lang="fr-FR" smtClean="0"/>
              <a:t>24/03/2025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42604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14C54-C974-7748-A6AD-8E5F4EA0395C}" type="datetimeFigureOut">
              <a:rPr lang="fr-FR" smtClean="0"/>
              <a:t>24/03/2025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377544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14C54-C974-7748-A6AD-8E5F4EA0395C}" type="datetimeFigureOut">
              <a:rPr lang="fr-FR" smtClean="0"/>
              <a:t>24/03/2025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37718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14C54-C974-7748-A6AD-8E5F4EA0395C}" type="datetimeFigureOut">
              <a:rPr lang="fr-FR" smtClean="0"/>
              <a:t>24/03/2025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6118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F14C54-C974-7748-A6AD-8E5F4EA0395C}" type="datetimeFigureOut">
              <a:rPr lang="fr-FR" smtClean="0"/>
              <a:t>24/03/2025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91680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14C54-C974-7748-A6AD-8E5F4EA0395C}" type="datetimeFigureOut">
              <a:rPr lang="fr-FR" smtClean="0"/>
              <a:t>24/03/2025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61233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F14C54-C974-7748-A6AD-8E5F4EA0395C}" type="datetimeFigureOut">
              <a:rPr lang="fr-FR" smtClean="0"/>
              <a:t>24/03/2025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E51300-3BF6-3141-8E1A-36E5CB030968}" type="slidenum">
              <a:rPr lang="fr-FR" smtClean="0"/>
              <a:t>‹#›</a:t>
            </a:fld>
            <a:endParaRPr lang="fr-FR"/>
          </a:p>
        </p:txBody>
      </p:sp>
    </p:spTree>
    <p:extLst>
      <p:ext uri="{BB962C8B-B14F-4D97-AF65-F5344CB8AC3E}">
        <p14:creationId xmlns:p14="http://schemas.microsoft.com/office/powerpoint/2010/main" val="1758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24F77-86C4-7952-CF58-1F67E9D9C47E}"/>
              </a:ext>
            </a:extLst>
          </p:cNvPr>
          <p:cNvSpPr>
            <a:spLocks noGrp="1"/>
          </p:cNvSpPr>
          <p:nvPr>
            <p:ph type="ctrTitle"/>
          </p:nvPr>
        </p:nvSpPr>
        <p:spPr>
          <a:xfrm>
            <a:off x="-3903579" y="756271"/>
            <a:ext cx="7523747" cy="740026"/>
          </a:xfrm>
        </p:spPr>
        <p:txBody>
          <a:bodyPr>
            <a:normAutofit fontScale="90000"/>
          </a:bodyPr>
          <a:lstStyle/>
          <a:p>
            <a:r>
              <a:rPr lang="fr-FR" b="1" dirty="0" err="1">
                <a:latin typeface="Arial Black" panose="020B0A04020102020204" pitchFamily="34" charset="0"/>
              </a:rPr>
              <a:t>Lab</a:t>
            </a:r>
            <a:r>
              <a:rPr lang="fr-FR" b="1" dirty="0">
                <a:latin typeface="Arial Black" panose="020B0A04020102020204" pitchFamily="34" charset="0"/>
              </a:rPr>
              <a:t> 5</a:t>
            </a:r>
          </a:p>
        </p:txBody>
      </p:sp>
      <p:pic>
        <p:nvPicPr>
          <p:cNvPr id="1026" name="Picture 2" descr="What is Production Management? Career, Functions, Examples and More">
            <a:extLst>
              <a:ext uri="{FF2B5EF4-FFF2-40B4-BE49-F238E27FC236}">
                <a16:creationId xmlns:a16="http://schemas.microsoft.com/office/drawing/2014/main" id="{81D2C4E4-1F0B-3F74-4F68-0289EC0D2772}"/>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745471" y="1223783"/>
            <a:ext cx="8528532" cy="4264267"/>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id="{4FB34810-9968-9E90-6D8E-F7CC7F98990D}"/>
              </a:ext>
            </a:extLst>
          </p:cNvPr>
          <p:cNvSpPr>
            <a:spLocks noGrp="1"/>
          </p:cNvSpPr>
          <p:nvPr>
            <p:ph type="subTitle" idx="1"/>
          </p:nvPr>
        </p:nvSpPr>
        <p:spPr>
          <a:xfrm>
            <a:off x="1670567" y="5413743"/>
            <a:ext cx="8166323" cy="806270"/>
          </a:xfrm>
        </p:spPr>
        <p:txBody>
          <a:bodyPr>
            <a:noAutofit/>
          </a:bodyPr>
          <a:lstStyle/>
          <a:p>
            <a:pPr algn="l"/>
            <a:r>
              <a:rPr lang="fr-FR" sz="3200" b="1" i="1" dirty="0"/>
              <a:t>Ivana Calderon</a:t>
            </a:r>
          </a:p>
          <a:p>
            <a:pPr algn="l"/>
            <a:endParaRPr lang="fr-FR" sz="3200" b="1" i="1" dirty="0"/>
          </a:p>
        </p:txBody>
      </p:sp>
    </p:spTree>
    <p:extLst>
      <p:ext uri="{BB962C8B-B14F-4D97-AF65-F5344CB8AC3E}">
        <p14:creationId xmlns:p14="http://schemas.microsoft.com/office/powerpoint/2010/main" val="30385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F85E-6E65-B11D-57AE-AF1A0AB11658}"/>
              </a:ext>
            </a:extLst>
          </p:cNvPr>
          <p:cNvSpPr>
            <a:spLocks noGrp="1"/>
          </p:cNvSpPr>
          <p:nvPr>
            <p:ph type="title"/>
          </p:nvPr>
        </p:nvSpPr>
        <p:spPr>
          <a:xfrm>
            <a:off x="354141" y="127884"/>
            <a:ext cx="8222300" cy="698938"/>
          </a:xfrm>
        </p:spPr>
        <p:txBody>
          <a:bodyPr>
            <a:normAutofit/>
          </a:bodyPr>
          <a:lstStyle/>
          <a:p>
            <a:r>
              <a:rPr lang="en-US" dirty="0"/>
              <a:t>Independent Production Plans</a:t>
            </a:r>
          </a:p>
        </p:txBody>
      </p:sp>
      <p:sp>
        <p:nvSpPr>
          <p:cNvPr id="5" name="Title 1">
            <a:extLst>
              <a:ext uri="{FF2B5EF4-FFF2-40B4-BE49-F238E27FC236}">
                <a16:creationId xmlns:a16="http://schemas.microsoft.com/office/drawing/2014/main" id="{31576E4F-AC96-CEC9-1F8A-916EA1F5EB03}"/>
              </a:ext>
            </a:extLst>
          </p:cNvPr>
          <p:cNvSpPr txBox="1">
            <a:spLocks/>
          </p:cNvSpPr>
          <p:nvPr/>
        </p:nvSpPr>
        <p:spPr>
          <a:xfrm>
            <a:off x="480266" y="783421"/>
            <a:ext cx="8222300" cy="6989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Problem to Solve</a:t>
            </a:r>
          </a:p>
        </p:txBody>
      </p:sp>
      <p:pic>
        <p:nvPicPr>
          <p:cNvPr id="8" name="Picture 7">
            <a:extLst>
              <a:ext uri="{FF2B5EF4-FFF2-40B4-BE49-F238E27FC236}">
                <a16:creationId xmlns:a16="http://schemas.microsoft.com/office/drawing/2014/main" id="{3FBFD566-14C0-BDEA-0E46-B8929E17BCA4}"/>
              </a:ext>
            </a:extLst>
          </p:cNvPr>
          <p:cNvPicPr>
            <a:picLocks noChangeAspect="1"/>
          </p:cNvPicPr>
          <p:nvPr/>
        </p:nvPicPr>
        <p:blipFill>
          <a:blip r:embed="rId2"/>
          <a:stretch>
            <a:fillRect/>
          </a:stretch>
        </p:blipFill>
        <p:spPr>
          <a:xfrm>
            <a:off x="159636" y="1277782"/>
            <a:ext cx="6088764" cy="4898806"/>
          </a:xfrm>
          <a:prstGeom prst="rect">
            <a:avLst/>
          </a:prstGeom>
        </p:spPr>
      </p:pic>
      <p:sp>
        <p:nvSpPr>
          <p:cNvPr id="10" name="Title 1">
            <a:extLst>
              <a:ext uri="{FF2B5EF4-FFF2-40B4-BE49-F238E27FC236}">
                <a16:creationId xmlns:a16="http://schemas.microsoft.com/office/drawing/2014/main" id="{D627AB81-1DBD-92EB-A53E-FC794E035F3C}"/>
              </a:ext>
            </a:extLst>
          </p:cNvPr>
          <p:cNvSpPr txBox="1">
            <a:spLocks/>
          </p:cNvSpPr>
          <p:nvPr/>
        </p:nvSpPr>
        <p:spPr>
          <a:xfrm>
            <a:off x="7523438" y="2313550"/>
            <a:ext cx="2229928" cy="6989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Results</a:t>
            </a:r>
          </a:p>
        </p:txBody>
      </p:sp>
      <p:sp>
        <p:nvSpPr>
          <p:cNvPr id="12" name="Arrow: Right 11">
            <a:extLst>
              <a:ext uri="{FF2B5EF4-FFF2-40B4-BE49-F238E27FC236}">
                <a16:creationId xmlns:a16="http://schemas.microsoft.com/office/drawing/2014/main" id="{CB7DB741-BC20-17EB-9F84-79DACD4C7C5F}"/>
              </a:ext>
            </a:extLst>
          </p:cNvPr>
          <p:cNvSpPr/>
          <p:nvPr/>
        </p:nvSpPr>
        <p:spPr>
          <a:xfrm>
            <a:off x="6374524" y="2927386"/>
            <a:ext cx="557048" cy="501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5A8EFC3-5503-FDAD-37A7-0049418B8286}"/>
              </a:ext>
            </a:extLst>
          </p:cNvPr>
          <p:cNvSpPr txBox="1"/>
          <p:nvPr/>
        </p:nvSpPr>
        <p:spPr>
          <a:xfrm>
            <a:off x="6307520" y="4214336"/>
            <a:ext cx="5616466" cy="954107"/>
          </a:xfrm>
          <a:prstGeom prst="rect">
            <a:avLst/>
          </a:prstGeom>
          <a:solidFill>
            <a:schemeClr val="bg1">
              <a:lumMod val="85000"/>
            </a:schemeClr>
          </a:solidFill>
        </p:spPr>
        <p:txBody>
          <a:bodyPr wrap="square">
            <a:spAutoFit/>
          </a:bodyPr>
          <a:lstStyle/>
          <a:p>
            <a:r>
              <a:rPr lang="en-US" sz="1400" b="1" dirty="0"/>
              <a:t>Optimal Solution Achieved</a:t>
            </a:r>
          </a:p>
          <a:p>
            <a:r>
              <a:rPr lang="en-US" sz="1400" dirty="0"/>
              <a:t>The model successfully found an </a:t>
            </a:r>
            <a:r>
              <a:rPr lang="en-US" sz="1400" b="1" dirty="0"/>
              <a:t>optimal production plan</a:t>
            </a:r>
            <a:r>
              <a:rPr lang="en-US" sz="1400" dirty="0"/>
              <a:t> with a </a:t>
            </a:r>
            <a:r>
              <a:rPr lang="en-US" sz="1400" b="1" dirty="0"/>
              <a:t>total cost of CHF 879515</a:t>
            </a:r>
            <a:r>
              <a:rPr lang="en-US" sz="1400" dirty="0"/>
              <a:t>, fully satisfying demand, safety stock, and capacity constraints across the 15-week planning horizon.</a:t>
            </a:r>
          </a:p>
        </p:txBody>
      </p:sp>
      <p:pic>
        <p:nvPicPr>
          <p:cNvPr id="6" name="Picture 5">
            <a:extLst>
              <a:ext uri="{FF2B5EF4-FFF2-40B4-BE49-F238E27FC236}">
                <a16:creationId xmlns:a16="http://schemas.microsoft.com/office/drawing/2014/main" id="{F9FA6B79-D3C9-7C3A-11F9-3A225F2D7E49}"/>
              </a:ext>
            </a:extLst>
          </p:cNvPr>
          <p:cNvPicPr>
            <a:picLocks noChangeAspect="1"/>
          </p:cNvPicPr>
          <p:nvPr/>
        </p:nvPicPr>
        <p:blipFill>
          <a:blip r:embed="rId3"/>
          <a:stretch>
            <a:fillRect/>
          </a:stretch>
        </p:blipFill>
        <p:spPr>
          <a:xfrm>
            <a:off x="7148351" y="2864326"/>
            <a:ext cx="4159464" cy="933498"/>
          </a:xfrm>
          <a:prstGeom prst="rect">
            <a:avLst/>
          </a:prstGeom>
        </p:spPr>
      </p:pic>
    </p:spTree>
    <p:extLst>
      <p:ext uri="{BB962C8B-B14F-4D97-AF65-F5344CB8AC3E}">
        <p14:creationId xmlns:p14="http://schemas.microsoft.com/office/powerpoint/2010/main" val="198524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6E74D84-4973-7F95-3AD4-1F02726FA55B}"/>
              </a:ext>
            </a:extLst>
          </p:cNvPr>
          <p:cNvSpPr txBox="1">
            <a:spLocks/>
          </p:cNvSpPr>
          <p:nvPr/>
        </p:nvSpPr>
        <p:spPr>
          <a:xfrm>
            <a:off x="240608" y="94089"/>
            <a:ext cx="3089997" cy="3791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 Production - Cereals</a:t>
            </a:r>
          </a:p>
        </p:txBody>
      </p:sp>
      <p:pic>
        <p:nvPicPr>
          <p:cNvPr id="3" name="Picture 2">
            <a:extLst>
              <a:ext uri="{FF2B5EF4-FFF2-40B4-BE49-F238E27FC236}">
                <a16:creationId xmlns:a16="http://schemas.microsoft.com/office/drawing/2014/main" id="{E7C2D3AB-0276-5325-538D-A6B698287EC5}"/>
              </a:ext>
            </a:extLst>
          </p:cNvPr>
          <p:cNvPicPr>
            <a:picLocks noChangeAspect="1"/>
          </p:cNvPicPr>
          <p:nvPr/>
        </p:nvPicPr>
        <p:blipFill>
          <a:blip r:embed="rId2"/>
          <a:stretch>
            <a:fillRect/>
          </a:stretch>
        </p:blipFill>
        <p:spPr>
          <a:xfrm>
            <a:off x="240608" y="772386"/>
            <a:ext cx="5511807" cy="3917744"/>
          </a:xfrm>
          <a:prstGeom prst="rect">
            <a:avLst/>
          </a:prstGeom>
        </p:spPr>
      </p:pic>
      <p:pic>
        <p:nvPicPr>
          <p:cNvPr id="6" name="Picture 5">
            <a:extLst>
              <a:ext uri="{FF2B5EF4-FFF2-40B4-BE49-F238E27FC236}">
                <a16:creationId xmlns:a16="http://schemas.microsoft.com/office/drawing/2014/main" id="{A3109E4E-51B9-3461-B7D8-766BC4DF9D7D}"/>
              </a:ext>
            </a:extLst>
          </p:cNvPr>
          <p:cNvPicPr>
            <a:picLocks noChangeAspect="1"/>
          </p:cNvPicPr>
          <p:nvPr/>
        </p:nvPicPr>
        <p:blipFill>
          <a:blip r:embed="rId3"/>
          <a:stretch>
            <a:fillRect/>
          </a:stretch>
        </p:blipFill>
        <p:spPr>
          <a:xfrm>
            <a:off x="240607" y="4650164"/>
            <a:ext cx="5511807" cy="1881657"/>
          </a:xfrm>
          <a:prstGeom prst="rect">
            <a:avLst/>
          </a:prstGeom>
        </p:spPr>
      </p:pic>
      <p:pic>
        <p:nvPicPr>
          <p:cNvPr id="14" name="Picture 13">
            <a:extLst>
              <a:ext uri="{FF2B5EF4-FFF2-40B4-BE49-F238E27FC236}">
                <a16:creationId xmlns:a16="http://schemas.microsoft.com/office/drawing/2014/main" id="{CD11490E-ABCB-8C2D-2B3C-501A994840E5}"/>
              </a:ext>
            </a:extLst>
          </p:cNvPr>
          <p:cNvPicPr>
            <a:picLocks noChangeAspect="1"/>
          </p:cNvPicPr>
          <p:nvPr/>
        </p:nvPicPr>
        <p:blipFill>
          <a:blip r:embed="rId4"/>
          <a:stretch>
            <a:fillRect/>
          </a:stretch>
        </p:blipFill>
        <p:spPr>
          <a:xfrm>
            <a:off x="6197392" y="772386"/>
            <a:ext cx="5717214" cy="4033993"/>
          </a:xfrm>
          <a:prstGeom prst="rect">
            <a:avLst/>
          </a:prstGeom>
        </p:spPr>
      </p:pic>
      <p:pic>
        <p:nvPicPr>
          <p:cNvPr id="18" name="Picture 17">
            <a:extLst>
              <a:ext uri="{FF2B5EF4-FFF2-40B4-BE49-F238E27FC236}">
                <a16:creationId xmlns:a16="http://schemas.microsoft.com/office/drawing/2014/main" id="{6458A97B-3C77-7EAA-ECC0-CB7F35B1C8DF}"/>
              </a:ext>
            </a:extLst>
          </p:cNvPr>
          <p:cNvPicPr>
            <a:picLocks noChangeAspect="1"/>
          </p:cNvPicPr>
          <p:nvPr/>
        </p:nvPicPr>
        <p:blipFill>
          <a:blip r:embed="rId5"/>
          <a:stretch>
            <a:fillRect/>
          </a:stretch>
        </p:blipFill>
        <p:spPr>
          <a:xfrm>
            <a:off x="6197391" y="4806378"/>
            <a:ext cx="5717214" cy="1772385"/>
          </a:xfrm>
          <a:prstGeom prst="rect">
            <a:avLst/>
          </a:prstGeom>
        </p:spPr>
      </p:pic>
    </p:spTree>
    <p:extLst>
      <p:ext uri="{BB962C8B-B14F-4D97-AF65-F5344CB8AC3E}">
        <p14:creationId xmlns:p14="http://schemas.microsoft.com/office/powerpoint/2010/main" val="429372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6E74D84-4973-7F95-3AD4-1F02726FA55B}"/>
              </a:ext>
            </a:extLst>
          </p:cNvPr>
          <p:cNvSpPr txBox="1">
            <a:spLocks/>
          </p:cNvSpPr>
          <p:nvPr/>
        </p:nvSpPr>
        <p:spPr>
          <a:xfrm>
            <a:off x="240608" y="94089"/>
            <a:ext cx="3089997" cy="3791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 Production - Fruits</a:t>
            </a:r>
          </a:p>
        </p:txBody>
      </p:sp>
      <p:pic>
        <p:nvPicPr>
          <p:cNvPr id="4" name="Picture 3">
            <a:extLst>
              <a:ext uri="{FF2B5EF4-FFF2-40B4-BE49-F238E27FC236}">
                <a16:creationId xmlns:a16="http://schemas.microsoft.com/office/drawing/2014/main" id="{F560CCC4-94C7-35AA-3E9F-F911FCF390E5}"/>
              </a:ext>
            </a:extLst>
          </p:cNvPr>
          <p:cNvPicPr>
            <a:picLocks noChangeAspect="1"/>
          </p:cNvPicPr>
          <p:nvPr/>
        </p:nvPicPr>
        <p:blipFill>
          <a:blip r:embed="rId2"/>
          <a:stretch>
            <a:fillRect/>
          </a:stretch>
        </p:blipFill>
        <p:spPr>
          <a:xfrm>
            <a:off x="295811" y="655130"/>
            <a:ext cx="5800189" cy="4008227"/>
          </a:xfrm>
          <a:prstGeom prst="rect">
            <a:avLst/>
          </a:prstGeom>
        </p:spPr>
      </p:pic>
      <p:pic>
        <p:nvPicPr>
          <p:cNvPr id="7" name="Picture 6">
            <a:extLst>
              <a:ext uri="{FF2B5EF4-FFF2-40B4-BE49-F238E27FC236}">
                <a16:creationId xmlns:a16="http://schemas.microsoft.com/office/drawing/2014/main" id="{41FBA2D5-2E4A-1276-F428-15AA72BA1238}"/>
              </a:ext>
            </a:extLst>
          </p:cNvPr>
          <p:cNvPicPr>
            <a:picLocks noChangeAspect="1"/>
          </p:cNvPicPr>
          <p:nvPr/>
        </p:nvPicPr>
        <p:blipFill>
          <a:blip r:embed="rId3"/>
          <a:stretch>
            <a:fillRect/>
          </a:stretch>
        </p:blipFill>
        <p:spPr>
          <a:xfrm>
            <a:off x="295811" y="4663357"/>
            <a:ext cx="5800189" cy="1987448"/>
          </a:xfrm>
          <a:prstGeom prst="rect">
            <a:avLst/>
          </a:prstGeom>
        </p:spPr>
      </p:pic>
      <p:pic>
        <p:nvPicPr>
          <p:cNvPr id="9" name="Picture 8">
            <a:extLst>
              <a:ext uri="{FF2B5EF4-FFF2-40B4-BE49-F238E27FC236}">
                <a16:creationId xmlns:a16="http://schemas.microsoft.com/office/drawing/2014/main" id="{A9FE58B2-0AC6-45FA-506D-8F2BAD2BCE9E}"/>
              </a:ext>
            </a:extLst>
          </p:cNvPr>
          <p:cNvPicPr>
            <a:picLocks noChangeAspect="1"/>
          </p:cNvPicPr>
          <p:nvPr/>
        </p:nvPicPr>
        <p:blipFill>
          <a:blip r:embed="rId4"/>
          <a:stretch>
            <a:fillRect/>
          </a:stretch>
        </p:blipFill>
        <p:spPr>
          <a:xfrm>
            <a:off x="6268209" y="655130"/>
            <a:ext cx="5555930" cy="4147154"/>
          </a:xfrm>
          <a:prstGeom prst="rect">
            <a:avLst/>
          </a:prstGeom>
        </p:spPr>
      </p:pic>
      <p:pic>
        <p:nvPicPr>
          <p:cNvPr id="12" name="Picture 11">
            <a:extLst>
              <a:ext uri="{FF2B5EF4-FFF2-40B4-BE49-F238E27FC236}">
                <a16:creationId xmlns:a16="http://schemas.microsoft.com/office/drawing/2014/main" id="{31C21466-CAE6-3399-3599-BA08EF475FAC}"/>
              </a:ext>
            </a:extLst>
          </p:cNvPr>
          <p:cNvPicPr>
            <a:picLocks noChangeAspect="1"/>
          </p:cNvPicPr>
          <p:nvPr/>
        </p:nvPicPr>
        <p:blipFill>
          <a:blip r:embed="rId5"/>
          <a:stretch>
            <a:fillRect/>
          </a:stretch>
        </p:blipFill>
        <p:spPr>
          <a:xfrm>
            <a:off x="6268208" y="4802284"/>
            <a:ext cx="5555929" cy="1898231"/>
          </a:xfrm>
          <a:prstGeom prst="rect">
            <a:avLst/>
          </a:prstGeom>
        </p:spPr>
      </p:pic>
    </p:spTree>
    <p:extLst>
      <p:ext uri="{BB962C8B-B14F-4D97-AF65-F5344CB8AC3E}">
        <p14:creationId xmlns:p14="http://schemas.microsoft.com/office/powerpoint/2010/main" val="358222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D0002A8-3EDB-044E-2073-EEA9713D9D61}"/>
              </a:ext>
            </a:extLst>
          </p:cNvPr>
          <p:cNvSpPr txBox="1"/>
          <p:nvPr/>
        </p:nvSpPr>
        <p:spPr>
          <a:xfrm>
            <a:off x="8644283" y="1369859"/>
            <a:ext cx="2386324" cy="4247317"/>
          </a:xfrm>
          <a:prstGeom prst="rect">
            <a:avLst/>
          </a:prstGeom>
          <a:solidFill>
            <a:schemeClr val="bg1">
              <a:lumMod val="85000"/>
            </a:schemeClr>
          </a:solidFill>
        </p:spPr>
        <p:txBody>
          <a:bodyPr wrap="square">
            <a:spAutoFit/>
          </a:bodyPr>
          <a:lstStyle/>
          <a:p>
            <a:r>
              <a:rPr lang="en-US" dirty="0"/>
              <a:t>The stacked production graphs show how some products (e.g., Product 3, Product 7) are produced </a:t>
            </a:r>
            <a:r>
              <a:rPr lang="en-US" b="1" dirty="0"/>
              <a:t>in advance</a:t>
            </a:r>
            <a:r>
              <a:rPr lang="en-US" dirty="0"/>
              <a:t> to smoothen the load and reduce future setup requirements. This proactive planning avoids production spikes and stabilizes inventory</a:t>
            </a:r>
          </a:p>
        </p:txBody>
      </p:sp>
      <p:pic>
        <p:nvPicPr>
          <p:cNvPr id="3" name="Picture 2">
            <a:extLst>
              <a:ext uri="{FF2B5EF4-FFF2-40B4-BE49-F238E27FC236}">
                <a16:creationId xmlns:a16="http://schemas.microsoft.com/office/drawing/2014/main" id="{390CCD82-FAD6-59E5-5618-4CE49AABB089}"/>
              </a:ext>
            </a:extLst>
          </p:cNvPr>
          <p:cNvPicPr>
            <a:picLocks noChangeAspect="1"/>
          </p:cNvPicPr>
          <p:nvPr/>
        </p:nvPicPr>
        <p:blipFill rotWithShape="1">
          <a:blip r:embed="rId2"/>
          <a:srcRect t="1830"/>
          <a:stretch/>
        </p:blipFill>
        <p:spPr>
          <a:xfrm>
            <a:off x="513401" y="46831"/>
            <a:ext cx="7395633" cy="3512380"/>
          </a:xfrm>
          <a:prstGeom prst="rect">
            <a:avLst/>
          </a:prstGeom>
        </p:spPr>
      </p:pic>
      <p:pic>
        <p:nvPicPr>
          <p:cNvPr id="6" name="Picture 5">
            <a:extLst>
              <a:ext uri="{FF2B5EF4-FFF2-40B4-BE49-F238E27FC236}">
                <a16:creationId xmlns:a16="http://schemas.microsoft.com/office/drawing/2014/main" id="{B43E481C-2907-13F0-3C49-A0FEA9948ADF}"/>
              </a:ext>
            </a:extLst>
          </p:cNvPr>
          <p:cNvPicPr>
            <a:picLocks noChangeAspect="1"/>
          </p:cNvPicPr>
          <p:nvPr/>
        </p:nvPicPr>
        <p:blipFill>
          <a:blip r:embed="rId3"/>
          <a:stretch>
            <a:fillRect/>
          </a:stretch>
        </p:blipFill>
        <p:spPr>
          <a:xfrm>
            <a:off x="662082" y="3493517"/>
            <a:ext cx="7299504" cy="3449738"/>
          </a:xfrm>
          <a:prstGeom prst="rect">
            <a:avLst/>
          </a:prstGeom>
        </p:spPr>
      </p:pic>
    </p:spTree>
    <p:extLst>
      <p:ext uri="{BB962C8B-B14F-4D97-AF65-F5344CB8AC3E}">
        <p14:creationId xmlns:p14="http://schemas.microsoft.com/office/powerpoint/2010/main" val="20962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9741-457C-284E-8E9C-845E93E3005B}"/>
              </a:ext>
            </a:extLst>
          </p:cNvPr>
          <p:cNvSpPr>
            <a:spLocks noGrp="1"/>
          </p:cNvSpPr>
          <p:nvPr>
            <p:ph type="title"/>
          </p:nvPr>
        </p:nvSpPr>
        <p:spPr>
          <a:xfrm>
            <a:off x="525445" y="245598"/>
            <a:ext cx="8596668" cy="1320800"/>
          </a:xfrm>
        </p:spPr>
        <p:txBody>
          <a:bodyPr/>
          <a:lstStyle/>
          <a:p>
            <a:r>
              <a:rPr lang="es-BO" dirty="0"/>
              <a:t>RESULTS</a:t>
            </a:r>
            <a:endParaRPr lang="en-US" dirty="0"/>
          </a:p>
        </p:txBody>
      </p:sp>
      <p:sp>
        <p:nvSpPr>
          <p:cNvPr id="16" name="TextBox 15">
            <a:extLst>
              <a:ext uri="{FF2B5EF4-FFF2-40B4-BE49-F238E27FC236}">
                <a16:creationId xmlns:a16="http://schemas.microsoft.com/office/drawing/2014/main" id="{55F4B0C0-9BD5-F02F-384F-49E033DF1C79}"/>
              </a:ext>
            </a:extLst>
          </p:cNvPr>
          <p:cNvSpPr txBox="1"/>
          <p:nvPr/>
        </p:nvSpPr>
        <p:spPr>
          <a:xfrm>
            <a:off x="5591408" y="1357247"/>
            <a:ext cx="3914520" cy="5355312"/>
          </a:xfrm>
          <a:prstGeom prst="rect">
            <a:avLst/>
          </a:prstGeom>
          <a:solidFill>
            <a:schemeClr val="bg1">
              <a:lumMod val="85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Resource Utilization: Well-Balanced, Not Constrained</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Mixing Line (Shared):</a:t>
            </a:r>
            <a:r>
              <a:rPr lang="en-US" dirty="0">
                <a:latin typeface="Times New Roman" panose="02020603050405020304" pitchFamily="18" charset="0"/>
                <a:cs typeface="Times New Roman" panose="02020603050405020304" pitchFamily="18" charset="0"/>
              </a:rPr>
              <a:t> Operating at an average of </a:t>
            </a:r>
            <a:r>
              <a:rPr lang="en-US" b="1" dirty="0">
                <a:latin typeface="Times New Roman" panose="02020603050405020304" pitchFamily="18" charset="0"/>
                <a:cs typeface="Times New Roman" panose="02020603050405020304" pitchFamily="18" charset="0"/>
              </a:rPr>
              <a:t>81.3%</a:t>
            </a:r>
            <a:r>
              <a:rPr lang="en-US" dirty="0">
                <a:latin typeface="Times New Roman" panose="02020603050405020304" pitchFamily="18" charset="0"/>
                <a:cs typeface="Times New Roman" panose="02020603050405020304" pitchFamily="18" charset="0"/>
              </a:rPr>
              <a:t> with a </a:t>
            </a:r>
            <a:r>
              <a:rPr lang="en-US" b="1" dirty="0">
                <a:latin typeface="Times New Roman" panose="02020603050405020304" pitchFamily="18" charset="0"/>
                <a:cs typeface="Times New Roman" panose="02020603050405020304" pitchFamily="18" charset="0"/>
              </a:rPr>
              <a:t>peak of 89.4%</a:t>
            </a:r>
            <a:r>
              <a:rPr lang="en-US" dirty="0">
                <a:latin typeface="Times New Roman" panose="02020603050405020304" pitchFamily="18" charset="0"/>
                <a:cs typeface="Times New Roman" panose="02020603050405020304" pitchFamily="18" charset="0"/>
              </a:rPr>
              <a:t>. This confirms the line is the critical resource but is well-managed fully leveraged without overload.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Packing Line – Cereals:</a:t>
            </a:r>
            <a:r>
              <a:rPr lang="en-US" dirty="0">
                <a:latin typeface="Times New Roman" panose="02020603050405020304" pitchFamily="18" charset="0"/>
                <a:cs typeface="Times New Roman" panose="02020603050405020304" pitchFamily="18" charset="0"/>
              </a:rPr>
              <a:t> Utilized at just </a:t>
            </a:r>
            <a:r>
              <a:rPr lang="en-US" b="1" dirty="0">
                <a:latin typeface="Times New Roman" panose="02020603050405020304" pitchFamily="18" charset="0"/>
                <a:cs typeface="Times New Roman" panose="02020603050405020304" pitchFamily="18" charset="0"/>
              </a:rPr>
              <a:t>35.4%</a:t>
            </a:r>
            <a:r>
              <a:rPr lang="en-US" dirty="0">
                <a:latin typeface="Times New Roman" panose="02020603050405020304" pitchFamily="18" charset="0"/>
                <a:cs typeface="Times New Roman" panose="02020603050405020304" pitchFamily="18" charset="0"/>
              </a:rPr>
              <a:t> on average, with a </a:t>
            </a:r>
            <a:r>
              <a:rPr lang="en-US" b="1" dirty="0">
                <a:latin typeface="Times New Roman" panose="02020603050405020304" pitchFamily="18" charset="0"/>
                <a:cs typeface="Times New Roman" panose="02020603050405020304" pitchFamily="18" charset="0"/>
              </a:rPr>
              <a:t>peak of 42.5%</a:t>
            </a:r>
            <a:r>
              <a:rPr lang="en-US" dirty="0">
                <a:latin typeface="Times New Roman" panose="02020603050405020304" pitchFamily="18" charset="0"/>
                <a:cs typeface="Times New Roman" panose="02020603050405020304" pitchFamily="18" charset="0"/>
              </a:rPr>
              <a:t>. There's considerable spare capacity, suggesting room for reallocation or consolidation.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Packing Line – Fruits:</a:t>
            </a:r>
            <a:r>
              <a:rPr lang="en-US" dirty="0">
                <a:latin typeface="Times New Roman" panose="02020603050405020304" pitchFamily="18" charset="0"/>
                <a:cs typeface="Times New Roman" panose="02020603050405020304" pitchFamily="18" charset="0"/>
              </a:rPr>
              <a:t> Severely underused, averaging </a:t>
            </a:r>
            <a:r>
              <a:rPr lang="en-US" b="1" dirty="0">
                <a:latin typeface="Times New Roman" panose="02020603050405020304" pitchFamily="18" charset="0"/>
                <a:cs typeface="Times New Roman" panose="02020603050405020304" pitchFamily="18" charset="0"/>
              </a:rPr>
              <a:t>17.8%</a:t>
            </a:r>
            <a:r>
              <a:rPr lang="en-US" dirty="0">
                <a:latin typeface="Times New Roman" panose="02020603050405020304" pitchFamily="18" charset="0"/>
                <a:cs typeface="Times New Roman" panose="02020603050405020304" pitchFamily="18" charset="0"/>
              </a:rPr>
              <a:t> with a peak of </a:t>
            </a:r>
            <a:r>
              <a:rPr lang="en-US" b="1" dirty="0">
                <a:latin typeface="Times New Roman" panose="02020603050405020304" pitchFamily="18" charset="0"/>
                <a:cs typeface="Times New Roman" panose="02020603050405020304" pitchFamily="18" charset="0"/>
              </a:rPr>
              <a:t>20.1%</a:t>
            </a:r>
            <a:r>
              <a:rPr lang="en-US" dirty="0">
                <a:latin typeface="Times New Roman" panose="02020603050405020304" pitchFamily="18" charset="0"/>
                <a:cs typeface="Times New Roman" panose="02020603050405020304" pitchFamily="18" charset="0"/>
              </a:rPr>
              <a:t>. This is a non-critical resource and a strong candidate for optimization or reduction.</a:t>
            </a:r>
          </a:p>
          <a:p>
            <a:r>
              <a:rPr lang="en-US"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1BD37EE0-B773-0038-248F-1176EB05C0E0}"/>
              </a:ext>
            </a:extLst>
          </p:cNvPr>
          <p:cNvPicPr>
            <a:picLocks noChangeAspect="1"/>
          </p:cNvPicPr>
          <p:nvPr/>
        </p:nvPicPr>
        <p:blipFill>
          <a:blip r:embed="rId2"/>
          <a:stretch>
            <a:fillRect/>
          </a:stretch>
        </p:blipFill>
        <p:spPr>
          <a:xfrm>
            <a:off x="582187" y="880241"/>
            <a:ext cx="4368185" cy="5935327"/>
          </a:xfrm>
          <a:prstGeom prst="rect">
            <a:avLst/>
          </a:prstGeom>
        </p:spPr>
      </p:pic>
    </p:spTree>
    <p:extLst>
      <p:ext uri="{BB962C8B-B14F-4D97-AF65-F5344CB8AC3E}">
        <p14:creationId xmlns:p14="http://schemas.microsoft.com/office/powerpoint/2010/main" val="279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9741-457C-284E-8E9C-845E93E3005B}"/>
              </a:ext>
            </a:extLst>
          </p:cNvPr>
          <p:cNvSpPr>
            <a:spLocks noGrp="1"/>
          </p:cNvSpPr>
          <p:nvPr>
            <p:ph type="title"/>
          </p:nvPr>
        </p:nvSpPr>
        <p:spPr>
          <a:xfrm>
            <a:off x="525445" y="245598"/>
            <a:ext cx="8596668" cy="1320800"/>
          </a:xfrm>
        </p:spPr>
        <p:txBody>
          <a:bodyPr/>
          <a:lstStyle/>
          <a:p>
            <a:r>
              <a:rPr lang="es-BO" dirty="0"/>
              <a:t>RESULTS</a:t>
            </a:r>
            <a:endParaRPr lang="en-US" dirty="0"/>
          </a:p>
        </p:txBody>
      </p:sp>
      <p:sp>
        <p:nvSpPr>
          <p:cNvPr id="4" name="TextBox 3">
            <a:extLst>
              <a:ext uri="{FF2B5EF4-FFF2-40B4-BE49-F238E27FC236}">
                <a16:creationId xmlns:a16="http://schemas.microsoft.com/office/drawing/2014/main" id="{550215BD-D436-8C3B-0C54-354B01623E2F}"/>
              </a:ext>
            </a:extLst>
          </p:cNvPr>
          <p:cNvSpPr txBox="1"/>
          <p:nvPr/>
        </p:nvSpPr>
        <p:spPr>
          <a:xfrm>
            <a:off x="6420629" y="3915517"/>
            <a:ext cx="5704226" cy="1569660"/>
          </a:xfrm>
          <a:prstGeom prst="rect">
            <a:avLst/>
          </a:prstGeom>
          <a:solidFill>
            <a:schemeClr val="bg1">
              <a:lumMod val="85000"/>
            </a:schemeClr>
          </a:solidFill>
        </p:spPr>
        <p:txBody>
          <a:bodyPr wrap="square" rtlCol="0">
            <a:spAutoFit/>
          </a:bodyPr>
          <a:lstStyle/>
          <a:p>
            <a:r>
              <a:rPr lang="en-US" sz="1200" b="1" dirty="0">
                <a:latin typeface="Times New Roman" panose="02020603050405020304" pitchFamily="18" charset="0"/>
                <a:cs typeface="Times New Roman" panose="02020603050405020304" pitchFamily="18" charset="0"/>
              </a:rPr>
              <a:t>Key Insights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Mixing Line is the Bottleneck:</a:t>
            </a:r>
            <a:r>
              <a:rPr lang="en-US" sz="1200" dirty="0">
                <a:latin typeface="Times New Roman" panose="02020603050405020304" pitchFamily="18" charset="0"/>
                <a:cs typeface="Times New Roman" panose="02020603050405020304" pitchFamily="18" charset="0"/>
              </a:rPr>
              <a:t> Utilization peaks at </a:t>
            </a:r>
            <a:r>
              <a:rPr lang="en-US" sz="1200" b="1" dirty="0">
                <a:latin typeface="Times New Roman" panose="02020603050405020304" pitchFamily="18" charset="0"/>
                <a:cs typeface="Times New Roman" panose="02020603050405020304" pitchFamily="18" charset="0"/>
              </a:rPr>
              <a:t>nearly 90%</a:t>
            </a:r>
            <a:r>
              <a:rPr lang="en-US" sz="1200" dirty="0">
                <a:latin typeface="Times New Roman" panose="02020603050405020304" pitchFamily="18" charset="0"/>
                <a:cs typeface="Times New Roman" panose="02020603050405020304" pitchFamily="18" charset="0"/>
              </a:rPr>
              <a:t>, with consistently high weekly usage. This confirms it's the </a:t>
            </a:r>
            <a:r>
              <a:rPr lang="en-US" sz="1200" b="1" dirty="0">
                <a:latin typeface="Times New Roman" panose="02020603050405020304" pitchFamily="18" charset="0"/>
                <a:cs typeface="Times New Roman" panose="02020603050405020304" pitchFamily="18" charset="0"/>
              </a:rPr>
              <a:t>critical constraint</a:t>
            </a:r>
            <a:r>
              <a:rPr lang="en-US" sz="1200" dirty="0">
                <a:latin typeface="Times New Roman" panose="02020603050405020304" pitchFamily="18" charset="0"/>
                <a:cs typeface="Times New Roman" panose="02020603050405020304" pitchFamily="18" charset="0"/>
              </a:rPr>
              <a:t> in the system.</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Cleaning (Setup) is Well-Leveled:</a:t>
            </a:r>
            <a:r>
              <a:rPr lang="en-US" sz="1200" dirty="0">
                <a:latin typeface="Times New Roman" panose="02020603050405020304" pitchFamily="18" charset="0"/>
                <a:cs typeface="Times New Roman" panose="02020603050405020304" pitchFamily="18" charset="0"/>
              </a:rPr>
              <a:t> The consistent layering of setup times across weeks shows </a:t>
            </a:r>
            <a:r>
              <a:rPr lang="en-US" sz="1200" b="1" dirty="0">
                <a:latin typeface="Times New Roman" panose="02020603050405020304" pitchFamily="18" charset="0"/>
                <a:cs typeface="Times New Roman" panose="02020603050405020304" pitchFamily="18" charset="0"/>
              </a:rPr>
              <a:t>strategic sequencing</a:t>
            </a:r>
            <a:r>
              <a:rPr lang="en-US" sz="1200" dirty="0">
                <a:latin typeface="Times New Roman" panose="02020603050405020304" pitchFamily="18" charset="0"/>
                <a:cs typeface="Times New Roman" panose="02020603050405020304" pitchFamily="18" charset="0"/>
              </a:rPr>
              <a:t>, helping avoid costly spikes and smoothing total workload.</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Packing Lines are Oversized:</a:t>
            </a:r>
            <a:endParaRPr lang="en-US" sz="1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Cereals:</a:t>
            </a:r>
            <a:r>
              <a:rPr lang="en-US" sz="1200" dirty="0">
                <a:latin typeface="Times New Roman" panose="02020603050405020304" pitchFamily="18" charset="0"/>
                <a:cs typeface="Times New Roman" panose="02020603050405020304" pitchFamily="18" charset="0"/>
              </a:rPr>
              <a:t> Usage never exceeds </a:t>
            </a:r>
            <a:r>
              <a:rPr lang="en-US" sz="1200" b="1" dirty="0">
                <a:latin typeface="Times New Roman" panose="02020603050405020304" pitchFamily="18" charset="0"/>
                <a:cs typeface="Times New Roman" panose="02020603050405020304" pitchFamily="18" charset="0"/>
              </a:rPr>
              <a:t>43%</a:t>
            </a:r>
            <a:r>
              <a:rPr lang="en-US" sz="1200" dirty="0">
                <a:latin typeface="Times New Roman" panose="02020603050405020304" pitchFamily="18" charset="0"/>
                <a:cs typeface="Times New Roman" panose="02020603050405020304" pitchFamily="18" charset="0"/>
              </a:rPr>
              <a:t> of capacity.</a:t>
            </a:r>
          </a:p>
          <a:p>
            <a:pPr marL="742950" lvl="1" indent="-2857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Fruits:</a:t>
            </a:r>
            <a:r>
              <a:rPr lang="en-US" sz="1200" dirty="0">
                <a:latin typeface="Times New Roman" panose="02020603050405020304" pitchFamily="18" charset="0"/>
                <a:cs typeface="Times New Roman" panose="02020603050405020304" pitchFamily="18" charset="0"/>
              </a:rPr>
              <a:t> Underused, peaking at just </a:t>
            </a:r>
            <a:r>
              <a:rPr lang="en-US" sz="1200" b="1" dirty="0">
                <a:latin typeface="Times New Roman" panose="02020603050405020304" pitchFamily="18" charset="0"/>
                <a:cs typeface="Times New Roman" panose="02020603050405020304" pitchFamily="18" charset="0"/>
              </a:rPr>
              <a:t>20.6%</a:t>
            </a:r>
            <a:r>
              <a:rPr lang="en-US" sz="1200" dirty="0">
                <a:latin typeface="Times New Roman" panose="02020603050405020304" pitchFamily="18" charset="0"/>
                <a:cs typeface="Times New Roman" panose="02020603050405020304" pitchFamily="18" charset="0"/>
              </a:rPr>
              <a:t>, indicating </a:t>
            </a:r>
            <a:r>
              <a:rPr lang="en-US" sz="1200" b="1" dirty="0">
                <a:latin typeface="Times New Roman" panose="02020603050405020304" pitchFamily="18" charset="0"/>
                <a:cs typeface="Times New Roman" panose="02020603050405020304" pitchFamily="18" charset="0"/>
              </a:rPr>
              <a:t>major overcapacity</a:t>
            </a:r>
            <a:r>
              <a:rPr lang="en-US" sz="12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1F523335-BCE5-536C-8D0C-33CBDF7EAD69}"/>
              </a:ext>
            </a:extLst>
          </p:cNvPr>
          <p:cNvSpPr txBox="1"/>
          <p:nvPr/>
        </p:nvSpPr>
        <p:spPr>
          <a:xfrm>
            <a:off x="6420629" y="5665408"/>
            <a:ext cx="5704226" cy="1015663"/>
          </a:xfrm>
          <a:prstGeom prst="rect">
            <a:avLst/>
          </a:prstGeom>
          <a:solidFill>
            <a:schemeClr val="bg1">
              <a:lumMod val="85000"/>
            </a:schemeClr>
          </a:solidFill>
        </p:spPr>
        <p:txBody>
          <a:bodyPr wrap="square" rtlCol="0">
            <a:spAutoFit/>
          </a:bodyPr>
          <a:lstStyle/>
          <a:p>
            <a:r>
              <a:rPr lang="en-US" sz="1200" dirty="0">
                <a:latin typeface="Times New Roman" panose="02020603050405020304" pitchFamily="18" charset="0"/>
                <a:cs typeface="Times New Roman" panose="02020603050405020304" pitchFamily="18" charset="0"/>
              </a:rPr>
              <a:t>The packing lines offer significant slack, particularly fruits. In contrast, the mixing line is clearly the critical resource and has been carefully optimized through effective setup planning and workload leveling. Moving forward, the focus should be on exploring capacity rebalancing, leaner packing operations, or even introducing setup cost differentiation to reflect operational effort</a:t>
            </a:r>
          </a:p>
        </p:txBody>
      </p:sp>
      <p:pic>
        <p:nvPicPr>
          <p:cNvPr id="5" name="Picture 4">
            <a:extLst>
              <a:ext uri="{FF2B5EF4-FFF2-40B4-BE49-F238E27FC236}">
                <a16:creationId xmlns:a16="http://schemas.microsoft.com/office/drawing/2014/main" id="{A979E945-E992-F26A-5911-D5AEF5E0FBC0}"/>
              </a:ext>
            </a:extLst>
          </p:cNvPr>
          <p:cNvPicPr>
            <a:picLocks noChangeAspect="1"/>
          </p:cNvPicPr>
          <p:nvPr/>
        </p:nvPicPr>
        <p:blipFill>
          <a:blip r:embed="rId2"/>
          <a:stretch>
            <a:fillRect/>
          </a:stretch>
        </p:blipFill>
        <p:spPr>
          <a:xfrm>
            <a:off x="236411" y="3815395"/>
            <a:ext cx="5944221" cy="2940580"/>
          </a:xfrm>
          <a:prstGeom prst="rect">
            <a:avLst/>
          </a:prstGeom>
        </p:spPr>
      </p:pic>
      <p:pic>
        <p:nvPicPr>
          <p:cNvPr id="7" name="Picture 6">
            <a:extLst>
              <a:ext uri="{FF2B5EF4-FFF2-40B4-BE49-F238E27FC236}">
                <a16:creationId xmlns:a16="http://schemas.microsoft.com/office/drawing/2014/main" id="{16FE6C3B-B2F9-D8AF-DE2F-943D34736C98}"/>
              </a:ext>
            </a:extLst>
          </p:cNvPr>
          <p:cNvPicPr>
            <a:picLocks noChangeAspect="1"/>
          </p:cNvPicPr>
          <p:nvPr/>
        </p:nvPicPr>
        <p:blipFill>
          <a:blip r:embed="rId3"/>
          <a:stretch>
            <a:fillRect/>
          </a:stretch>
        </p:blipFill>
        <p:spPr>
          <a:xfrm>
            <a:off x="164701" y="813394"/>
            <a:ext cx="6015931" cy="2989345"/>
          </a:xfrm>
          <a:prstGeom prst="rect">
            <a:avLst/>
          </a:prstGeom>
        </p:spPr>
      </p:pic>
      <p:pic>
        <p:nvPicPr>
          <p:cNvPr id="12" name="Picture 11">
            <a:extLst>
              <a:ext uri="{FF2B5EF4-FFF2-40B4-BE49-F238E27FC236}">
                <a16:creationId xmlns:a16="http://schemas.microsoft.com/office/drawing/2014/main" id="{CE24D78D-A23F-C40F-CE0F-E06E9A841B95}"/>
              </a:ext>
            </a:extLst>
          </p:cNvPr>
          <p:cNvPicPr>
            <a:picLocks noChangeAspect="1"/>
          </p:cNvPicPr>
          <p:nvPr/>
        </p:nvPicPr>
        <p:blipFill>
          <a:blip r:embed="rId4"/>
          <a:stretch>
            <a:fillRect/>
          </a:stretch>
        </p:blipFill>
        <p:spPr>
          <a:xfrm>
            <a:off x="6180633" y="800737"/>
            <a:ext cx="5944222" cy="3027637"/>
          </a:xfrm>
          <a:prstGeom prst="rect">
            <a:avLst/>
          </a:prstGeom>
        </p:spPr>
      </p:pic>
    </p:spTree>
    <p:extLst>
      <p:ext uri="{BB962C8B-B14F-4D97-AF65-F5344CB8AC3E}">
        <p14:creationId xmlns:p14="http://schemas.microsoft.com/office/powerpoint/2010/main" val="368803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F85E-6E65-B11D-57AE-AF1A0AB11658}"/>
              </a:ext>
            </a:extLst>
          </p:cNvPr>
          <p:cNvSpPr>
            <a:spLocks noGrp="1"/>
          </p:cNvSpPr>
          <p:nvPr>
            <p:ph type="title"/>
          </p:nvPr>
        </p:nvSpPr>
        <p:spPr>
          <a:xfrm>
            <a:off x="25909" y="128987"/>
            <a:ext cx="9554270" cy="698938"/>
          </a:xfrm>
        </p:spPr>
        <p:txBody>
          <a:bodyPr vert="horz" lIns="91440" tIns="45720" rIns="91440" bIns="45720" rtlCol="0" anchor="t">
            <a:normAutofit fontScale="90000"/>
          </a:bodyPr>
          <a:lstStyle/>
          <a:p>
            <a:r>
              <a:rPr lang="en-US" dirty="0"/>
              <a:t>How the solving time increases as the dimension (number of variables and constraints) of the problem increases. Do you know why?</a:t>
            </a:r>
          </a:p>
        </p:txBody>
      </p:sp>
      <p:pic>
        <p:nvPicPr>
          <p:cNvPr id="1026" name="Picture 2">
            <a:extLst>
              <a:ext uri="{FF2B5EF4-FFF2-40B4-BE49-F238E27FC236}">
                <a16:creationId xmlns:a16="http://schemas.microsoft.com/office/drawing/2014/main" id="{E45FD002-DE7A-E256-831F-A15CEA79B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27" y="1804982"/>
            <a:ext cx="4682359" cy="29079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7985BC-E493-7DE9-8B05-7513159AF63B}"/>
              </a:ext>
            </a:extLst>
          </p:cNvPr>
          <p:cNvPicPr>
            <a:picLocks noChangeAspect="1"/>
          </p:cNvPicPr>
          <p:nvPr/>
        </p:nvPicPr>
        <p:blipFill rotWithShape="1">
          <a:blip r:embed="rId3"/>
          <a:srcRect l="914"/>
          <a:stretch/>
        </p:blipFill>
        <p:spPr>
          <a:xfrm>
            <a:off x="6001407" y="1865078"/>
            <a:ext cx="4529958" cy="2809227"/>
          </a:xfrm>
          <a:prstGeom prst="rect">
            <a:avLst/>
          </a:prstGeom>
        </p:spPr>
      </p:pic>
      <p:sp>
        <p:nvSpPr>
          <p:cNvPr id="7" name="TextBox 6">
            <a:extLst>
              <a:ext uri="{FF2B5EF4-FFF2-40B4-BE49-F238E27FC236}">
                <a16:creationId xmlns:a16="http://schemas.microsoft.com/office/drawing/2014/main" id="{B9E8E846-A176-EA19-7DC8-747D71A9B437}"/>
              </a:ext>
            </a:extLst>
          </p:cNvPr>
          <p:cNvSpPr txBox="1"/>
          <p:nvPr/>
        </p:nvSpPr>
        <p:spPr>
          <a:xfrm>
            <a:off x="141620" y="4674305"/>
            <a:ext cx="6648064" cy="2031325"/>
          </a:xfrm>
          <a:prstGeom prst="rect">
            <a:avLst/>
          </a:prstGeom>
          <a:solidFill>
            <a:schemeClr val="bg1">
              <a:lumMod val="85000"/>
            </a:schemeClr>
          </a:solidFill>
        </p:spPr>
        <p:txBody>
          <a:bodyPr wrap="square" rtlCol="0">
            <a:spAutoFit/>
          </a:bodyPr>
          <a:lstStyle/>
          <a:p>
            <a:r>
              <a:rPr lang="en-US" sz="1400" b="1" dirty="0">
                <a:latin typeface="Times New Roman" panose="02020603050405020304" pitchFamily="18" charset="0"/>
                <a:cs typeface="Times New Roman" panose="02020603050405020304" pitchFamily="18" charset="0"/>
              </a:rPr>
              <a:t>📊 Solving Time vs Problem Size: Key Insights</a:t>
            </a:r>
          </a:p>
          <a:p>
            <a:r>
              <a:rPr lang="en-US" sz="1400" dirty="0">
                <a:latin typeface="Times New Roman" panose="02020603050405020304" pitchFamily="18" charset="0"/>
                <a:cs typeface="Times New Roman" panose="02020603050405020304" pitchFamily="18" charset="0"/>
              </a:rPr>
              <a:t>To explore scalability, we ran two simulations varying the number of products (2–12). The results highlight: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 Increase in solve time</a:t>
            </a:r>
            <a:r>
              <a:rPr lang="en-US" sz="1400" dirty="0">
                <a:latin typeface="Times New Roman" panose="02020603050405020304" pitchFamily="18" charset="0"/>
                <a:cs typeface="Times New Roman" panose="02020603050405020304" pitchFamily="18" charset="0"/>
              </a:rPr>
              <a:t> as the number of products grows, a classic pattern in mixed-integer programming (MIP).</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right-hand plot shows a </a:t>
            </a:r>
            <a:r>
              <a:rPr lang="en-US" sz="1400" b="1" dirty="0">
                <a:latin typeface="Times New Roman" panose="02020603050405020304" pitchFamily="18" charset="0"/>
                <a:cs typeface="Times New Roman" panose="02020603050405020304" pitchFamily="18" charset="0"/>
              </a:rPr>
              <a:t>steeper curve</a:t>
            </a:r>
            <a:r>
              <a:rPr lang="en-US" sz="1400" dirty="0">
                <a:latin typeface="Times New Roman" panose="02020603050405020304" pitchFamily="18" charset="0"/>
                <a:cs typeface="Times New Roman" panose="02020603050405020304" pitchFamily="18" charset="0"/>
              </a:rPr>
              <a:t>, suggesting that added constraints (e.g., tighter capacity bounds or setup logic) significantly increase solver effort.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Around </a:t>
            </a:r>
            <a:r>
              <a:rPr lang="en-US" sz="1400" b="1" dirty="0">
                <a:latin typeface="Times New Roman" panose="02020603050405020304" pitchFamily="18" charset="0"/>
                <a:cs typeface="Times New Roman" panose="02020603050405020304" pitchFamily="18" charset="0"/>
              </a:rPr>
              <a:t>10–12 products</a:t>
            </a:r>
            <a:r>
              <a:rPr lang="en-US" sz="1400" dirty="0">
                <a:latin typeface="Times New Roman" panose="02020603050405020304" pitchFamily="18" charset="0"/>
                <a:cs typeface="Times New Roman" panose="02020603050405020304" pitchFamily="18" charset="0"/>
              </a:rPr>
              <a:t>, the model likely hits a </a:t>
            </a:r>
            <a:r>
              <a:rPr lang="en-US" sz="1400" b="1" dirty="0">
                <a:latin typeface="Times New Roman" panose="02020603050405020304" pitchFamily="18" charset="0"/>
                <a:cs typeface="Times New Roman" panose="02020603050405020304" pitchFamily="18" charset="0"/>
              </a:rPr>
              <a:t>computational threshold</a:t>
            </a:r>
            <a:r>
              <a:rPr lang="en-US" sz="1400" dirty="0">
                <a:latin typeface="Times New Roman" panose="02020603050405020304" pitchFamily="18" charset="0"/>
                <a:cs typeface="Times New Roman" panose="02020603050405020304" pitchFamily="18" charset="0"/>
              </a:rPr>
              <a:t>, where binary decisions and constraint interactions drive up complexity.</a:t>
            </a:r>
          </a:p>
        </p:txBody>
      </p:sp>
      <p:sp>
        <p:nvSpPr>
          <p:cNvPr id="12" name="TextBox 11">
            <a:extLst>
              <a:ext uri="{FF2B5EF4-FFF2-40B4-BE49-F238E27FC236}">
                <a16:creationId xmlns:a16="http://schemas.microsoft.com/office/drawing/2014/main" id="{99BB60B9-B509-1B99-C4FB-4E58B29B58FC}"/>
              </a:ext>
            </a:extLst>
          </p:cNvPr>
          <p:cNvSpPr txBox="1"/>
          <p:nvPr/>
        </p:nvSpPr>
        <p:spPr>
          <a:xfrm>
            <a:off x="7104212" y="5077426"/>
            <a:ext cx="4331043" cy="1600438"/>
          </a:xfrm>
          <a:prstGeom prst="rect">
            <a:avLst/>
          </a:prstGeom>
          <a:solidFill>
            <a:schemeClr val="bg1">
              <a:lumMod val="85000"/>
            </a:schemeClr>
          </a:solidFill>
        </p:spPr>
        <p:txBody>
          <a:bodyPr wrap="square" rtlCol="0">
            <a:spAutoFit/>
          </a:bodyPr>
          <a:lstStyle/>
          <a:p>
            <a:r>
              <a:rPr lang="en-US" sz="1400" b="1" dirty="0">
                <a:latin typeface="Times New Roman" panose="02020603050405020304" pitchFamily="18" charset="0"/>
                <a:cs typeface="Times New Roman" panose="02020603050405020304" pitchFamily="18" charset="0"/>
              </a:rPr>
              <a:t>🧠 Why Does Solve Time Rise?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While the number of variables and constraints increases </a:t>
            </a:r>
            <a:r>
              <a:rPr lang="en-US" sz="1400" b="1" dirty="0">
                <a:latin typeface="Times New Roman" panose="02020603050405020304" pitchFamily="18" charset="0"/>
                <a:cs typeface="Times New Roman" panose="02020603050405020304" pitchFamily="18" charset="0"/>
              </a:rPr>
              <a:t>linearly</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combinatorial space (due to binaries)</a:t>
            </a:r>
            <a:r>
              <a:rPr lang="en-US" sz="1400" dirty="0">
                <a:latin typeface="Times New Roman" panose="02020603050405020304" pitchFamily="18" charset="0"/>
                <a:cs typeface="Times New Roman" panose="02020603050405020304" pitchFamily="18" charset="0"/>
              </a:rPr>
              <a:t> grows </a:t>
            </a:r>
            <a:r>
              <a:rPr lang="en-US" sz="1400" b="1" dirty="0">
                <a:latin typeface="Times New Roman" panose="02020603050405020304" pitchFamily="18" charset="0"/>
                <a:cs typeface="Times New Roman" panose="02020603050405020304" pitchFamily="18" charset="0"/>
              </a:rPr>
              <a:t>exponentially</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Capacity, setup, and time-linked constraints create a </a:t>
            </a:r>
            <a:r>
              <a:rPr lang="en-US" sz="1400" b="1" dirty="0">
                <a:latin typeface="Times New Roman" panose="02020603050405020304" pitchFamily="18" charset="0"/>
                <a:cs typeface="Times New Roman" panose="02020603050405020304" pitchFamily="18" charset="0"/>
              </a:rPr>
              <a:t>highly coupled solution space</a:t>
            </a:r>
            <a:r>
              <a:rPr lang="en-US" sz="1400" dirty="0">
                <a:latin typeface="Times New Roman" panose="02020603050405020304" pitchFamily="18" charset="0"/>
                <a:cs typeface="Times New Roman" panose="02020603050405020304" pitchFamily="18" charset="0"/>
              </a:rPr>
              <a:t>, requiring deeper branch-and-bound exploration.</a:t>
            </a:r>
          </a:p>
        </p:txBody>
      </p:sp>
    </p:spTree>
    <p:extLst>
      <p:ext uri="{BB962C8B-B14F-4D97-AF65-F5344CB8AC3E}">
        <p14:creationId xmlns:p14="http://schemas.microsoft.com/office/powerpoint/2010/main" val="2288079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4BDE6-9B68-77E3-0812-7442B873D92D}"/>
              </a:ext>
            </a:extLst>
          </p:cNvPr>
          <p:cNvSpPr>
            <a:spLocks noGrp="1"/>
          </p:cNvSpPr>
          <p:nvPr>
            <p:ph type="title"/>
          </p:nvPr>
        </p:nvSpPr>
        <p:spPr/>
        <p:txBody>
          <a:bodyPr/>
          <a:lstStyle/>
          <a:p>
            <a:r>
              <a:rPr lang="en-US" dirty="0"/>
              <a:t>Sensitivity analysis Setup cost</a:t>
            </a:r>
          </a:p>
        </p:txBody>
      </p:sp>
      <p:pic>
        <p:nvPicPr>
          <p:cNvPr id="5" name="Picture 4">
            <a:extLst>
              <a:ext uri="{FF2B5EF4-FFF2-40B4-BE49-F238E27FC236}">
                <a16:creationId xmlns:a16="http://schemas.microsoft.com/office/drawing/2014/main" id="{4EDB4E81-2574-8121-C2E5-6F1B488F2536}"/>
              </a:ext>
            </a:extLst>
          </p:cNvPr>
          <p:cNvPicPr>
            <a:picLocks noChangeAspect="1"/>
          </p:cNvPicPr>
          <p:nvPr/>
        </p:nvPicPr>
        <p:blipFill rotWithShape="1">
          <a:blip r:embed="rId2"/>
          <a:srcRect l="3107" t="792" r="8561" b="5861"/>
          <a:stretch/>
        </p:blipFill>
        <p:spPr>
          <a:xfrm>
            <a:off x="677334" y="1555037"/>
            <a:ext cx="6290287" cy="3904625"/>
          </a:xfrm>
          <a:prstGeom prst="rect">
            <a:avLst/>
          </a:prstGeom>
        </p:spPr>
      </p:pic>
      <p:sp>
        <p:nvSpPr>
          <p:cNvPr id="7" name="TextBox 6">
            <a:extLst>
              <a:ext uri="{FF2B5EF4-FFF2-40B4-BE49-F238E27FC236}">
                <a16:creationId xmlns:a16="http://schemas.microsoft.com/office/drawing/2014/main" id="{7FE8EB2E-EE8B-C000-3134-AE9E0589BE3C}"/>
              </a:ext>
            </a:extLst>
          </p:cNvPr>
          <p:cNvSpPr txBox="1"/>
          <p:nvPr/>
        </p:nvSpPr>
        <p:spPr>
          <a:xfrm>
            <a:off x="7370011" y="1522190"/>
            <a:ext cx="3410284" cy="3970318"/>
          </a:xfrm>
          <a:prstGeom prst="rect">
            <a:avLst/>
          </a:prstGeom>
          <a:solidFill>
            <a:schemeClr val="bg1">
              <a:lumMod val="85000"/>
            </a:schemeClr>
          </a:solidFill>
        </p:spPr>
        <p:txBody>
          <a:bodyPr wrap="square">
            <a:spAutoFit/>
          </a:bodyPr>
          <a:lstStyle/>
          <a:p>
            <a:r>
              <a:rPr lang="en-US" sz="1400" b="1" dirty="0"/>
              <a:t>Key Takeaways from Sensitivity Analysis:</a:t>
            </a:r>
            <a:endParaRPr lang="en-US" sz="1400" dirty="0"/>
          </a:p>
          <a:p>
            <a:pPr>
              <a:buFont typeface="Arial" panose="020B0604020202020204" pitchFamily="34" charset="0"/>
              <a:buChar char="•"/>
            </a:pPr>
            <a:r>
              <a:rPr lang="en-US" sz="1400" dirty="0"/>
              <a:t>🔵 </a:t>
            </a:r>
            <a:r>
              <a:rPr lang="en-US" sz="1400" b="1" dirty="0"/>
              <a:t>Setup cost strongly impacts total cost</a:t>
            </a:r>
            <a:r>
              <a:rPr lang="en-US" sz="1400" dirty="0"/>
              <a:t> – as setup cost increases, total cost rises significantly.</a:t>
            </a:r>
          </a:p>
          <a:p>
            <a:pPr>
              <a:buFont typeface="Arial" panose="020B0604020202020204" pitchFamily="34" charset="0"/>
              <a:buChar char="•"/>
            </a:pPr>
            <a:r>
              <a:rPr lang="en-US" sz="1400" dirty="0"/>
              <a:t>🔴 </a:t>
            </a:r>
            <a:r>
              <a:rPr lang="en-US" sz="1400" b="1" dirty="0"/>
              <a:t>Setup frequency is only slightly reduced</a:t>
            </a:r>
            <a:r>
              <a:rPr lang="en-US" sz="1400" dirty="0"/>
              <a:t> – the model avoids some setups as they get more expensive, but the effect is limited.</a:t>
            </a:r>
          </a:p>
          <a:p>
            <a:pPr>
              <a:buFont typeface="Arial" panose="020B0604020202020204" pitchFamily="34" charset="0"/>
              <a:buChar char="•"/>
            </a:pPr>
            <a:r>
              <a:rPr lang="en-US" sz="1400" dirty="0"/>
              <a:t>📉 </a:t>
            </a:r>
            <a:r>
              <a:rPr lang="en-US" sz="1400" b="1" dirty="0"/>
              <a:t>Setup decisions are demand-driven</a:t>
            </a:r>
            <a:r>
              <a:rPr lang="en-US" sz="1400" dirty="0"/>
              <a:t> – high demand variability and safety stock needs force setups, regardless of cost.</a:t>
            </a:r>
          </a:p>
          <a:p>
            <a:pPr>
              <a:buFont typeface="Arial" panose="020B0604020202020204" pitchFamily="34" charset="0"/>
              <a:buChar char="•"/>
            </a:pPr>
            <a:r>
              <a:rPr lang="en-US" sz="1400" dirty="0"/>
              <a:t>⚠️ </a:t>
            </a:r>
            <a:r>
              <a:rPr lang="en-US" sz="1400" b="1" dirty="0"/>
              <a:t>Conclusion:</a:t>
            </a:r>
            <a:r>
              <a:rPr lang="en-US" sz="1400" dirty="0"/>
              <a:t> The model is </a:t>
            </a:r>
            <a:r>
              <a:rPr lang="en-US" sz="1400" b="1" dirty="0"/>
              <a:t>not highly sensitive</a:t>
            </a:r>
            <a:r>
              <a:rPr lang="en-US" sz="1400" dirty="0"/>
              <a:t> to setup cost in terms of operational behavior. Most setups are structurally necessary.</a:t>
            </a:r>
          </a:p>
          <a:p>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405255"/>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1010</TotalTime>
  <Words>618</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Times New Roman</vt:lpstr>
      <vt:lpstr>Trebuchet MS</vt:lpstr>
      <vt:lpstr>Wingdings 3</vt:lpstr>
      <vt:lpstr>Facet</vt:lpstr>
      <vt:lpstr>Lab 5</vt:lpstr>
      <vt:lpstr>Independent Production Plans</vt:lpstr>
      <vt:lpstr>PowerPoint Presentation</vt:lpstr>
      <vt:lpstr>PowerPoint Presentation</vt:lpstr>
      <vt:lpstr>PowerPoint Presentation</vt:lpstr>
      <vt:lpstr>RESULTS</vt:lpstr>
      <vt:lpstr>RESULTS</vt:lpstr>
      <vt:lpstr>How the solving time increases as the dimension (number of variables and constraints) of the problem increases. Do you know why?</vt:lpstr>
      <vt:lpstr>Sensitivity analysis Setup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mathilde.krafft@outlook.com</dc:creator>
  <cp:lastModifiedBy>Ivana Dayneth Calderon Flores</cp:lastModifiedBy>
  <cp:revision>13</cp:revision>
  <dcterms:created xsi:type="dcterms:W3CDTF">2025-02-22T13:06:00Z</dcterms:created>
  <dcterms:modified xsi:type="dcterms:W3CDTF">2025-03-24T10:13:48Z</dcterms:modified>
</cp:coreProperties>
</file>