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067305"/>
            <a:ext cx="4953000" cy="1383712"/>
          </a:xfrm>
          <a:prstGeom prst="rect">
            <a:avLst/>
          </a:prstGeom>
        </p:spPr>
        <p:txBody>
          <a:bodyPr vert="horz" wrap="square" lIns="0" tIns="16510" rIns="0" bIns="0" rtlCol="0">
            <a:spAutoFit/>
          </a:bodyPr>
          <a:lstStyle/>
          <a:p>
            <a:pPr marL="12700">
              <a:lnSpc>
                <a:spcPct val="100000"/>
              </a:lnSpc>
              <a:spcBef>
                <a:spcPts val="130"/>
              </a:spcBef>
            </a:pPr>
            <a:r>
              <a:rPr lang="en-US" sz="4400" dirty="0" err="1">
                <a:latin typeface="Trebuchet MS"/>
                <a:cs typeface="Trebuchet MS"/>
              </a:rPr>
              <a:t>Mathimithra</a:t>
            </a:r>
            <a:r>
              <a:rPr lang="en-US" sz="4400" dirty="0">
                <a:latin typeface="Trebuchet MS"/>
                <a:cs typeface="Trebuchet MS"/>
              </a:rPr>
              <a:t> KVV</a:t>
            </a:r>
          </a:p>
          <a:p>
            <a:pPr marL="12700">
              <a:lnSpc>
                <a:spcPct val="100000"/>
              </a:lnSpc>
              <a:spcBef>
                <a:spcPts val="130"/>
              </a:spcBef>
            </a:pPr>
            <a:endParaRPr sz="4400" dirty="0">
              <a:latin typeface="Trebuchet MS"/>
              <a:cs typeface="Trebuchet MS"/>
            </a:endParaRPr>
          </a:p>
        </p:txBody>
      </p:sp>
      <p:sp>
        <p:nvSpPr>
          <p:cNvPr id="8" name="object 8"/>
          <p:cNvSpPr txBox="1"/>
          <p:nvPr/>
        </p:nvSpPr>
        <p:spPr>
          <a:xfrm>
            <a:off x="2819400" y="2891525"/>
            <a:ext cx="7307580"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Electric Vehicles Market Size Analysis</a:t>
            </a:r>
            <a:endParaRPr lang="en-IN"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4800" spc="-10" dirty="0"/>
              <a:t>MODELLING</a:t>
            </a:r>
            <a:endParaRPr sz="4800"/>
          </a:p>
        </p:txBody>
      </p:sp>
      <p:pic>
        <p:nvPicPr>
          <p:cNvPr id="10" name="Picture 9">
            <a:extLst>
              <a:ext uri="{FF2B5EF4-FFF2-40B4-BE49-F238E27FC236}">
                <a16:creationId xmlns:a16="http://schemas.microsoft.com/office/drawing/2014/main" id="{865FC95C-9446-C63D-74DB-F0FC535B3A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959" y="1786709"/>
            <a:ext cx="3930227" cy="1120228"/>
          </a:xfrm>
          <a:prstGeom prst="rect">
            <a:avLst/>
          </a:prstGeom>
        </p:spPr>
      </p:pic>
      <p:pic>
        <p:nvPicPr>
          <p:cNvPr id="12" name="Picture 11">
            <a:extLst>
              <a:ext uri="{FF2B5EF4-FFF2-40B4-BE49-F238E27FC236}">
                <a16:creationId xmlns:a16="http://schemas.microsoft.com/office/drawing/2014/main" id="{88248BAD-885F-B5FD-3464-F2A4FD4B72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9623" y="1155665"/>
            <a:ext cx="4182939" cy="2123530"/>
          </a:xfrm>
          <a:prstGeom prst="rect">
            <a:avLst/>
          </a:prstGeom>
        </p:spPr>
      </p:pic>
      <p:pic>
        <p:nvPicPr>
          <p:cNvPr id="14" name="Picture 13">
            <a:extLst>
              <a:ext uri="{FF2B5EF4-FFF2-40B4-BE49-F238E27FC236}">
                <a16:creationId xmlns:a16="http://schemas.microsoft.com/office/drawing/2014/main" id="{F31367C3-54AB-693A-816D-BD2155C2E8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269" y="3764820"/>
            <a:ext cx="4077328" cy="1603020"/>
          </a:xfrm>
          <a:prstGeom prst="rect">
            <a:avLst/>
          </a:prstGeom>
        </p:spPr>
      </p:pic>
      <p:pic>
        <p:nvPicPr>
          <p:cNvPr id="16" name="Picture 15">
            <a:extLst>
              <a:ext uri="{FF2B5EF4-FFF2-40B4-BE49-F238E27FC236}">
                <a16:creationId xmlns:a16="http://schemas.microsoft.com/office/drawing/2014/main" id="{C3171C05-3E5F-1DF0-45BE-2136538218E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89623" y="3451087"/>
            <a:ext cx="4116551" cy="2715326"/>
          </a:xfrm>
          <a:prstGeom prst="rect">
            <a:avLst/>
          </a:prstGeom>
        </p:spPr>
      </p:pic>
    </p:spTree>
    <p:extLst>
      <p:ext uri="{BB962C8B-B14F-4D97-AF65-F5344CB8AC3E}">
        <p14:creationId xmlns:p14="http://schemas.microsoft.com/office/powerpoint/2010/main" val="220170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4800" spc="-10" dirty="0"/>
              <a:t>MODELLING</a:t>
            </a:r>
            <a:endParaRPr sz="4800"/>
          </a:p>
        </p:txBody>
      </p:sp>
      <p:pic>
        <p:nvPicPr>
          <p:cNvPr id="26" name="Picture 25">
            <a:extLst>
              <a:ext uri="{FF2B5EF4-FFF2-40B4-BE49-F238E27FC236}">
                <a16:creationId xmlns:a16="http://schemas.microsoft.com/office/drawing/2014/main" id="{9137F64D-38E6-7D60-3554-8C7668F80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79" y="1329210"/>
            <a:ext cx="3581400" cy="4033365"/>
          </a:xfrm>
          <a:prstGeom prst="rect">
            <a:avLst/>
          </a:prstGeom>
        </p:spPr>
      </p:pic>
      <p:pic>
        <p:nvPicPr>
          <p:cNvPr id="28" name="Picture 27">
            <a:extLst>
              <a:ext uri="{FF2B5EF4-FFF2-40B4-BE49-F238E27FC236}">
                <a16:creationId xmlns:a16="http://schemas.microsoft.com/office/drawing/2014/main" id="{74986609-C1BD-62AE-E10A-409E58E0B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487" y="1060446"/>
            <a:ext cx="4203913" cy="4425953"/>
          </a:xfrm>
          <a:prstGeom prst="rect">
            <a:avLst/>
          </a:prstGeom>
        </p:spPr>
      </p:pic>
    </p:spTree>
    <p:extLst>
      <p:ext uri="{BB962C8B-B14F-4D97-AF65-F5344CB8AC3E}">
        <p14:creationId xmlns:p14="http://schemas.microsoft.com/office/powerpoint/2010/main" val="223564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150" y="849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11" name="TextBox 10">
            <a:extLst>
              <a:ext uri="{FF2B5EF4-FFF2-40B4-BE49-F238E27FC236}">
                <a16:creationId xmlns:a16="http://schemas.microsoft.com/office/drawing/2014/main" id="{4DF1BC0F-BFF5-79AB-D866-015D1666269C}"/>
              </a:ext>
            </a:extLst>
          </p:cNvPr>
          <p:cNvSpPr txBox="1"/>
          <p:nvPr/>
        </p:nvSpPr>
        <p:spPr>
          <a:xfrm>
            <a:off x="304800" y="1258720"/>
            <a:ext cx="8691513" cy="2031325"/>
          </a:xfrm>
          <a:prstGeom prst="rect">
            <a:avLst/>
          </a:prstGeom>
          <a:noFill/>
        </p:spPr>
        <p:txBody>
          <a:bodyPr wrap="square">
            <a:spAutoFit/>
          </a:bodyPr>
          <a:lstStyle/>
          <a:p>
            <a:pPr algn="l"/>
            <a:r>
              <a:rPr lang="en-US" b="0" i="0" dirty="0">
                <a:effectLst/>
                <a:latin typeface="Arial" panose="020B0604020202020204" pitchFamily="34" charset="0"/>
              </a:rPr>
              <a:t>From the above graph, we can see:</a:t>
            </a:r>
          </a:p>
          <a:p>
            <a:pPr algn="l"/>
            <a:endParaRPr lang="en-US" b="0" i="0" dirty="0">
              <a:effectLst/>
              <a:latin typeface="Arial" panose="020B0604020202020204" pitchFamily="34" charset="0"/>
            </a:endParaRPr>
          </a:p>
          <a:p>
            <a:pPr algn="l"/>
            <a:r>
              <a:rPr lang="en-US" b="0" i="0" dirty="0">
                <a:effectLst/>
                <a:latin typeface="Arial" panose="020B0604020202020204" pitchFamily="34" charset="0"/>
              </a:rPr>
              <a:t>The number of actual EV registrations remained relatively low and stable until around 2010, after which there was a consistent and steep upward trend, suggesting a significant increase in EV adoption.</a:t>
            </a:r>
          </a:p>
          <a:p>
            <a:pPr algn="l"/>
            <a:r>
              <a:rPr lang="en-US" b="0" i="0" dirty="0">
                <a:effectLst/>
                <a:latin typeface="Arial" panose="020B0604020202020204" pitchFamily="34" charset="0"/>
              </a:rPr>
              <a:t>The forecasted EV registrations predict an even more dramatic increase in the near future, with the number of registrations expected to rise sharply in the coming years.</a:t>
            </a:r>
          </a:p>
        </p:txBody>
      </p:sp>
      <p:sp>
        <p:nvSpPr>
          <p:cNvPr id="13" name="TextBox 12">
            <a:extLst>
              <a:ext uri="{FF2B5EF4-FFF2-40B4-BE49-F238E27FC236}">
                <a16:creationId xmlns:a16="http://schemas.microsoft.com/office/drawing/2014/main" id="{4558426D-F9D2-238A-AE91-AF2A2BC4C40A}"/>
              </a:ext>
            </a:extLst>
          </p:cNvPr>
          <p:cNvSpPr txBox="1"/>
          <p:nvPr/>
        </p:nvSpPr>
        <p:spPr>
          <a:xfrm>
            <a:off x="310299" y="3447854"/>
            <a:ext cx="9224226" cy="923330"/>
          </a:xfrm>
          <a:prstGeom prst="rect">
            <a:avLst/>
          </a:prstGeom>
          <a:noFill/>
        </p:spPr>
        <p:txBody>
          <a:bodyPr wrap="square">
            <a:spAutoFit/>
          </a:bodyPr>
          <a:lstStyle/>
          <a:p>
            <a:r>
              <a:rPr lang="en-US" b="0" i="0" dirty="0">
                <a:effectLst/>
                <a:latin typeface="Arial" panose="020B0604020202020204" pitchFamily="34" charset="0"/>
              </a:rPr>
              <a:t>From our market size analysis of electric vehicles, we found a promising future for the EV industry, indicating a significant shift in consumer preferences and a potential increase in related investment and business opportunities.</a:t>
            </a:r>
            <a:endParaRPr lang="en-IN" dirty="0"/>
          </a:p>
        </p:txBody>
      </p:sp>
      <p:sp>
        <p:nvSpPr>
          <p:cNvPr id="15" name="TextBox 14">
            <a:extLst>
              <a:ext uri="{FF2B5EF4-FFF2-40B4-BE49-F238E27FC236}">
                <a16:creationId xmlns:a16="http://schemas.microsoft.com/office/drawing/2014/main" id="{9F6154F9-45DE-FCC5-B275-41A64C0B1DA4}"/>
              </a:ext>
            </a:extLst>
          </p:cNvPr>
          <p:cNvSpPr txBox="1"/>
          <p:nvPr/>
        </p:nvSpPr>
        <p:spPr>
          <a:xfrm>
            <a:off x="609599" y="5635109"/>
            <a:ext cx="9915525" cy="369332"/>
          </a:xfrm>
          <a:prstGeom prst="rect">
            <a:avLst/>
          </a:prstGeom>
          <a:noFill/>
        </p:spPr>
        <p:txBody>
          <a:bodyPr wrap="square">
            <a:spAutoFit/>
          </a:bodyPr>
          <a:lstStyle/>
          <a:p>
            <a:r>
              <a:rPr lang="en-IN" dirty="0"/>
              <a:t>DEMO LINK : https://github.com/MathimithraKVV/mathimithra-NM-AI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dirty="0"/>
              <a:t>PROJECT</a:t>
            </a:r>
            <a:r>
              <a:rPr spc="-90" dirty="0"/>
              <a:t> </a:t>
            </a:r>
            <a:r>
              <a:rPr spc="-10" dirty="0"/>
              <a:t>TITLE</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object 8">
            <a:extLst>
              <a:ext uri="{FF2B5EF4-FFF2-40B4-BE49-F238E27FC236}">
                <a16:creationId xmlns:a16="http://schemas.microsoft.com/office/drawing/2014/main" id="{88BD395C-6B8E-E4A2-0022-CBD80A032468}"/>
              </a:ext>
            </a:extLst>
          </p:cNvPr>
          <p:cNvSpPr txBox="1"/>
          <p:nvPr/>
        </p:nvSpPr>
        <p:spPr>
          <a:xfrm>
            <a:off x="910113" y="2347783"/>
            <a:ext cx="7307580" cy="1243930"/>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rgbClr val="2D936B"/>
                </a:solidFill>
                <a:latin typeface="Trebuchet MS"/>
                <a:cs typeface="Trebuchet MS"/>
              </a:rPr>
              <a:t>Electric Vehicles Market Size Analysis</a:t>
            </a:r>
            <a:endParaRPr lang="en-IN" sz="40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z="4800" spc="-10" dirty="0"/>
              <a:t>AGENDA</a:t>
            </a:r>
            <a:endParaRPr sz="480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09CB57E1-6AE0-6324-2B94-9950A8DF5BEB}"/>
              </a:ext>
            </a:extLst>
          </p:cNvPr>
          <p:cNvSpPr txBox="1"/>
          <p:nvPr/>
        </p:nvSpPr>
        <p:spPr>
          <a:xfrm>
            <a:off x="752474" y="1371600"/>
            <a:ext cx="7477125" cy="1938992"/>
          </a:xfrm>
          <a:prstGeom prst="rect">
            <a:avLst/>
          </a:prstGeom>
          <a:noFill/>
        </p:spPr>
        <p:txBody>
          <a:bodyPr wrap="square">
            <a:spAutoFit/>
          </a:bodyPr>
          <a:lstStyle/>
          <a:p>
            <a:r>
              <a:rPr lang="en-US" sz="2400" dirty="0"/>
              <a:t>Market size analysis is a crucial aspect of market research that determines the potential sales volume within a given market. It helps businesses understand the magnitude of demand, assess market saturation levels, and identify growth opportunities.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94456" y="397890"/>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a:t>STATEMENT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6" name="TextBox 15">
            <a:extLst>
              <a:ext uri="{FF2B5EF4-FFF2-40B4-BE49-F238E27FC236}">
                <a16:creationId xmlns:a16="http://schemas.microsoft.com/office/drawing/2014/main" id="{7D48B1F2-F6E4-809F-FC0B-9BAF2FF23591}"/>
              </a:ext>
            </a:extLst>
          </p:cNvPr>
          <p:cNvSpPr txBox="1"/>
          <p:nvPr/>
        </p:nvSpPr>
        <p:spPr>
          <a:xfrm>
            <a:off x="408596" y="1371600"/>
            <a:ext cx="8735404" cy="1200329"/>
          </a:xfrm>
          <a:prstGeom prst="rect">
            <a:avLst/>
          </a:prstGeom>
          <a:noFill/>
        </p:spPr>
        <p:txBody>
          <a:bodyPr wrap="square">
            <a:spAutoFit/>
          </a:bodyPr>
          <a:lstStyle/>
          <a:p>
            <a:r>
              <a:rPr lang="en-US" dirty="0"/>
              <a:t>As the electric vehicle (EV) market continues to expand rapidly, there is a pressing need for accurate and reliable market analysis and prediction methodologies to guide stakeholders in navigating this dynamic landscape effectively. Key challenges in conducting EV market analysis and prediction include:</a:t>
            </a:r>
            <a:endParaRPr lang="en-IN" dirty="0"/>
          </a:p>
        </p:txBody>
      </p:sp>
      <p:sp>
        <p:nvSpPr>
          <p:cNvPr id="20" name="TextBox 19">
            <a:extLst>
              <a:ext uri="{FF2B5EF4-FFF2-40B4-BE49-F238E27FC236}">
                <a16:creationId xmlns:a16="http://schemas.microsoft.com/office/drawing/2014/main" id="{6C4F4D73-B9A0-F2B9-C59F-4404FC0939FD}"/>
              </a:ext>
            </a:extLst>
          </p:cNvPr>
          <p:cNvSpPr txBox="1"/>
          <p:nvPr/>
        </p:nvSpPr>
        <p:spPr>
          <a:xfrm>
            <a:off x="398384" y="2667000"/>
            <a:ext cx="6099142" cy="1477328"/>
          </a:xfrm>
          <a:prstGeom prst="rect">
            <a:avLst/>
          </a:prstGeom>
          <a:noFill/>
        </p:spPr>
        <p:txBody>
          <a:bodyPr wrap="square">
            <a:spAutoFit/>
          </a:bodyPr>
          <a:lstStyle/>
          <a:p>
            <a:r>
              <a:rPr lang="en-US" dirty="0"/>
              <a:t>Industry Growth and Investment</a:t>
            </a:r>
          </a:p>
          <a:p>
            <a:endParaRPr lang="en-US" dirty="0"/>
          </a:p>
          <a:p>
            <a:r>
              <a:rPr lang="en-US" dirty="0"/>
              <a:t>Resource Allocation Optimization</a:t>
            </a:r>
          </a:p>
          <a:p>
            <a:endParaRPr lang="en-US" dirty="0"/>
          </a:p>
          <a:p>
            <a:r>
              <a:rPr lang="en-US" dirty="0"/>
              <a:t>Competitive Strategy Development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04800"/>
            <a:ext cx="526415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t>PROJECT</a:t>
            </a:r>
            <a:r>
              <a:rPr dirty="0"/>
              <a:t>	</a:t>
            </a:r>
            <a:r>
              <a:rPr spc="-10" dirty="0"/>
              <a:t>OVERVIEW</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E9D9F898-9042-FA06-864F-C771204045CB}"/>
              </a:ext>
            </a:extLst>
          </p:cNvPr>
          <p:cNvSpPr txBox="1"/>
          <p:nvPr/>
        </p:nvSpPr>
        <p:spPr>
          <a:xfrm>
            <a:off x="381000" y="1416903"/>
            <a:ext cx="6099142" cy="2308324"/>
          </a:xfrm>
          <a:prstGeom prst="rect">
            <a:avLst/>
          </a:prstGeom>
          <a:noFill/>
        </p:spPr>
        <p:txBody>
          <a:bodyPr wrap="square">
            <a:spAutoFit/>
          </a:bodyPr>
          <a:lstStyle/>
          <a:p>
            <a:r>
              <a:rPr lang="en-US" dirty="0"/>
              <a:t>The project aims to conduct a comprehensive analysis and prediction of the electric vehicle (EV) market, focusing on understanding current trends, forecasting future demand, and identifying growth opportunities. Leveraging advanced data analytics and statistical modeling techniques, the project seeks to provide stakeholders with actionable insights to inform strategic decision-making and drive the sustainable growth of the EV industry.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AB671648-9EC1-52D6-CD9B-8327C9CC74AC}"/>
              </a:ext>
            </a:extLst>
          </p:cNvPr>
          <p:cNvSpPr txBox="1"/>
          <p:nvPr/>
        </p:nvSpPr>
        <p:spPr>
          <a:xfrm>
            <a:off x="558165" y="1716731"/>
            <a:ext cx="6099142" cy="3970318"/>
          </a:xfrm>
          <a:prstGeom prst="rect">
            <a:avLst/>
          </a:prstGeom>
          <a:noFill/>
        </p:spPr>
        <p:txBody>
          <a:bodyPr wrap="square">
            <a:spAutoFit/>
          </a:bodyPr>
          <a:lstStyle/>
          <a:p>
            <a:r>
              <a:rPr lang="en-US" dirty="0"/>
              <a:t>The results of the analysis and prediction are presented in a clear and concise manner, using visualizations and charts to enhance understanding. Key findings, trends, and implications are interpreted, providing actionable recommendations for stakeholders, including EV manufacturers, investors, policymakers, and consumers.</a:t>
            </a:r>
          </a:p>
          <a:p>
            <a:endParaRPr lang="en-US" dirty="0"/>
          </a:p>
          <a:p>
            <a:r>
              <a:rPr lang="en-US" dirty="0"/>
              <a:t>In conclusion, the project highlights the significance of accurate market analysis and prediction in driving informed decision-making and shaping the future of electric mobility. It identifies areas for future research and development, aiming to further improve the accuracy and effectiveness of EV market analysis methodologies and contribute to the sustainable growth of the EV industry.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2545"/>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5" name="TextBox 14">
            <a:extLst>
              <a:ext uri="{FF2B5EF4-FFF2-40B4-BE49-F238E27FC236}">
                <a16:creationId xmlns:a16="http://schemas.microsoft.com/office/drawing/2014/main" id="{5F0C5B44-6DED-9A3B-4997-FEAF0C1FC3CB}"/>
              </a:ext>
            </a:extLst>
          </p:cNvPr>
          <p:cNvSpPr txBox="1"/>
          <p:nvPr/>
        </p:nvSpPr>
        <p:spPr>
          <a:xfrm>
            <a:off x="440507" y="1513986"/>
            <a:ext cx="9144000" cy="3416320"/>
          </a:xfrm>
          <a:prstGeom prst="rect">
            <a:avLst/>
          </a:prstGeom>
          <a:noFill/>
        </p:spPr>
        <p:txBody>
          <a:bodyPr wrap="square">
            <a:spAutoFit/>
          </a:bodyPr>
          <a:lstStyle/>
          <a:p>
            <a:pPr algn="l"/>
            <a:r>
              <a:rPr lang="en-US" b="0" i="0" dirty="0">
                <a:effectLst/>
                <a:latin typeface="Arial" panose="020B0604020202020204" pitchFamily="34" charset="0"/>
              </a:rPr>
              <a:t>For the task of market size of electric vehicles analysis,</a:t>
            </a:r>
          </a:p>
          <a:p>
            <a:pPr algn="l"/>
            <a:r>
              <a:rPr lang="en-US" b="0" i="0" dirty="0">
                <a:effectLst/>
                <a:latin typeface="Arial" panose="020B0604020202020204" pitchFamily="34" charset="0"/>
              </a:rPr>
              <a:t> I have taken the foll</a:t>
            </a:r>
            <a:r>
              <a:rPr lang="en-US" dirty="0">
                <a:latin typeface="Arial" panose="020B0604020202020204" pitchFamily="34" charset="0"/>
              </a:rPr>
              <a:t>owing attributes:</a:t>
            </a:r>
          </a:p>
          <a:p>
            <a:pPr algn="l"/>
            <a:r>
              <a:rPr lang="en-US" b="1" i="0" dirty="0">
                <a:effectLst/>
                <a:latin typeface="Arial" panose="020B0604020202020204" pitchFamily="34" charset="0"/>
              </a:rPr>
              <a:t>EV Adoption Over Time:</a:t>
            </a:r>
            <a:r>
              <a:rPr lang="en-US" b="0" i="0" dirty="0">
                <a:effectLst/>
                <a:latin typeface="Arial" panose="020B0604020202020204" pitchFamily="34" charset="0"/>
              </a:rPr>
              <a:t> Analyze the growth of the EV population by model year.</a:t>
            </a:r>
          </a:p>
          <a:p>
            <a:pPr algn="l">
              <a:buFont typeface="+mj-lt"/>
              <a:buAutoNum type="arabicPeriod"/>
            </a:pPr>
            <a:r>
              <a:rPr lang="en-US" b="1" i="0" dirty="0">
                <a:effectLst/>
                <a:latin typeface="Arial" panose="020B0604020202020204" pitchFamily="34" charset="0"/>
              </a:rPr>
              <a:t>Geographical Distribution:</a:t>
            </a:r>
            <a:r>
              <a:rPr lang="en-US" b="0" i="0" dirty="0">
                <a:effectLst/>
                <a:latin typeface="Arial" panose="020B0604020202020204" pitchFamily="34" charset="0"/>
              </a:rPr>
              <a:t> Understand where EVs are most commonly registered (e.g., by county or city).</a:t>
            </a:r>
          </a:p>
          <a:p>
            <a:pPr algn="l">
              <a:buFont typeface="+mj-lt"/>
              <a:buAutoNum type="arabicPeriod"/>
            </a:pPr>
            <a:r>
              <a:rPr lang="en-US" b="1" i="0" dirty="0">
                <a:effectLst/>
                <a:latin typeface="Arial" panose="020B0604020202020204" pitchFamily="34" charset="0"/>
              </a:rPr>
              <a:t>EV Types:</a:t>
            </a:r>
            <a:r>
              <a:rPr lang="en-US" b="0" i="0" dirty="0">
                <a:effectLst/>
                <a:latin typeface="Arial" panose="020B0604020202020204" pitchFamily="34" charset="0"/>
              </a:rPr>
              <a:t> Breakdown of the dataset by electric vehicle type (BEV, etc.).</a:t>
            </a:r>
          </a:p>
          <a:p>
            <a:pPr algn="l">
              <a:buFont typeface="+mj-lt"/>
              <a:buAutoNum type="arabicPeriod"/>
            </a:pPr>
            <a:r>
              <a:rPr lang="en-US" b="1" i="0" dirty="0">
                <a:effectLst/>
                <a:latin typeface="Arial" panose="020B0604020202020204" pitchFamily="34" charset="0"/>
              </a:rPr>
              <a:t>Make and Model Popularity:</a:t>
            </a:r>
            <a:r>
              <a:rPr lang="en-US" b="0" i="0" dirty="0">
                <a:effectLst/>
                <a:latin typeface="Arial" panose="020B0604020202020204" pitchFamily="34" charset="0"/>
              </a:rPr>
              <a:t> Identify the most popular makes and models among the registered EVs.</a:t>
            </a:r>
          </a:p>
          <a:p>
            <a:pPr algn="l">
              <a:buFont typeface="+mj-lt"/>
              <a:buAutoNum type="arabicPeriod"/>
            </a:pPr>
            <a:r>
              <a:rPr lang="en-US" b="1" i="0" dirty="0">
                <a:effectLst/>
                <a:latin typeface="Arial" panose="020B0604020202020204" pitchFamily="34" charset="0"/>
              </a:rPr>
              <a:t>Electric Range Analysis:</a:t>
            </a:r>
            <a:r>
              <a:rPr lang="en-US" b="0" i="0" dirty="0">
                <a:effectLst/>
                <a:latin typeface="Arial" panose="020B0604020202020204" pitchFamily="34" charset="0"/>
              </a:rPr>
              <a:t> Analyze the electric range of vehicles to see how EV technology is progressing.</a:t>
            </a:r>
          </a:p>
          <a:p>
            <a:pPr algn="l">
              <a:buFont typeface="+mj-lt"/>
              <a:buAutoNum type="arabicPeriod"/>
            </a:pPr>
            <a:r>
              <a:rPr lang="en-US" b="1" i="0" dirty="0">
                <a:effectLst/>
                <a:latin typeface="Arial" panose="020B0604020202020204" pitchFamily="34" charset="0"/>
              </a:rPr>
              <a:t>Estimated Growth in Market Size:</a:t>
            </a:r>
            <a:r>
              <a:rPr lang="en-US" b="0" i="0" dirty="0">
                <a:effectLst/>
                <a:latin typeface="Arial" panose="020B0604020202020204" pitchFamily="34" charset="0"/>
              </a:rPr>
              <a:t> Analyze and find the estimated growth in the market size of electric vehicles.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50408" y="3438525"/>
            <a:ext cx="2466975" cy="3419475"/>
          </a:xfrm>
          <a:prstGeom prst="rect">
            <a:avLst/>
          </a:prstGeom>
        </p:spPr>
      </p:pic>
      <p:sp>
        <p:nvSpPr>
          <p:cNvPr id="7" name="object 7"/>
          <p:cNvSpPr txBox="1">
            <a:spLocks noGrp="1"/>
          </p:cNvSpPr>
          <p:nvPr>
            <p:ph type="title"/>
          </p:nvPr>
        </p:nvSpPr>
        <p:spPr>
          <a:xfrm>
            <a:off x="152400" y="0"/>
            <a:ext cx="9764395" cy="1122362"/>
          </a:xfrm>
          <a:prstGeom prst="rect">
            <a:avLst/>
          </a:prstGeom>
        </p:spPr>
        <p:txBody>
          <a:bodyPr vert="horz" wrap="square" lIns="0" tIns="286004" rIns="0" bIns="0" rtlCol="0">
            <a:spAutoFit/>
          </a:bodyPr>
          <a:lstStyle/>
          <a:p>
            <a:pPr marL="193675">
              <a:lnSpc>
                <a:spcPct val="100000"/>
              </a:lnSpc>
              <a:spcBef>
                <a:spcPts val="130"/>
              </a:spcBef>
            </a:pPr>
            <a:r>
              <a:rPr dirty="0"/>
              <a:t>THE</a:t>
            </a:r>
            <a:r>
              <a:rPr spc="15" dirty="0"/>
              <a:t> </a:t>
            </a:r>
            <a:r>
              <a:rPr dirty="0"/>
              <a:t>WOW</a:t>
            </a:r>
            <a:r>
              <a:rPr spc="90" dirty="0"/>
              <a:t> </a:t>
            </a:r>
            <a:r>
              <a:rPr dirty="0"/>
              <a:t>IN</a:t>
            </a:r>
            <a:r>
              <a:rPr spc="-10" dirty="0"/>
              <a:t> </a:t>
            </a:r>
            <a:r>
              <a:rPr dirty="0"/>
              <a:t>YOUR </a:t>
            </a:r>
            <a:r>
              <a:rPr spc="-10" dirty="0"/>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7FA84E85-A1BC-FFC6-6AAF-CA871E9857DC}"/>
              </a:ext>
            </a:extLst>
          </p:cNvPr>
          <p:cNvSpPr txBox="1"/>
          <p:nvPr/>
        </p:nvSpPr>
        <p:spPr>
          <a:xfrm>
            <a:off x="375870" y="1447800"/>
            <a:ext cx="6212264" cy="3108543"/>
          </a:xfrm>
          <a:prstGeom prst="rect">
            <a:avLst/>
          </a:prstGeom>
          <a:noFill/>
        </p:spPr>
        <p:txBody>
          <a:bodyPr wrap="square">
            <a:spAutoFit/>
          </a:bodyPr>
          <a:lstStyle/>
          <a:p>
            <a:pPr algn="l">
              <a:buFont typeface="+mj-lt"/>
              <a:buAutoNum type="arabicPeriod"/>
            </a:pPr>
            <a:r>
              <a:rPr lang="en-US" sz="2800" b="1" i="0" dirty="0">
                <a:solidFill>
                  <a:srgbClr val="0D0D0D"/>
                </a:solidFill>
                <a:effectLst/>
                <a:latin typeface="Söhne"/>
              </a:rPr>
              <a:t>Data Collection and Preprocessing</a:t>
            </a:r>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Market Analysis</a:t>
            </a:r>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Predictive Modeling</a:t>
            </a:r>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Scenario Analysis</a:t>
            </a:r>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Visualization and Reporting</a:t>
            </a:r>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Strategic Recommendations</a:t>
            </a:r>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Continuous Monitoring and Iteration</a:t>
            </a:r>
            <a:endParaRPr lang="en-US" sz="2800" b="0"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4800" spc="-10" dirty="0"/>
              <a:t>MODELLING</a:t>
            </a:r>
            <a:endParaRPr sz="4800"/>
          </a:p>
        </p:txBody>
      </p:sp>
      <p:pic>
        <p:nvPicPr>
          <p:cNvPr id="18" name="Picture 17">
            <a:extLst>
              <a:ext uri="{FF2B5EF4-FFF2-40B4-BE49-F238E27FC236}">
                <a16:creationId xmlns:a16="http://schemas.microsoft.com/office/drawing/2014/main" id="{011F7439-FD51-B721-16FC-279835E33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67" y="1501218"/>
            <a:ext cx="3711463" cy="1546782"/>
          </a:xfrm>
          <a:prstGeom prst="rect">
            <a:avLst/>
          </a:prstGeom>
        </p:spPr>
      </p:pic>
      <p:pic>
        <p:nvPicPr>
          <p:cNvPr id="22" name="Picture 21">
            <a:extLst>
              <a:ext uri="{FF2B5EF4-FFF2-40B4-BE49-F238E27FC236}">
                <a16:creationId xmlns:a16="http://schemas.microsoft.com/office/drawing/2014/main" id="{FF44DEFB-E3EA-34D6-EBD5-4235A6ED1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95" y="3554304"/>
            <a:ext cx="3424808" cy="1802478"/>
          </a:xfrm>
          <a:prstGeom prst="rect">
            <a:avLst/>
          </a:prstGeom>
        </p:spPr>
      </p:pic>
      <p:pic>
        <p:nvPicPr>
          <p:cNvPr id="24" name="Picture 23">
            <a:extLst>
              <a:ext uri="{FF2B5EF4-FFF2-40B4-BE49-F238E27FC236}">
                <a16:creationId xmlns:a16="http://schemas.microsoft.com/office/drawing/2014/main" id="{613C6EB0-0A15-27A4-2D69-04B0D41E0E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9600" y="1429329"/>
            <a:ext cx="4164081" cy="2093356"/>
          </a:xfrm>
          <a:prstGeom prst="rect">
            <a:avLst/>
          </a:prstGeom>
        </p:spPr>
      </p:pic>
      <p:pic>
        <p:nvPicPr>
          <p:cNvPr id="20" name="Picture 19">
            <a:extLst>
              <a:ext uri="{FF2B5EF4-FFF2-40B4-BE49-F238E27FC236}">
                <a16:creationId xmlns:a16="http://schemas.microsoft.com/office/drawing/2014/main" id="{9BA72054-7FB0-18D9-D777-7664F40963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74534" y="3915690"/>
            <a:ext cx="4198028" cy="25384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630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MATHIMITHRA</dc:creator>
  <cp:lastModifiedBy>MATHI MITHRA</cp:lastModifiedBy>
  <cp:revision>1</cp:revision>
  <dcterms:created xsi:type="dcterms:W3CDTF">2024-04-04T16:19:42Z</dcterms:created>
  <dcterms:modified xsi:type="dcterms:W3CDTF">2024-04-04T16:53:55Z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